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sldIdLst>
    <p:sldId id="257" r:id="rId2"/>
    <p:sldId id="258" r:id="rId3"/>
    <p:sldId id="264" r:id="rId4"/>
    <p:sldId id="265" r:id="rId5"/>
    <p:sldId id="266" r:id="rId6"/>
    <p:sldId id="267" r:id="rId7"/>
    <p:sldId id="268" r:id="rId8"/>
    <p:sldId id="269" r:id="rId9"/>
    <p:sldId id="270" r:id="rId10"/>
    <p:sldId id="294" r:id="rId11"/>
    <p:sldId id="272" r:id="rId12"/>
    <p:sldId id="274" r:id="rId13"/>
    <p:sldId id="275" r:id="rId14"/>
    <p:sldId id="280" r:id="rId15"/>
    <p:sldId id="276" r:id="rId16"/>
    <p:sldId id="279" r:id="rId17"/>
    <p:sldId id="281" r:id="rId18"/>
    <p:sldId id="290" r:id="rId19"/>
    <p:sldId id="292" r:id="rId20"/>
    <p:sldId id="282" r:id="rId21"/>
    <p:sldId id="283" r:id="rId22"/>
    <p:sldId id="284" r:id="rId23"/>
    <p:sldId id="285" r:id="rId24"/>
    <p:sldId id="286" r:id="rId25"/>
    <p:sldId id="341" r:id="rId26"/>
    <p:sldId id="287" r:id="rId27"/>
    <p:sldId id="288" r:id="rId28"/>
    <p:sldId id="289" r:id="rId29"/>
    <p:sldId id="291" r:id="rId30"/>
    <p:sldId id="293" r:id="rId31"/>
    <p:sldId id="278" r:id="rId32"/>
    <p:sldId id="296" r:id="rId33"/>
    <p:sldId id="297" r:id="rId34"/>
    <p:sldId id="298" r:id="rId35"/>
    <p:sldId id="299" r:id="rId36"/>
    <p:sldId id="300" r:id="rId37"/>
    <p:sldId id="311" r:id="rId38"/>
    <p:sldId id="301" r:id="rId39"/>
    <p:sldId id="302" r:id="rId40"/>
    <p:sldId id="303" r:id="rId41"/>
    <p:sldId id="304" r:id="rId42"/>
    <p:sldId id="310" r:id="rId43"/>
    <p:sldId id="305" r:id="rId44"/>
    <p:sldId id="306" r:id="rId45"/>
    <p:sldId id="312" r:id="rId46"/>
    <p:sldId id="307" r:id="rId47"/>
    <p:sldId id="335" r:id="rId48"/>
    <p:sldId id="308" r:id="rId49"/>
    <p:sldId id="309" r:id="rId50"/>
    <p:sldId id="313" r:id="rId51"/>
    <p:sldId id="340" r:id="rId52"/>
    <p:sldId id="314" r:id="rId53"/>
    <p:sldId id="315" r:id="rId54"/>
    <p:sldId id="316" r:id="rId55"/>
    <p:sldId id="318" r:id="rId56"/>
    <p:sldId id="317" r:id="rId57"/>
    <p:sldId id="319" r:id="rId58"/>
    <p:sldId id="320" r:id="rId59"/>
    <p:sldId id="321" r:id="rId60"/>
    <p:sldId id="322" r:id="rId61"/>
    <p:sldId id="323" r:id="rId62"/>
    <p:sldId id="325" r:id="rId63"/>
    <p:sldId id="326" r:id="rId64"/>
    <p:sldId id="324" r:id="rId65"/>
    <p:sldId id="338" r:id="rId66"/>
    <p:sldId id="337" r:id="rId67"/>
    <p:sldId id="339" r:id="rId68"/>
    <p:sldId id="343" r:id="rId69"/>
    <p:sldId id="328" r:id="rId70"/>
    <p:sldId id="329" r:id="rId71"/>
    <p:sldId id="334" r:id="rId72"/>
    <p:sldId id="330" r:id="rId73"/>
    <p:sldId id="336" r:id="rId74"/>
    <p:sldId id="332" r:id="rId75"/>
    <p:sldId id="342" r:id="rId76"/>
    <p:sldId id="333" r:id="rId77"/>
    <p:sldId id="331" r:id="rId78"/>
    <p:sldId id="344"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ơ bản" id="{080F77DE-F5CE-42A9-B3BD-4DE51AA7C418}">
          <p14:sldIdLst>
            <p14:sldId id="257"/>
            <p14:sldId id="258"/>
            <p14:sldId id="264"/>
            <p14:sldId id="265"/>
            <p14:sldId id="266"/>
            <p14:sldId id="267"/>
            <p14:sldId id="268"/>
            <p14:sldId id="269"/>
          </p14:sldIdLst>
        </p14:section>
        <p14:section name="Machine Learning" id="{9E886835-201E-43F4-8078-271C30D6E274}">
          <p14:sldIdLst>
            <p14:sldId id="270"/>
            <p14:sldId id="294"/>
            <p14:sldId id="272"/>
            <p14:sldId id="274"/>
            <p14:sldId id="275"/>
            <p14:sldId id="280"/>
            <p14:sldId id="276"/>
            <p14:sldId id="279"/>
            <p14:sldId id="281"/>
            <p14:sldId id="290"/>
            <p14:sldId id="292"/>
            <p14:sldId id="282"/>
            <p14:sldId id="283"/>
            <p14:sldId id="284"/>
            <p14:sldId id="285"/>
            <p14:sldId id="286"/>
            <p14:sldId id="341"/>
            <p14:sldId id="287"/>
            <p14:sldId id="288"/>
            <p14:sldId id="289"/>
            <p14:sldId id="291"/>
            <p14:sldId id="293"/>
            <p14:sldId id="278"/>
            <p14:sldId id="296"/>
            <p14:sldId id="297"/>
          </p14:sldIdLst>
        </p14:section>
        <p14:section name="Neural Network" id="{82DA2865-DE40-4385-BAD2-9B82134847B9}">
          <p14:sldIdLst>
            <p14:sldId id="298"/>
            <p14:sldId id="299"/>
            <p14:sldId id="300"/>
            <p14:sldId id="311"/>
            <p14:sldId id="301"/>
            <p14:sldId id="302"/>
            <p14:sldId id="303"/>
            <p14:sldId id="304"/>
            <p14:sldId id="310"/>
            <p14:sldId id="305"/>
            <p14:sldId id="306"/>
            <p14:sldId id="312"/>
            <p14:sldId id="307"/>
            <p14:sldId id="335"/>
            <p14:sldId id="308"/>
            <p14:sldId id="309"/>
            <p14:sldId id="313"/>
            <p14:sldId id="340"/>
            <p14:sldId id="314"/>
            <p14:sldId id="315"/>
            <p14:sldId id="316"/>
            <p14:sldId id="318"/>
            <p14:sldId id="317"/>
            <p14:sldId id="319"/>
            <p14:sldId id="320"/>
            <p14:sldId id="321"/>
            <p14:sldId id="322"/>
            <p14:sldId id="323"/>
            <p14:sldId id="325"/>
            <p14:sldId id="326"/>
            <p14:sldId id="324"/>
            <p14:sldId id="338"/>
            <p14:sldId id="337"/>
            <p14:sldId id="339"/>
            <p14:sldId id="343"/>
            <p14:sldId id="328"/>
            <p14:sldId id="329"/>
            <p14:sldId id="334"/>
            <p14:sldId id="330"/>
            <p14:sldId id="336"/>
            <p14:sldId id="332"/>
            <p14:sldId id="342"/>
            <p14:sldId id="333"/>
            <p14:sldId id="331"/>
            <p14:sldId id="34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33CC"/>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94660"/>
  </p:normalViewPr>
  <p:slideViewPr>
    <p:cSldViewPr snapToGrid="0">
      <p:cViewPr varScale="1">
        <p:scale>
          <a:sx n="88" d="100"/>
          <a:sy n="88" d="100"/>
        </p:scale>
        <p:origin x="51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11-16T15:16:37.102" idx="1">
    <p:pos x="10" y="10"/>
    <p:text>Chưa có video</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11/22/2021</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11/22/2021</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11/22/2021</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11/22/2021</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smtClean="0"/>
              <a:t>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11/22/2021</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11/22/2021</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11/22/2021</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40.png"/><Relationship Id="rId4" Type="http://schemas.openxmlformats.org/officeDocument/2006/relationships/hyperlink" Target="https://viblo.asia/p/the-bias-variance-decomposition-eW65Gm3YZDO"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viblo.asia/p/optimizer-hieu-sau-ve-cac-thuat-toan-toi-uu-gdsgdadam-Qbq5QQ9E5D8"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github.com/nguyenhuynhthien/DeepLearningFreeCource"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viblo.asia/p/mot-so-ham-kich-hoat-trong-cac-mo-hinh-deep-learning-tai-sao-chung-lai-quan-trong-den-vay-part-1-ham-sigmoid-bWrZn4Rv5xw" TargetMode="External"/><Relationship Id="rId2" Type="http://schemas.openxmlformats.org/officeDocument/2006/relationships/hyperlink" Target="https://aicurious.io/posts/2019-09-23-cac-ham-kich-hoat-activation-function-trong-neural-networks/" TargetMode="Externa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380.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playground.tensorflow.org/" TargetMode="Externa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hyperlink" Target="https://towardsdatascience.com/deep-learning-framework-power-scores-2018-23607ddf297a" TargetMode="External"/><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nttuan8.com/huong-dan-cai-dat-anaconda/" TargetMode="External"/><Relationship Id="rId2" Type="http://schemas.openxmlformats.org/officeDocument/2006/relationships/hyperlink" Target="https://www.anaconda.com/products/individual#Download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hyperlink" Target="https://aimatters.wordpress.com/2019/06/17/the-softmax-function-derivativ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0.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67.gif"/><Relationship Id="rId1" Type="http://schemas.openxmlformats.org/officeDocument/2006/relationships/slideLayout" Target="../slideLayouts/slideLayout2.xml"/><Relationship Id="rId5" Type="http://schemas.openxmlformats.org/officeDocument/2006/relationships/image" Target="../media/image68.gif"/><Relationship Id="rId4" Type="http://schemas.openxmlformats.org/officeDocument/2006/relationships/image" Target="../media/image590.png"/></Relationships>
</file>

<file path=ppt/slides/_rels/slide55.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en.wikipedia.org/wiki/Kernel_(image_processing)"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faroit.com/keras-docs/1.2.0/preprocessing/image/"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hyperlink" Target="https://phamdinhkhanh.github.io/2020/04/15/TransferLearning.html" TargetMode="Externa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www.codingforentrepreneurs.com/blog/install-tensorflow-gpu-windows-cuda-cudnn/"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viblo.asia/p/gioi-thieu-ve-matplotlib-mot-thu-vien-rat-huu-ich-cua-python-dung-de-ve-do-thi-yMnKMN6gZ7P" TargetMode="External"/><Relationship Id="rId7" Type="http://schemas.openxmlformats.org/officeDocument/2006/relationships/image" Target="../media/image4.png"/><Relationship Id="rId2" Type="http://schemas.openxmlformats.org/officeDocument/2006/relationships/hyperlink" Target="https://viblo.asia/p/gioi-thieu-ve-numpy-mot-thu-vien-chu-yeu-phuc-vu-cho-khoa-hoc-may-tinh-cua-python-maGK7kz9Kj2" TargetMode="Externa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hyperlink" Target="https://nguyenvanhieu.vn/thu-vien-pandas-python/" TargetMode="External"/><Relationship Id="rId9"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993508"/>
            <a:ext cx="10993549" cy="929930"/>
          </a:xfrm>
        </p:spPr>
        <p:txBody>
          <a:bodyPr>
            <a:normAutofit/>
          </a:bodyPr>
          <a:lstStyle/>
          <a:p>
            <a:r>
              <a:rPr lang="en-US" err="1" smtClean="0">
                <a:latin typeface="+mn-lt"/>
              </a:rPr>
              <a:t>Khoá</a:t>
            </a:r>
            <a:r>
              <a:rPr lang="en-US" smtClean="0">
                <a:latin typeface="+mn-lt"/>
              </a:rPr>
              <a:t> </a:t>
            </a:r>
            <a:r>
              <a:rPr lang="en-US" err="1" smtClean="0">
                <a:latin typeface="+mn-lt"/>
              </a:rPr>
              <a:t>học</a:t>
            </a:r>
            <a:r>
              <a:rPr lang="en-US" smtClean="0">
                <a:latin typeface="+mn-lt"/>
              </a:rPr>
              <a:t> deep learning</a:t>
            </a:r>
            <a:endParaRPr lang="en-US">
              <a:latin typeface="+mn-lt"/>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621004" y="2130632"/>
            <a:ext cx="5849176" cy="468233"/>
          </a:xfrm>
        </p:spPr>
        <p:txBody>
          <a:bodyPr>
            <a:normAutofit/>
          </a:bodyPr>
          <a:lstStyle/>
          <a:p>
            <a:r>
              <a:rPr lang="en-US" smtClean="0">
                <a:latin typeface="Arial" panose="020B0604020202020204" pitchFamily="34" charset="0"/>
                <a:cs typeface="Arial" panose="020B0604020202020204" pitchFamily="34" charset="0"/>
              </a:rPr>
              <a:t>Cho </a:t>
            </a:r>
            <a:r>
              <a:rPr lang="en-US" err="1" smtClean="0">
                <a:latin typeface="Arial" panose="020B0604020202020204" pitchFamily="34" charset="0"/>
                <a:cs typeface="Arial" panose="020B0604020202020204" pitchFamily="34" charset="0"/>
              </a:rPr>
              <a:t>người</a:t>
            </a:r>
            <a:r>
              <a:rPr lang="en-US" smtClean="0">
                <a:latin typeface="Arial" panose="020B0604020202020204" pitchFamily="34" charset="0"/>
                <a:cs typeface="Arial" panose="020B0604020202020204" pitchFamily="34" charset="0"/>
              </a:rPr>
              <a:t> </a:t>
            </a:r>
            <a:r>
              <a:rPr lang="en-US" err="1" smtClean="0">
                <a:latin typeface="Arial" panose="020B0604020202020204" pitchFamily="34" charset="0"/>
                <a:cs typeface="Arial" panose="020B0604020202020204" pitchFamily="34" charset="0"/>
              </a:rPr>
              <a:t>mới</a:t>
            </a:r>
            <a:r>
              <a:rPr lang="en-US" smtClean="0">
                <a:latin typeface="Arial" panose="020B0604020202020204" pitchFamily="34" charset="0"/>
                <a:cs typeface="Arial" panose="020B0604020202020204" pitchFamily="34" charset="0"/>
              </a:rPr>
              <a:t> </a:t>
            </a:r>
            <a:r>
              <a:rPr lang="en-US" err="1" smtClean="0">
                <a:latin typeface="Arial" panose="020B0604020202020204" pitchFamily="34" charset="0"/>
                <a:cs typeface="Arial" panose="020B0604020202020204" pitchFamily="34" charset="0"/>
              </a:rPr>
              <a:t>bắt</a:t>
            </a:r>
            <a:r>
              <a:rPr lang="en-US" smtClean="0">
                <a:latin typeface="Arial" panose="020B0604020202020204" pitchFamily="34" charset="0"/>
                <a:cs typeface="Arial" panose="020B0604020202020204" pitchFamily="34" charset="0"/>
              </a:rPr>
              <a:t> </a:t>
            </a:r>
            <a:r>
              <a:rPr lang="en-US" err="1" smtClean="0">
                <a:latin typeface="Arial" panose="020B0604020202020204" pitchFamily="34" charset="0"/>
                <a:cs typeface="Arial" panose="020B0604020202020204" pitchFamily="34" charset="0"/>
              </a:rPr>
              <a:t>đầu</a:t>
            </a:r>
            <a:endParaRPr lang="en-US">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8762" y="859568"/>
            <a:ext cx="5483051" cy="4454979"/>
          </a:xfrm>
          <a:prstGeom prst="rect">
            <a:avLst/>
          </a:prstGeom>
        </p:spPr>
      </p:pic>
      <p:pic>
        <p:nvPicPr>
          <p:cNvPr id="5122" name="Picture 2" descr="File:NumPy logo 2020.svg - Wikimedia Common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4831453" y="5987479"/>
            <a:ext cx="1369294" cy="61618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ile:Python logo and wordmark.svg - Wikimedia Commons"/>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21004" y="3690287"/>
            <a:ext cx="1959833" cy="5814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3180648" y="5389711"/>
            <a:ext cx="1744981" cy="418795"/>
          </a:xfrm>
          <a:prstGeom prst="rect">
            <a:avLst/>
          </a:prstGeom>
        </p:spPr>
      </p:pic>
      <p:pic>
        <p:nvPicPr>
          <p:cNvPr id="5128" name="Picture 8" descr="File:Pandas logo.svg - Wikimedia Commons"/>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745237" y="5226258"/>
            <a:ext cx="1947771" cy="78747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File:Scikit learn logo small.svg - Wikimedia Commons"/>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5498356" y="5246378"/>
            <a:ext cx="1044201" cy="5621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8"/>
          <a:stretch>
            <a:fillRect/>
          </a:stretch>
        </p:blipFill>
        <p:spPr>
          <a:xfrm>
            <a:off x="693381" y="6029834"/>
            <a:ext cx="1840042" cy="527710"/>
          </a:xfrm>
          <a:prstGeom prst="rect">
            <a:avLst/>
          </a:prstGeom>
        </p:spPr>
      </p:pic>
      <p:pic>
        <p:nvPicPr>
          <p:cNvPr id="10" name="Picture 9"/>
          <p:cNvPicPr>
            <a:picLocks noChangeAspect="1"/>
          </p:cNvPicPr>
          <p:nvPr/>
        </p:nvPicPr>
        <p:blipFill>
          <a:blip r:embed="rId9"/>
          <a:stretch>
            <a:fillRect/>
          </a:stretch>
        </p:blipFill>
        <p:spPr>
          <a:xfrm>
            <a:off x="693381" y="4365715"/>
            <a:ext cx="1617267" cy="808634"/>
          </a:xfrm>
          <a:prstGeom prst="rect">
            <a:avLst/>
          </a:prstGeom>
        </p:spPr>
      </p:pic>
      <p:pic>
        <p:nvPicPr>
          <p:cNvPr id="5136" name="Picture 16" descr="Anaconda là gì? Cài đặt Anaconda trên Windows - Linux - Mac OS"/>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2924137" y="5904465"/>
            <a:ext cx="1537487" cy="807180"/>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Keras: the Python deep learning API"/>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3135606" y="3695842"/>
            <a:ext cx="1695847" cy="4917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12"/>
          <a:stretch>
            <a:fillRect/>
          </a:stretch>
        </p:blipFill>
        <p:spPr>
          <a:xfrm>
            <a:off x="2785497" y="4500687"/>
            <a:ext cx="2134250" cy="477280"/>
          </a:xfrm>
          <a:prstGeom prst="rect">
            <a:avLst/>
          </a:prstGeom>
        </p:spPr>
      </p:pic>
      <p:pic>
        <p:nvPicPr>
          <p:cNvPr id="19" name="Picture 2" descr="Google Colab Notebook Intro"/>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5074037" y="3591391"/>
            <a:ext cx="670744" cy="67074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Kaggle - Wikipedia"/>
          <p:cNvPicPr>
            <a:picLocks noChangeAspect="1" noChangeArrowheads="1"/>
          </p:cNvPicPr>
          <p:nvPr/>
        </p:nvPicPr>
        <p:blipFill>
          <a:blip r:embed="rId14" cstate="hqprint">
            <a:extLst>
              <a:ext uri="{28A0092B-C50C-407E-A947-70E740481C1C}">
                <a14:useLocalDpi xmlns:a14="http://schemas.microsoft.com/office/drawing/2010/main" val="0"/>
              </a:ext>
            </a:extLst>
          </a:blip>
          <a:srcRect/>
          <a:stretch>
            <a:fillRect/>
          </a:stretch>
        </p:blipFill>
        <p:spPr bwMode="auto">
          <a:xfrm>
            <a:off x="5974829" y="3786740"/>
            <a:ext cx="897212" cy="3465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21004" y="6604760"/>
            <a:ext cx="4411785" cy="276999"/>
          </a:xfrm>
          <a:prstGeom prst="rect">
            <a:avLst/>
          </a:prstGeom>
          <a:noFill/>
        </p:spPr>
        <p:txBody>
          <a:bodyPr wrap="none" rtlCol="0">
            <a:spAutoFit/>
          </a:bodyPr>
          <a:lstStyle/>
          <a:p>
            <a:r>
              <a:rPr lang="en-US" sz="1200" i="1" smtClean="0"/>
              <a:t>*Các thương hiệu / nhãn hàng trên thuộc sở hữu của bên thứ ba</a:t>
            </a:r>
            <a:endParaRPr lang="vi-VN" sz="1200" i="1"/>
          </a:p>
        </p:txBody>
      </p:sp>
    </p:spTree>
    <p:extLst>
      <p:ext uri="{BB962C8B-B14F-4D97-AF65-F5344CB8AC3E}">
        <p14:creationId xmlns:p14="http://schemas.microsoft.com/office/powerpoint/2010/main" val="2475805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Machine learning cơ bản</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81191" y="1272568"/>
            <a:ext cx="10931540" cy="5354655"/>
          </a:xfrm>
        </p:spPr>
        <p:txBody>
          <a:bodyPr>
            <a:normAutofit/>
          </a:bodyPr>
          <a:lstStyle/>
          <a:p>
            <a:pPr lvl="1"/>
            <a:r>
              <a:rPr lang="en-US" sz="2000">
                <a:latin typeface="Arial" panose="020B0604020202020204" pitchFamily="34" charset="0"/>
                <a:cs typeface="Arial" panose="020B0604020202020204" pitchFamily="34" charset="0"/>
              </a:rPr>
              <a:t>Bước đầu tiên và quan trọng nhất của Machine learning là tạo được một mô hình (</a:t>
            </a:r>
            <a:r>
              <a:rPr lang="en-US" sz="2000" b="1">
                <a:latin typeface="Arial" panose="020B0604020202020204" pitchFamily="34" charset="0"/>
                <a:cs typeface="Arial" panose="020B0604020202020204" pitchFamily="34" charset="0"/>
              </a:rPr>
              <a:t>model</a:t>
            </a:r>
            <a:r>
              <a:rPr lang="en-US" sz="2000">
                <a:latin typeface="Arial" panose="020B0604020202020204" pitchFamily="34" charset="0"/>
                <a:cs typeface="Arial" panose="020B0604020202020204" pitchFamily="34" charset="0"/>
              </a:rPr>
              <a:t>) để thực hiện "học" hay huấn luyện (</a:t>
            </a:r>
            <a:r>
              <a:rPr lang="en-US" sz="2000" b="1">
                <a:latin typeface="Arial" panose="020B0604020202020204" pitchFamily="34" charset="0"/>
                <a:cs typeface="Arial" panose="020B0604020202020204" pitchFamily="34" charset="0"/>
              </a:rPr>
              <a:t>training</a:t>
            </a:r>
            <a:r>
              <a:rPr lang="en-US" sz="2000">
                <a:latin typeface="Arial" panose="020B0604020202020204" pitchFamily="34" charset="0"/>
                <a:cs typeface="Arial" panose="020B0604020202020204" pitchFamily="34" charset="0"/>
              </a:rPr>
              <a:t>), bằng cách sử dụng dữ liệu từ </a:t>
            </a:r>
            <a:r>
              <a:rPr lang="en-US" sz="2000" b="1">
                <a:latin typeface="Arial" panose="020B0604020202020204" pitchFamily="34" charset="0"/>
                <a:cs typeface="Arial" panose="020B0604020202020204" pitchFamily="34" charset="0"/>
              </a:rPr>
              <a:t>dataset</a:t>
            </a:r>
            <a:r>
              <a:rPr lang="en-US" sz="2000">
                <a:latin typeface="Arial" panose="020B0604020202020204" pitchFamily="34" charset="0"/>
                <a:cs typeface="Arial" panose="020B0604020202020204" pitchFamily="34" charset="0"/>
              </a:rPr>
              <a:t> (tập dữ liệu), sau đó model sẽ được đem đi kiểm định/dự đoán (</a:t>
            </a:r>
            <a:r>
              <a:rPr lang="en-US" sz="2000" b="1">
                <a:latin typeface="Arial" panose="020B0604020202020204" pitchFamily="34" charset="0"/>
                <a:cs typeface="Arial" panose="020B0604020202020204" pitchFamily="34" charset="0"/>
              </a:rPr>
              <a:t>validate</a:t>
            </a:r>
            <a:r>
              <a:rPr lang="en-US" sz="2000">
                <a:latin typeface="Arial" panose="020B0604020202020204" pitchFamily="34" charset="0"/>
                <a:cs typeface="Arial" panose="020B0604020202020204" pitchFamily="34" charset="0"/>
              </a:rPr>
              <a:t>, </a:t>
            </a:r>
            <a:r>
              <a:rPr lang="en-US" sz="2000" b="1">
                <a:latin typeface="Arial" panose="020B0604020202020204" pitchFamily="34" charset="0"/>
                <a:cs typeface="Arial" panose="020B0604020202020204" pitchFamily="34" charset="0"/>
              </a:rPr>
              <a:t>predict</a:t>
            </a:r>
            <a:r>
              <a:rPr lang="en-US" sz="2000">
                <a:latin typeface="Arial" panose="020B0604020202020204" pitchFamily="34" charset="0"/>
                <a:cs typeface="Arial" panose="020B0604020202020204" pitchFamily="34" charset="0"/>
              </a:rPr>
              <a:t>) với một số mẩu thử để đánh giá chất lượng (</a:t>
            </a:r>
            <a:r>
              <a:rPr lang="en-US" sz="2000" b="1">
                <a:latin typeface="Arial" panose="020B0604020202020204" pitchFamily="34" charset="0"/>
                <a:cs typeface="Arial" panose="020B0604020202020204" pitchFamily="34" charset="0"/>
              </a:rPr>
              <a:t>evaluate</a:t>
            </a:r>
            <a:r>
              <a:rPr lang="en-US" sz="2000">
                <a:latin typeface="Arial" panose="020B0604020202020204" pitchFamily="34" charset="0"/>
                <a:cs typeface="Arial" panose="020B0604020202020204" pitchFamily="34" charset="0"/>
              </a:rPr>
              <a:t>).</a:t>
            </a:r>
          </a:p>
          <a:p>
            <a:pPr lvl="1"/>
            <a:r>
              <a:rPr lang="en-US" sz="2000">
                <a:latin typeface="Arial" panose="020B0604020202020204" pitchFamily="34" charset="0"/>
                <a:cs typeface="Arial" panose="020B0604020202020204" pitchFamily="34" charset="0"/>
              </a:rPr>
              <a:t>Model đơn giản giống như </a:t>
            </a:r>
            <a:r>
              <a:rPr lang="en-US" sz="2000" smtClean="0">
                <a:latin typeface="Arial" panose="020B0604020202020204" pitchFamily="34" charset="0"/>
                <a:cs typeface="Arial" panose="020B0604020202020204" pitchFamily="34" charset="0"/>
              </a:rPr>
              <a:t>một </a:t>
            </a:r>
            <a:r>
              <a:rPr lang="en-US" sz="2000">
                <a:latin typeface="Arial" panose="020B0604020202020204" pitchFamily="34" charset="0"/>
                <a:cs typeface="Arial" panose="020B0604020202020204" pitchFamily="34" charset="0"/>
              </a:rPr>
              <a:t>hàm toán </a:t>
            </a:r>
            <a:r>
              <a:rPr lang="en-US" sz="2000" smtClean="0">
                <a:latin typeface="Arial" panose="020B0604020202020204" pitchFamily="34" charset="0"/>
                <a:cs typeface="Arial" panose="020B0604020202020204" pitchFamily="34" charset="0"/>
              </a:rPr>
              <a:t>học, một ánh xạ.</a:t>
            </a:r>
            <a:endParaRPr lang="en-US" sz="2000">
              <a:latin typeface="Arial" panose="020B0604020202020204" pitchFamily="34" charset="0"/>
              <a:cs typeface="Arial" panose="020B0604020202020204" pitchFamily="34" charset="0"/>
            </a:endParaRPr>
          </a:p>
          <a:p>
            <a:pPr lvl="1"/>
            <a:r>
              <a:rPr lang="en-US" sz="2000">
                <a:latin typeface="Arial" panose="020B0604020202020204" pitchFamily="34" charset="0"/>
                <a:cs typeface="Arial" panose="020B0604020202020204" pitchFamily="34" charset="0"/>
              </a:rPr>
              <a:t>Biến số của hàm gọi là đầu </a:t>
            </a:r>
            <a:r>
              <a:rPr lang="en-US" sz="2000" smtClean="0">
                <a:latin typeface="Arial" panose="020B0604020202020204" pitchFamily="34" charset="0"/>
                <a:cs typeface="Arial" panose="020B0604020202020204" pitchFamily="34" charset="0"/>
              </a:rPr>
              <a:t>vào/ đặc trưng </a:t>
            </a:r>
            <a:r>
              <a:rPr lang="en-US" sz="2000">
                <a:latin typeface="Arial" panose="020B0604020202020204" pitchFamily="34" charset="0"/>
                <a:cs typeface="Arial" panose="020B0604020202020204" pitchFamily="34" charset="0"/>
              </a:rPr>
              <a:t>(</a:t>
            </a:r>
            <a:r>
              <a:rPr lang="en-US" sz="2000" b="1">
                <a:latin typeface="Arial" panose="020B0604020202020204" pitchFamily="34" charset="0"/>
                <a:cs typeface="Arial" panose="020B0604020202020204" pitchFamily="34" charset="0"/>
              </a:rPr>
              <a:t>input</a:t>
            </a:r>
            <a:r>
              <a:rPr lang="en-US" sz="2000">
                <a:latin typeface="Arial" panose="020B0604020202020204" pitchFamily="34" charset="0"/>
                <a:cs typeface="Arial" panose="020B0604020202020204" pitchFamily="34" charset="0"/>
              </a:rPr>
              <a:t>/ </a:t>
            </a:r>
            <a:r>
              <a:rPr lang="en-US" sz="2000" b="1">
                <a:latin typeface="Arial" panose="020B0604020202020204" pitchFamily="34" charset="0"/>
                <a:cs typeface="Arial" panose="020B0604020202020204" pitchFamily="34" charset="0"/>
              </a:rPr>
              <a:t>fearture</a:t>
            </a:r>
            <a:r>
              <a:rPr lang="en-US" sz="2000">
                <a:latin typeface="Arial" panose="020B0604020202020204" pitchFamily="34" charset="0"/>
                <a:cs typeface="Arial" panose="020B0604020202020204" pitchFamily="34" charset="0"/>
              </a:rPr>
              <a:t>)</a:t>
            </a:r>
          </a:p>
          <a:p>
            <a:pPr lvl="1"/>
            <a:r>
              <a:rPr lang="en-US" sz="2000">
                <a:latin typeface="Arial" panose="020B0604020202020204" pitchFamily="34" charset="0"/>
                <a:cs typeface="Arial" panose="020B0604020202020204" pitchFamily="34" charset="0"/>
              </a:rPr>
              <a:t>Giá trị đầu ra của hàm gọi là </a:t>
            </a:r>
            <a:r>
              <a:rPr lang="en-US" sz="2000" b="1">
                <a:latin typeface="Arial" panose="020B0604020202020204" pitchFamily="34" charset="0"/>
                <a:cs typeface="Arial" panose="020B0604020202020204" pitchFamily="34" charset="0"/>
              </a:rPr>
              <a:t>output</a:t>
            </a:r>
            <a:r>
              <a:rPr lang="en-US" sz="2000">
                <a:latin typeface="Arial" panose="020B0604020202020204" pitchFamily="34" charset="0"/>
                <a:cs typeface="Arial" panose="020B0604020202020204" pitchFamily="34" charset="0"/>
              </a:rPr>
              <a:t> hoặc </a:t>
            </a:r>
            <a:r>
              <a:rPr lang="en-US" sz="2000" b="1">
                <a:latin typeface="Arial" panose="020B0604020202020204" pitchFamily="34" charset="0"/>
                <a:cs typeface="Arial" panose="020B0604020202020204" pitchFamily="34" charset="0"/>
              </a:rPr>
              <a:t>label</a:t>
            </a:r>
            <a:r>
              <a:rPr lang="en-US" sz="2000">
                <a:latin typeface="Arial" panose="020B0604020202020204" pitchFamily="34" charset="0"/>
                <a:cs typeface="Arial" panose="020B0604020202020204" pitchFamily="34" charset="0"/>
              </a:rPr>
              <a:t> (thường dùng với bài toán phân loại)</a:t>
            </a:r>
          </a:p>
          <a:p>
            <a:pPr lvl="1"/>
            <a:r>
              <a:rPr lang="en-US" sz="2000">
                <a:latin typeface="Arial" panose="020B0604020202020204" pitchFamily="34" charset="0"/>
                <a:cs typeface="Arial" panose="020B0604020202020204" pitchFamily="34" charset="0"/>
              </a:rPr>
              <a:t>Hồi </a:t>
            </a:r>
            <a:r>
              <a:rPr lang="en-US" sz="2000" smtClean="0">
                <a:latin typeface="Arial" panose="020B0604020202020204" pitchFamily="34" charset="0"/>
                <a:cs typeface="Arial" panose="020B0604020202020204" pitchFamily="34" charset="0"/>
              </a:rPr>
              <a:t>quy (</a:t>
            </a:r>
            <a:r>
              <a:rPr lang="en-US" sz="2000" b="1" smtClean="0">
                <a:latin typeface="Arial" panose="020B0604020202020204" pitchFamily="34" charset="0"/>
                <a:cs typeface="Arial" panose="020B0604020202020204" pitchFamily="34" charset="0"/>
              </a:rPr>
              <a:t>Regression</a:t>
            </a:r>
            <a:r>
              <a:rPr lang="en-US" sz="2000" smtClean="0">
                <a:latin typeface="Arial" panose="020B0604020202020204" pitchFamily="34" charset="0"/>
                <a:cs typeface="Arial" panose="020B0604020202020204" pitchFamily="34" charset="0"/>
              </a:rPr>
              <a:t>) </a:t>
            </a:r>
            <a:r>
              <a:rPr lang="en-US" sz="2000">
                <a:latin typeface="Arial" panose="020B0604020202020204" pitchFamily="34" charset="0"/>
                <a:cs typeface="Arial" panose="020B0604020202020204" pitchFamily="34" charset="0"/>
              </a:rPr>
              <a:t>là bài toán dự đoán giá trị đầu ra </a:t>
            </a:r>
            <a:r>
              <a:rPr lang="en-US" sz="2000" smtClean="0">
                <a:latin typeface="Arial" panose="020B0604020202020204" pitchFamily="34" charset="0"/>
                <a:cs typeface="Arial" panose="020B0604020202020204" pitchFamily="34" charset="0"/>
              </a:rPr>
              <a:t>(thường là liên tục) </a:t>
            </a:r>
            <a:r>
              <a:rPr lang="en-US" sz="2000">
                <a:latin typeface="Arial" panose="020B0604020202020204" pitchFamily="34" charset="0"/>
                <a:cs typeface="Arial" panose="020B0604020202020204" pitchFamily="34" charset="0"/>
              </a:rPr>
              <a:t>dựa vào các biến đầu </a:t>
            </a:r>
            <a:r>
              <a:rPr lang="en-US" sz="2000" smtClean="0">
                <a:latin typeface="Arial" panose="020B0604020202020204" pitchFamily="34" charset="0"/>
                <a:cs typeface="Arial" panose="020B0604020202020204" pitchFamily="34" charset="0"/>
              </a:rPr>
              <a:t>vào, </a:t>
            </a:r>
            <a:r>
              <a:rPr lang="en-US" sz="2000">
                <a:latin typeface="Arial" panose="020B0604020202020204" pitchFamily="34" charset="0"/>
                <a:cs typeface="Arial" panose="020B0604020202020204" pitchFamily="34" charset="0"/>
              </a:rPr>
              <a:t>được huấn luyện trước bằng </a:t>
            </a:r>
            <a:r>
              <a:rPr lang="en-US" sz="2000" smtClean="0">
                <a:latin typeface="Arial" panose="020B0604020202020204" pitchFamily="34" charset="0"/>
                <a:cs typeface="Arial" panose="020B0604020202020204" pitchFamily="34" charset="0"/>
              </a:rPr>
              <a:t>các dữ liệu ví </a:t>
            </a:r>
            <a:r>
              <a:rPr lang="en-US" sz="2000">
                <a:latin typeface="Arial" panose="020B0604020202020204" pitchFamily="34" charset="0"/>
                <a:cs typeface="Arial" panose="020B0604020202020204" pitchFamily="34" charset="0"/>
              </a:rPr>
              <a:t>dụ</a:t>
            </a:r>
            <a:r>
              <a:rPr lang="en-US" sz="2000" smtClean="0">
                <a:latin typeface="Arial" panose="020B0604020202020204" pitchFamily="34" charset="0"/>
                <a:cs typeface="Arial" panose="020B0604020202020204" pitchFamily="34" charset="0"/>
              </a:rPr>
              <a:t>. </a:t>
            </a:r>
          </a:p>
          <a:p>
            <a:pPr lvl="2"/>
            <a:r>
              <a:rPr lang="en-US" sz="1800" smtClean="0">
                <a:latin typeface="Arial" panose="020B0604020202020204" pitchFamily="34" charset="0"/>
                <a:cs typeface="Arial" panose="020B0604020202020204" pitchFamily="34" charset="0"/>
              </a:rPr>
              <a:t>Ví </a:t>
            </a:r>
            <a:r>
              <a:rPr lang="en-US" sz="1800">
                <a:latin typeface="Arial" panose="020B0604020202020204" pitchFamily="34" charset="0"/>
                <a:cs typeface="Arial" panose="020B0604020202020204" pitchFamily="34" charset="0"/>
              </a:rPr>
              <a:t>dụ dựa vào diện tích đoán giá </a:t>
            </a:r>
            <a:r>
              <a:rPr lang="en-US" sz="1800" smtClean="0">
                <a:latin typeface="Arial" panose="020B0604020202020204" pitchFamily="34" charset="0"/>
                <a:cs typeface="Arial" panose="020B0604020202020204" pitchFamily="34" charset="0"/>
              </a:rPr>
              <a:t>nhà.</a:t>
            </a:r>
            <a:endParaRPr lang="en-US" sz="1800">
              <a:latin typeface="Arial" panose="020B0604020202020204" pitchFamily="34" charset="0"/>
              <a:cs typeface="Arial" panose="020B0604020202020204" pitchFamily="34" charset="0"/>
            </a:endParaRPr>
          </a:p>
          <a:p>
            <a:pPr lvl="1"/>
            <a:r>
              <a:rPr lang="en-US" sz="2000">
                <a:latin typeface="Arial" panose="020B0604020202020204" pitchFamily="34" charset="0"/>
                <a:cs typeface="Arial" panose="020B0604020202020204" pitchFamily="34" charset="0"/>
              </a:rPr>
              <a:t>Phân loại </a:t>
            </a:r>
            <a:r>
              <a:rPr lang="en-US" sz="2000" smtClean="0">
                <a:latin typeface="Arial" panose="020B0604020202020204" pitchFamily="34" charset="0"/>
                <a:cs typeface="Arial" panose="020B0604020202020204" pitchFamily="34" charset="0"/>
              </a:rPr>
              <a:t>(</a:t>
            </a:r>
            <a:r>
              <a:rPr lang="en-US" sz="2000" b="1" smtClean="0">
                <a:latin typeface="Arial" panose="020B0604020202020204" pitchFamily="34" charset="0"/>
                <a:cs typeface="Arial" panose="020B0604020202020204" pitchFamily="34" charset="0"/>
              </a:rPr>
              <a:t>Classification</a:t>
            </a:r>
            <a:r>
              <a:rPr lang="en-US" sz="2000" smtClean="0">
                <a:latin typeface="Arial" panose="020B0604020202020204" pitchFamily="34" charset="0"/>
                <a:cs typeface="Arial" panose="020B0604020202020204" pitchFamily="34" charset="0"/>
              </a:rPr>
              <a:t>) là </a:t>
            </a:r>
            <a:r>
              <a:rPr lang="en-US" sz="2000">
                <a:latin typeface="Arial" panose="020B0604020202020204" pitchFamily="34" charset="0"/>
                <a:cs typeface="Arial" panose="020B0604020202020204" pitchFamily="34" charset="0"/>
              </a:rPr>
              <a:t>bài toán dự đoán nhãn đầu ra rời rạc hữu hạn dựa vào các biến đầu </a:t>
            </a:r>
            <a:r>
              <a:rPr lang="en-US" sz="2000" smtClean="0">
                <a:latin typeface="Arial" panose="020B0604020202020204" pitchFamily="34" charset="0"/>
                <a:cs typeface="Arial" panose="020B0604020202020204" pitchFamily="34" charset="0"/>
              </a:rPr>
              <a:t>vào, được huấn luyện trước bằng các dữ liệu ví dụ. </a:t>
            </a:r>
          </a:p>
          <a:p>
            <a:pPr lvl="2"/>
            <a:r>
              <a:rPr lang="en-US" sz="1800" smtClean="0">
                <a:latin typeface="Arial" panose="020B0604020202020204" pitchFamily="34" charset="0"/>
                <a:cs typeface="Arial" panose="020B0604020202020204" pitchFamily="34" charset="0"/>
              </a:rPr>
              <a:t>Ví </a:t>
            </a:r>
            <a:r>
              <a:rPr lang="en-US" sz="1800">
                <a:latin typeface="Arial" panose="020B0604020202020204" pitchFamily="34" charset="0"/>
                <a:cs typeface="Arial" panose="020B0604020202020204" pitchFamily="34" charset="0"/>
              </a:rPr>
              <a:t>dụ xem ảnh chữ số viết tay dự đoán là số nào trong các số từ 0, 1, 2...</a:t>
            </a:r>
            <a:r>
              <a:rPr lang="en-US" sz="1800" smtClean="0">
                <a:latin typeface="Arial" panose="020B0604020202020204" pitchFamily="34" charset="0"/>
                <a:cs typeface="Arial" panose="020B0604020202020204" pitchFamily="34" charset="0"/>
              </a:rPr>
              <a:t>9</a:t>
            </a:r>
          </a:p>
        </p:txBody>
      </p:sp>
    </p:spTree>
    <p:extLst>
      <p:ext uri="{BB962C8B-B14F-4D97-AF65-F5344CB8AC3E}">
        <p14:creationId xmlns:p14="http://schemas.microsoft.com/office/powerpoint/2010/main" val="300651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linear regression - hồi quy tuyến tính</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98903" y="1341121"/>
            <a:ext cx="10409028" cy="1132114"/>
          </a:xfrm>
        </p:spPr>
        <p:txBody>
          <a:bodyPr>
            <a:normAutofit/>
          </a:bodyPr>
          <a:lstStyle/>
          <a:p>
            <a:pPr lvl="1"/>
            <a:r>
              <a:rPr lang="en-US" sz="1600" smtClean="0"/>
              <a:t>Hồi quy tuyến tính là phương pháp xây dựng một hàm tuyến tính (hàm đại số bậc 1) để dự đoán đầu ra.</a:t>
            </a:r>
          </a:p>
        </p:txBody>
      </p:sp>
      <p:pic>
        <p:nvPicPr>
          <p:cNvPr id="2050" name="Picture 2" descr="Hướng dẫn tự học Tensorflow cơ bản - Phần 2 - Linear Regression - Vibl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721" y="2653994"/>
            <a:ext cx="4818536" cy="35983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129908" y="6252310"/>
            <a:ext cx="684162" cy="369332"/>
          </a:xfrm>
          <a:prstGeom prst="rect">
            <a:avLst/>
          </a:prstGeom>
          <a:noFill/>
        </p:spPr>
        <p:txBody>
          <a:bodyPr wrap="none" rtlCol="0">
            <a:spAutoFit/>
          </a:bodyPr>
          <a:lstStyle/>
          <a:p>
            <a:r>
              <a:rPr lang="en-US" smtClean="0"/>
              <a:t>Input</a:t>
            </a:r>
            <a:endParaRPr lang="vi-VN"/>
          </a:p>
        </p:txBody>
      </p:sp>
      <p:sp>
        <p:nvSpPr>
          <p:cNvPr id="6" name="TextBox 5"/>
          <p:cNvSpPr txBox="1"/>
          <p:nvPr/>
        </p:nvSpPr>
        <p:spPr>
          <a:xfrm>
            <a:off x="2217618" y="4068304"/>
            <a:ext cx="845103" cy="369332"/>
          </a:xfrm>
          <a:prstGeom prst="rect">
            <a:avLst/>
          </a:prstGeom>
          <a:noFill/>
        </p:spPr>
        <p:txBody>
          <a:bodyPr wrap="none" rtlCol="0">
            <a:spAutoFit/>
          </a:bodyPr>
          <a:lstStyle/>
          <a:p>
            <a:r>
              <a:rPr lang="en-US" smtClean="0"/>
              <a:t>Output</a:t>
            </a:r>
            <a:endParaRPr lang="vi-VN"/>
          </a:p>
        </p:txBody>
      </p:sp>
    </p:spTree>
    <p:extLst>
      <p:ext uri="{BB962C8B-B14F-4D97-AF65-F5344CB8AC3E}">
        <p14:creationId xmlns:p14="http://schemas.microsoft.com/office/powerpoint/2010/main" val="432061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linear regression - hồi quy tuyến tính</a:t>
            </a: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9234" y="1166949"/>
                <a:ext cx="10513530" cy="5442195"/>
              </a:xfrm>
            </p:spPr>
            <p:txBody>
              <a:bodyPr>
                <a:normAutofit/>
              </a:bodyPr>
              <a:lstStyle/>
              <a:p>
                <a:pPr lvl="1"/>
                <a:r>
                  <a:rPr lang="en-US" sz="1600" b="1" smtClean="0"/>
                  <a:t>Mô hình hồi quy tuyến tính đơn biến </a:t>
                </a:r>
                <a:r>
                  <a:rPr lang="en-US" sz="1600" smtClean="0"/>
                  <a:t>có dạng</a:t>
                </a:r>
              </a:p>
              <a:p>
                <a:pPr marL="324000" lvl="1" inden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𝑦</m:t>
                      </m:r>
                      <m:r>
                        <a:rPr lang="en-US" sz="1600" b="0" i="1" smtClean="0">
                          <a:latin typeface="Cambria Math" panose="02040503050406030204" pitchFamily="18" charset="0"/>
                        </a:rPr>
                        <m:t>=</m:t>
                      </m:r>
                      <m:r>
                        <a:rPr lang="en-US" sz="1600" b="0" i="1" smtClean="0">
                          <a:latin typeface="Cambria Math" panose="02040503050406030204" pitchFamily="18" charset="0"/>
                        </a:rPr>
                        <m:t>𝑤𝑥</m:t>
                      </m:r>
                      <m:r>
                        <a:rPr lang="en-US" sz="1600" b="0" i="1" smtClean="0">
                          <a:latin typeface="Cambria Math" panose="02040503050406030204" pitchFamily="18" charset="0"/>
                        </a:rPr>
                        <m:t>+</m:t>
                      </m:r>
                      <m:r>
                        <a:rPr lang="en-US" sz="1600" b="0" i="1" smtClean="0">
                          <a:latin typeface="Cambria Math" panose="02040503050406030204" pitchFamily="18" charset="0"/>
                        </a:rPr>
                        <m:t>𝑏</m:t>
                      </m:r>
                    </m:oMath>
                  </m:oMathPara>
                </a14:m>
                <a:endParaRPr lang="en-US" sz="1600" smtClean="0"/>
              </a:p>
              <a:p>
                <a:pPr marL="324000" lvl="1" indent="0">
                  <a:buNone/>
                </a:pPr>
                <a:r>
                  <a:rPr lang="en-US" sz="1600" smtClean="0"/>
                  <a:t>Với x là đầu vào (fearture)</a:t>
                </a:r>
              </a:p>
              <a:p>
                <a:pPr marL="324000" lvl="1" indent="0">
                  <a:buNone/>
                </a:pPr>
                <a:r>
                  <a:rPr lang="en-US" sz="1600" smtClean="0"/>
                  <a:t>y - đầu ra </a:t>
                </a:r>
              </a:p>
              <a:p>
                <a:pPr marL="324000" lvl="1" indent="0">
                  <a:buNone/>
                </a:pPr>
                <a:r>
                  <a:rPr lang="en-US" sz="1600" smtClean="0"/>
                  <a:t>w - hệ số góc của đường thẳng, còn gọi là </a:t>
                </a:r>
                <a:r>
                  <a:rPr lang="en-US" sz="1600" b="1" smtClean="0"/>
                  <a:t>weight</a:t>
                </a:r>
              </a:p>
              <a:p>
                <a:pPr marL="324000" lvl="1" indent="0">
                  <a:buNone/>
                </a:pPr>
                <a:r>
                  <a:rPr lang="en-US" sz="1600" smtClean="0"/>
                  <a:t>b - </a:t>
                </a:r>
                <a:r>
                  <a:rPr lang="en-US" sz="1600" b="1" smtClean="0"/>
                  <a:t>bias</a:t>
                </a:r>
                <a:r>
                  <a:rPr lang="en-US" sz="1600" smtClean="0"/>
                  <a:t>, hệ số tự do, hệ số chặn</a:t>
                </a:r>
              </a:p>
              <a:p>
                <a:pPr marL="324000" lvl="1" indent="0">
                  <a:buNone/>
                </a:pPr>
                <a:r>
                  <a:rPr lang="en-US" sz="1600" smtClean="0"/>
                  <a:t>Ví dụ: Dựa vào số cân nặng, đoán chiều cao</a:t>
                </a:r>
              </a:p>
              <a:p>
                <a:pPr lvl="1"/>
                <a:r>
                  <a:rPr lang="en-US" sz="1600" b="1" smtClean="0"/>
                  <a:t>Mô hình hồi quy tuyến tính đa biến</a:t>
                </a:r>
                <a:r>
                  <a:rPr lang="en-US" sz="1600" smtClean="0"/>
                  <a:t>:</a:t>
                </a:r>
              </a:p>
              <a:p>
                <a:pPr marL="324000" lvl="1" indent="0">
                  <a:buNone/>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𝑦</m:t>
                      </m:r>
                      <m:r>
                        <a:rPr lang="en-US" sz="1600" i="1">
                          <a:latin typeface="Cambria Math" panose="02040503050406030204" pitchFamily="18" charset="0"/>
                        </a:rPr>
                        <m:t>=</m:t>
                      </m:r>
                      <m:r>
                        <a:rPr lang="en-US" sz="1600" b="0" i="1" smtClean="0">
                          <a:latin typeface="Cambria Math" panose="02040503050406030204" pitchFamily="18" charset="0"/>
                        </a:rPr>
                        <m:t>𝑏</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1</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b="0" i="1" smtClean="0">
                              <a:latin typeface="Cambria Math" panose="02040503050406030204" pitchFamily="18" charset="0"/>
                            </a:rPr>
                            <m:t>2</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b="0" i="1" smtClean="0">
                              <a:latin typeface="Cambria Math" panose="02040503050406030204" pitchFamily="18" charset="0"/>
                            </a:rPr>
                            <m:t>𝑘</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𝑘</m:t>
                          </m:r>
                        </m:sub>
                      </m:sSub>
                    </m:oMath>
                  </m:oMathPara>
                </a14:m>
                <a:endParaRPr lang="en-US" sz="1600" smtClean="0"/>
              </a:p>
              <a:p>
                <a:pPr marL="324000" lvl="1" indent="0">
                  <a:buNone/>
                </a:pPr>
                <a:r>
                  <a:rPr lang="en-US" sz="1600" smtClean="0"/>
                  <a:t>với k là số biến đầu vào (số feature)</a:t>
                </a:r>
              </a:p>
              <a:p>
                <a:pPr marL="324000" lvl="1" indent="0">
                  <a:buNone/>
                </a:pPr>
                <a:r>
                  <a:rPr lang="en-US" sz="1600"/>
                  <a:t>Ví dụ: </a:t>
                </a:r>
                <a:r>
                  <a:rPr lang="en-US" sz="1600" smtClean="0"/>
                  <a:t>Dựa </a:t>
                </a:r>
                <a:r>
                  <a:rPr lang="en-US" sz="1600"/>
                  <a:t>vào số cân </a:t>
                </a:r>
                <a:r>
                  <a:rPr lang="en-US" sz="1600" smtClean="0"/>
                  <a:t>nặng, giới tính, số đo các vòng, chủng tộc, nơi sống, thu nhập =&gt; </a:t>
                </a:r>
                <a:r>
                  <a:rPr lang="en-US" sz="1600"/>
                  <a:t>đoán chiều cao</a:t>
                </a:r>
              </a:p>
              <a:p>
                <a:pPr marL="324000" lvl="1" indent="0" algn="ctr">
                  <a:buNone/>
                </a:pPr>
                <a:r>
                  <a:rPr lang="en-US" sz="1600" b="1" smtClean="0"/>
                  <a:t>Quan trọng nhất là phải tìm được các hệ số w</a:t>
                </a:r>
                <a:r>
                  <a:rPr lang="en-US" sz="1600" b="1" baseline="-25000" smtClean="0"/>
                  <a:t> k</a:t>
                </a:r>
                <a:r>
                  <a:rPr lang="en-US" sz="1600" b="1" smtClean="0"/>
                  <a:t> và b</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9234" y="1166949"/>
                <a:ext cx="10513530" cy="5442195"/>
              </a:xfrm>
              <a:blipFill>
                <a:blip r:embed="rId2"/>
                <a:stretch>
                  <a:fillRect/>
                </a:stretch>
              </a:blipFill>
            </p:spPr>
            <p:txBody>
              <a:bodyPr/>
              <a:lstStyle/>
              <a:p>
                <a:r>
                  <a:rPr lang="vi-VN">
                    <a:noFill/>
                  </a:rPr>
                  <a:t> </a:t>
                </a:r>
              </a:p>
            </p:txBody>
          </p:sp>
        </mc:Fallback>
      </mc:AlternateContent>
    </p:spTree>
    <p:extLst>
      <p:ext uri="{BB962C8B-B14F-4D97-AF65-F5344CB8AC3E}">
        <p14:creationId xmlns:p14="http://schemas.microsoft.com/office/powerpoint/2010/main" val="1119147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loss function - hàm mất mát</a:t>
            </a: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9234" y="1454330"/>
                <a:ext cx="10513530" cy="4798424"/>
              </a:xfrm>
            </p:spPr>
            <p:txBody>
              <a:bodyPr>
                <a:normAutofit/>
              </a:bodyPr>
              <a:lstStyle/>
              <a:p>
                <a:pPr lvl="1"/>
                <a:r>
                  <a:rPr lang="en-US" sz="1600" b="1" smtClean="0"/>
                  <a:t>Loss function</a:t>
                </a:r>
                <a:r>
                  <a:rPr lang="en-US" sz="1600" smtClean="0"/>
                  <a:t>: hàm mất mát, còn gọi là cost function</a:t>
                </a:r>
              </a:p>
              <a:p>
                <a:pPr lvl="1"/>
                <a:r>
                  <a:rPr lang="en-US" sz="1600" smtClean="0"/>
                  <a:t>Dùng để đánh giá chất lượng của kết quả dự đoán từ mô hình so với kết quả thật.</a:t>
                </a:r>
              </a:p>
              <a:p>
                <a:pPr lvl="1"/>
                <a:r>
                  <a:rPr lang="en-US" sz="1600" smtClean="0"/>
                  <a:t>Ở hồi quy tuyến tính, người ta dùng loss function là </a:t>
                </a:r>
                <a:r>
                  <a:rPr lang="en-US" sz="1600" b="1"/>
                  <a:t>M</a:t>
                </a:r>
                <a:r>
                  <a:rPr lang="en-US" sz="1600" b="1" smtClean="0"/>
                  <a:t>ean </a:t>
                </a:r>
                <a:r>
                  <a:rPr lang="en-US" sz="1600" b="1"/>
                  <a:t>S</a:t>
                </a:r>
                <a:r>
                  <a:rPr lang="en-US" sz="1600" b="1" smtClean="0"/>
                  <a:t>quare </a:t>
                </a:r>
                <a:r>
                  <a:rPr lang="en-US" sz="1600" b="1"/>
                  <a:t>E</a:t>
                </a:r>
                <a:r>
                  <a:rPr lang="en-US" sz="1600" b="1" smtClean="0"/>
                  <a:t>rror </a:t>
                </a:r>
                <a:r>
                  <a:rPr lang="en-US" sz="1600" smtClean="0"/>
                  <a:t>- trung bình bình phương sai số</a:t>
                </a:r>
              </a:p>
              <a:p>
                <a:pPr marL="324000" lvl="1" inden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𝐿</m:t>
                      </m:r>
                      <m:r>
                        <a:rPr lang="en-US" sz="1600" b="0" i="1" smtClean="0">
                          <a:latin typeface="Cambria Math" panose="02040503050406030204" pitchFamily="18" charset="0"/>
                        </a:rPr>
                        <m:t>=</m:t>
                      </m:r>
                      <m:r>
                        <a:rPr lang="en-US" sz="1600" b="0" i="1" smtClean="0">
                          <a:latin typeface="Cambria Math" panose="02040503050406030204" pitchFamily="18" charset="0"/>
                        </a:rPr>
                        <m:t>𝑀𝑒𝑎𝑛</m:t>
                      </m:r>
                      <m:r>
                        <a:rPr lang="en-US" sz="1600" b="0" i="1" smtClean="0">
                          <a:latin typeface="Cambria Math" panose="02040503050406030204" pitchFamily="18" charset="0"/>
                        </a:rPr>
                        <m:t> </m:t>
                      </m:r>
                      <m:r>
                        <a:rPr lang="en-US" sz="1600" b="0" i="1" smtClean="0">
                          <a:latin typeface="Cambria Math" panose="02040503050406030204" pitchFamily="18" charset="0"/>
                        </a:rPr>
                        <m:t>𝑆𝑞𝑢𝑎𝑟𝑒</m:t>
                      </m:r>
                      <m:r>
                        <a:rPr lang="en-US" sz="1600" b="0" i="1" smtClean="0">
                          <a:latin typeface="Cambria Math" panose="02040503050406030204" pitchFamily="18" charset="0"/>
                        </a:rPr>
                        <m:t> </m:t>
                      </m:r>
                      <m:r>
                        <a:rPr lang="en-US" sz="1600" b="0" i="1" smtClean="0">
                          <a:latin typeface="Cambria Math" panose="02040503050406030204" pitchFamily="18" charset="0"/>
                        </a:rPr>
                        <m:t>𝐸𝑟𝑟𝑜𝑟</m:t>
                      </m:r>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𝑁</m:t>
                          </m:r>
                        </m:den>
                      </m:f>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𝑁</m:t>
                          </m:r>
                        </m:sup>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𝑦</m:t>
                                      </m:r>
                                    </m:e>
                                  </m:acc>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e>
                      </m:nary>
                    </m:oMath>
                  </m:oMathPara>
                </a14:m>
                <a:endParaRPr lang="en-US" sz="1600" smtClean="0"/>
              </a:p>
              <a:p>
                <a:pPr lvl="2"/>
                <a:r>
                  <a:rPr lang="en-US" sz="1500" smtClean="0"/>
                  <a:t>L - loss function</a:t>
                </a:r>
              </a:p>
              <a:p>
                <a:pPr lvl="2"/>
                <a:r>
                  <a:rPr lang="en-US" sz="1500"/>
                  <a:t>N - số điểm dữ </a:t>
                </a:r>
                <a:r>
                  <a:rPr lang="en-US" sz="1500" smtClean="0"/>
                  <a:t>liệu</a:t>
                </a:r>
              </a:p>
              <a:p>
                <a:pPr lvl="2"/>
                <a:r>
                  <a:rPr lang="en-US" sz="1500" smtClean="0"/>
                  <a:t>y</a:t>
                </a:r>
                <a:r>
                  <a:rPr lang="en-US" sz="1500" baseline="-25000" smtClean="0"/>
                  <a:t>i</a:t>
                </a:r>
                <a:r>
                  <a:rPr lang="en-US" sz="1500" smtClean="0"/>
                  <a:t> - giá trị thật</a:t>
                </a:r>
              </a:p>
              <a:p>
                <a:pPr lvl="2"/>
                <a14:m>
                  <m:oMath xmlns:m="http://schemas.openxmlformats.org/officeDocument/2006/math">
                    <m:acc>
                      <m:accPr>
                        <m:chr m:val="̂"/>
                        <m:ctrlPr>
                          <a:rPr lang="en-US" sz="1500" i="1" smtClean="0">
                            <a:latin typeface="Cambria Math" panose="02040503050406030204" pitchFamily="18" charset="0"/>
                          </a:rPr>
                        </m:ctrlPr>
                      </m:accPr>
                      <m:e>
                        <m:r>
                          <a:rPr lang="en-US" sz="1500" b="0" i="1" smtClean="0">
                            <a:latin typeface="Cambria Math" panose="02040503050406030204" pitchFamily="18" charset="0"/>
                          </a:rPr>
                          <m:t>𝑦</m:t>
                        </m:r>
                      </m:e>
                    </m:acc>
                  </m:oMath>
                </a14:m>
                <a:r>
                  <a:rPr lang="en-US" sz="1500" baseline="-25000" smtClean="0"/>
                  <a:t>i</a:t>
                </a:r>
                <a:r>
                  <a:rPr lang="en-US" sz="1500" smtClean="0"/>
                  <a:t> - giá trị dự đoán của mô hình (output), được tính bằng cách truyền từng bộ dữ liệu đầu vào x</a:t>
                </a:r>
                <a:r>
                  <a:rPr lang="en-US" sz="1500" baseline="-25000" smtClean="0"/>
                  <a:t>1</a:t>
                </a:r>
                <a:r>
                  <a:rPr lang="en-US" sz="1500" smtClean="0"/>
                  <a:t>, x</a:t>
                </a:r>
                <a:r>
                  <a:rPr lang="en-US" sz="1500" baseline="-25000" smtClean="0"/>
                  <a:t>2</a:t>
                </a:r>
                <a:r>
                  <a:rPr lang="en-US" sz="1500" smtClean="0"/>
                  <a:t>, ... x</a:t>
                </a:r>
                <a:r>
                  <a:rPr lang="en-US" sz="1500" baseline="-25000" smtClean="0"/>
                  <a:t>k</a:t>
                </a:r>
                <a:r>
                  <a:rPr lang="en-US" sz="1500"/>
                  <a:t> vào mô hình, mỗi bộ x</a:t>
                </a:r>
                <a:r>
                  <a:rPr lang="en-US" sz="1500" baseline="-25000"/>
                  <a:t>1</a:t>
                </a:r>
                <a:r>
                  <a:rPr lang="en-US" sz="1500"/>
                  <a:t>, x</a:t>
                </a:r>
                <a:r>
                  <a:rPr lang="en-US" sz="1500" baseline="-25000"/>
                  <a:t>2</a:t>
                </a:r>
                <a:r>
                  <a:rPr lang="en-US" sz="1500"/>
                  <a:t>, ... x</a:t>
                </a:r>
                <a:r>
                  <a:rPr lang="en-US" sz="1500" baseline="-25000"/>
                  <a:t>k</a:t>
                </a:r>
                <a:r>
                  <a:rPr lang="en-US" sz="1500"/>
                  <a:t> </a:t>
                </a:r>
                <a:r>
                  <a:rPr lang="en-US" sz="1500" smtClean="0"/>
                  <a:t> sẽ tính được một giá trị </a:t>
                </a:r>
                <a14:m>
                  <m:oMath xmlns:m="http://schemas.openxmlformats.org/officeDocument/2006/math">
                    <m:acc>
                      <m:accPr>
                        <m:chr m:val="̂"/>
                        <m:ctrlPr>
                          <a:rPr lang="en-US" sz="1500" i="1">
                            <a:latin typeface="Cambria Math" panose="02040503050406030204" pitchFamily="18" charset="0"/>
                          </a:rPr>
                        </m:ctrlPr>
                      </m:accPr>
                      <m:e>
                        <m:r>
                          <a:rPr lang="en-US" sz="1500" i="1">
                            <a:latin typeface="Cambria Math" panose="02040503050406030204" pitchFamily="18" charset="0"/>
                          </a:rPr>
                          <m:t>𝑦</m:t>
                        </m:r>
                      </m:e>
                    </m:acc>
                  </m:oMath>
                </a14:m>
                <a:r>
                  <a:rPr lang="en-US" sz="1500" smtClean="0"/>
                  <a:t>, có N bộ giá trị =&gt; tính ra được N giá trị </a:t>
                </a:r>
                <a14:m>
                  <m:oMath xmlns:m="http://schemas.openxmlformats.org/officeDocument/2006/math">
                    <m:acc>
                      <m:accPr>
                        <m:chr m:val="̂"/>
                        <m:ctrlPr>
                          <a:rPr lang="en-US" sz="1500" i="1">
                            <a:latin typeface="Cambria Math" panose="02040503050406030204" pitchFamily="18" charset="0"/>
                          </a:rPr>
                        </m:ctrlPr>
                      </m:accPr>
                      <m:e>
                        <m:r>
                          <a:rPr lang="en-US" sz="1500" i="1">
                            <a:latin typeface="Cambria Math" panose="02040503050406030204" pitchFamily="18" charset="0"/>
                          </a:rPr>
                          <m:t>𝑦</m:t>
                        </m:r>
                      </m:e>
                    </m:acc>
                  </m:oMath>
                </a14:m>
                <a:endParaRPr lang="en-US" sz="1500"/>
              </a:p>
              <a:p>
                <a:pPr lvl="1"/>
                <a:r>
                  <a:rPr lang="en-US" sz="1600" smtClean="0"/>
                  <a:t>Ngoài ra có thể sử dụng Root Mean Square </a:t>
                </a:r>
                <a:r>
                  <a:rPr lang="en-US" sz="1600"/>
                  <a:t>E</a:t>
                </a:r>
                <a:r>
                  <a:rPr lang="en-US" sz="1600" smtClean="0"/>
                  <a:t>rror là căn bậc 2 của Mean </a:t>
                </a:r>
                <a:r>
                  <a:rPr lang="en-US" sz="1600"/>
                  <a:t>S</a:t>
                </a:r>
                <a:r>
                  <a:rPr lang="en-US" sz="1600" smtClean="0"/>
                  <a:t>quare Error</a:t>
                </a:r>
              </a:p>
              <a:p>
                <a:pPr marL="324000" lvl="1" indent="0" algn="ctr">
                  <a:buNone/>
                </a:pPr>
                <a:r>
                  <a:rPr lang="en-US" sz="1600" b="1" smtClean="0"/>
                  <a:t>=&gt; </a:t>
                </a:r>
                <a:r>
                  <a:rPr lang="en-US" sz="1600" b="1" smtClean="0">
                    <a:solidFill>
                      <a:srgbClr val="FF0000"/>
                    </a:solidFill>
                  </a:rPr>
                  <a:t>Chọn các hệ số w</a:t>
                </a:r>
                <a:r>
                  <a:rPr lang="en-US" sz="1600" b="1" baseline="-25000">
                    <a:solidFill>
                      <a:srgbClr val="FF0000"/>
                    </a:solidFill>
                  </a:rPr>
                  <a:t>n</a:t>
                </a:r>
                <a:r>
                  <a:rPr lang="en-US" sz="1600" b="1" smtClean="0">
                    <a:solidFill>
                      <a:srgbClr val="FF0000"/>
                    </a:solidFill>
                  </a:rPr>
                  <a:t>, b sao cho L là nhỏ nhất </a:t>
                </a:r>
              </a:p>
              <a:p>
                <a:pPr lvl="1" algn="just"/>
                <a:r>
                  <a:rPr lang="en-US" sz="1600" b="1" smtClean="0"/>
                  <a:t>Sử dụng một tập dữ liệu x, y, sử dụng các phương pháp toán học để chọn các hệ số w</a:t>
                </a:r>
                <a:r>
                  <a:rPr lang="en-US" sz="1600" b="1" baseline="-25000" smtClean="0"/>
                  <a:t>n</a:t>
                </a:r>
                <a:r>
                  <a:rPr lang="en-US" sz="1600" b="1" smtClean="0"/>
                  <a:t> và b để tối thiểu hoá L, quá trình này gọi là training mô hình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9234" y="1454330"/>
                <a:ext cx="10513530" cy="4798424"/>
              </a:xfrm>
              <a:blipFill>
                <a:blip r:embed="rId2"/>
                <a:stretch>
                  <a:fillRect t="-762" r="-348" b="-1779"/>
                </a:stretch>
              </a:blipFill>
            </p:spPr>
            <p:txBody>
              <a:bodyPr/>
              <a:lstStyle/>
              <a:p>
                <a:r>
                  <a:rPr lang="vi-VN">
                    <a:noFill/>
                  </a:rPr>
                  <a:t> </a:t>
                </a:r>
              </a:p>
            </p:txBody>
          </p:sp>
        </mc:Fallback>
      </mc:AlternateContent>
    </p:spTree>
    <p:extLst>
      <p:ext uri="{BB962C8B-B14F-4D97-AF65-F5344CB8AC3E}">
        <p14:creationId xmlns:p14="http://schemas.microsoft.com/office/powerpoint/2010/main" val="6103009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r bình phương</a:t>
            </a: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1" y="1272568"/>
                <a:ext cx="5272199" cy="5276278"/>
              </a:xfrm>
            </p:spPr>
            <p:txBody>
              <a:bodyPr>
                <a:normAutofit/>
              </a:bodyPr>
              <a:lstStyle/>
              <a:p>
                <a:pPr lvl="1"/>
                <a:r>
                  <a:rPr lang="en-US" sz="1600" smtClean="0"/>
                  <a:t>Chỉ số </a:t>
                </a:r>
                <a:r>
                  <a:rPr lang="en-US" sz="1600" b="1" smtClean="0"/>
                  <a:t>R bình phương </a:t>
                </a:r>
                <a:r>
                  <a:rPr lang="en-US" sz="1600" smtClean="0"/>
                  <a:t>so sánh kết quả dự đoán của mô hình hồi quy với mô hình cơ sở</a:t>
                </a:r>
              </a:p>
              <a:p>
                <a:pPr lvl="1"/>
                <a:r>
                  <a:rPr lang="en-US" sz="1600" smtClean="0">
                    <a:solidFill>
                      <a:schemeClr val="tx1"/>
                    </a:solidFill>
                  </a:rPr>
                  <a:t>Mô hình cơ sở: là mô hình luôn đưa ra giá trị dự đoán bằng giá trị trung bình không đổi bất kể đầu vào là gì (là một đường nằm ngang cách trục hoành một khoảng bằng giá trị trung bình của dataset)</a:t>
                </a:r>
              </a:p>
              <a:p>
                <a:pPr lvl="1" algn="just"/>
                <a:r>
                  <a:rPr lang="en-US" sz="1600" smtClean="0"/>
                  <a:t>Công thức</a:t>
                </a:r>
              </a:p>
              <a:p>
                <a:pPr marL="324000" lvl="1" indent="0" algn="just">
                  <a:buNone/>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𝑅</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=1−</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𝑆𝑆𝐸</m:t>
                          </m:r>
                        </m:num>
                        <m:den>
                          <m:r>
                            <a:rPr lang="en-US" sz="1600" b="0" i="1" smtClean="0">
                              <a:latin typeface="Cambria Math" panose="02040503050406030204" pitchFamily="18" charset="0"/>
                            </a:rPr>
                            <m:t>𝑆𝑆𝑇</m:t>
                          </m:r>
                        </m:den>
                      </m:f>
                    </m:oMath>
                  </m:oMathPara>
                </a14:m>
                <a:endParaRPr lang="en-US" sz="1600" b="0" smtClean="0"/>
              </a:p>
              <a:p>
                <a:pPr marL="324000" lvl="1" indent="0" algn="just">
                  <a:buNone/>
                </a:pPr>
                <a:r>
                  <a:rPr lang="en-US" sz="1600" smtClean="0"/>
                  <a:t>SST - tổng của bình phương sai khác giữa giá trị thực và giá trị trung bình</a:t>
                </a:r>
              </a:p>
              <a:p>
                <a:pPr marL="324000" lvl="1" indent="0" algn="just">
                  <a:buNone/>
                </a:pPr>
                <a:r>
                  <a:rPr lang="en-US" sz="1600" smtClean="0"/>
                  <a:t>SSE - tổng bình phương sai khác giữa giá trị thực và giá trị dự đoán</a:t>
                </a:r>
              </a:p>
              <a:p>
                <a:pPr lvl="1" algn="just"/>
                <a:r>
                  <a:rPr lang="en-US" sz="1600"/>
                  <a:t>R</a:t>
                </a:r>
                <a:r>
                  <a:rPr lang="en-US" sz="1600" baseline="30000"/>
                  <a:t>2</a:t>
                </a:r>
                <a:r>
                  <a:rPr lang="en-US" sz="1600"/>
                  <a:t> nằm trong khoảng (0, 1)</a:t>
                </a:r>
              </a:p>
              <a:p>
                <a:pPr lvl="1" algn="just"/>
                <a:r>
                  <a:rPr lang="en-US" sz="1600"/>
                  <a:t>R</a:t>
                </a:r>
                <a:r>
                  <a:rPr lang="en-US" sz="1600" baseline="30000"/>
                  <a:t>2</a:t>
                </a:r>
                <a:r>
                  <a:rPr lang="en-US" sz="1600"/>
                  <a:t> = 0 - kém nhất</a:t>
                </a:r>
              </a:p>
              <a:p>
                <a:pPr lvl="1" algn="just"/>
                <a:r>
                  <a:rPr lang="en-US" sz="1600"/>
                  <a:t>R</a:t>
                </a:r>
                <a:r>
                  <a:rPr lang="en-US" sz="1600" baseline="30000"/>
                  <a:t>2</a:t>
                </a:r>
                <a:r>
                  <a:rPr lang="en-US" sz="1600"/>
                  <a:t> </a:t>
                </a:r>
                <a:r>
                  <a:rPr lang="en-US" sz="1600" baseline="30000"/>
                  <a:t> </a:t>
                </a:r>
                <a:r>
                  <a:rPr lang="en-US" sz="1600"/>
                  <a:t> = 1 - tốt nhất </a:t>
                </a:r>
                <a:endParaRPr lang="en-US" sz="1600" smtClean="0"/>
              </a:p>
              <a:p>
                <a:pPr marL="324000" lvl="1" indent="0" algn="just">
                  <a:buNone/>
                </a:pPr>
                <a:endParaRPr lang="en-US" sz="160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1" y="1272568"/>
                <a:ext cx="5272199" cy="5276278"/>
              </a:xfrm>
              <a:blipFill>
                <a:blip r:embed="rId2"/>
                <a:stretch>
                  <a:fillRect t="-578" r="-694"/>
                </a:stretch>
              </a:blipFill>
            </p:spPr>
            <p:txBody>
              <a:bodyPr/>
              <a:lstStyle/>
              <a:p>
                <a:r>
                  <a:rPr lang="vi-VN">
                    <a:noFill/>
                  </a:rPr>
                  <a:t> </a:t>
                </a:r>
              </a:p>
            </p:txBody>
          </p:sp>
        </mc:Fallback>
      </mc:AlternateContent>
      <p:pic>
        <p:nvPicPr>
          <p:cNvPr id="2050" name="Picture 2" descr="Mean Squared Error or R-Squared - Which one to use? - Data Analy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390" y="907361"/>
            <a:ext cx="6143370" cy="45211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533227" y="5166916"/>
            <a:ext cx="6881832" cy="261610"/>
          </a:xfrm>
          <a:prstGeom prst="rect">
            <a:avLst/>
          </a:prstGeom>
        </p:spPr>
        <p:txBody>
          <a:bodyPr wrap="square">
            <a:spAutoFit/>
          </a:bodyPr>
          <a:lstStyle/>
          <a:p>
            <a:r>
              <a:rPr lang="en-US" sz="1100" i="1" smtClean="0"/>
              <a:t>Nguồn ảnh: </a:t>
            </a:r>
            <a:r>
              <a:rPr lang="vi-VN" sz="1100" i="1" smtClean="0"/>
              <a:t>https</a:t>
            </a:r>
            <a:r>
              <a:rPr lang="vi-VN" sz="1100" i="1"/>
              <a:t>://vitalflux.com/mean-square-error-r-squared-which-one-to-use/</a:t>
            </a:r>
          </a:p>
        </p:txBody>
      </p:sp>
    </p:spTree>
    <p:extLst>
      <p:ext uri="{BB962C8B-B14F-4D97-AF65-F5344CB8AC3E}">
        <p14:creationId xmlns:p14="http://schemas.microsoft.com/office/powerpoint/2010/main" val="543393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Gradient descent</a:t>
            </a: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9160" y="1396739"/>
                <a:ext cx="7019977" cy="5201113"/>
              </a:xfrm>
            </p:spPr>
            <p:txBody>
              <a:bodyPr>
                <a:normAutofit/>
              </a:bodyPr>
              <a:lstStyle/>
              <a:p>
                <a:pPr lvl="1"/>
                <a:r>
                  <a:rPr lang="en-US" sz="1600" smtClean="0"/>
                  <a:t>Phương pháp dùng để xác định các hệ số w, b để hàm Loss function đạt giá trị nhỏ nhất (hoặc tối ưu nhất, chấp nhận được nhất).</a:t>
                </a:r>
              </a:p>
              <a:p>
                <a:pPr lvl="1"/>
                <a:r>
                  <a:rPr lang="en-US" sz="1600" smtClean="0"/>
                  <a:t>Dựa trên cơ sở đạo hàm</a:t>
                </a:r>
              </a:p>
              <a:p>
                <a:pPr lvl="1"/>
                <a:r>
                  <a:rPr lang="en-US" sz="1600" smtClean="0"/>
                  <a:t>Xem Loss function là một hàm, tại giá trị cực tiểu của hàm thì đạo hàm sẽ bằng 0</a:t>
                </a:r>
              </a:p>
              <a:p>
                <a:pPr lvl="1"/>
                <a:r>
                  <a:rPr lang="en-US" sz="1600" smtClean="0"/>
                  <a:t>Nếu đạo hàm đang âm thì phải đi về phía dương, nếu đạo hàm dương thì đi về phía âm =&gt; đi ngược hướng với đạo hàm</a:t>
                </a:r>
              </a:p>
              <a:p>
                <a:pPr lvl="1"/>
                <a:r>
                  <a:rPr lang="en-US" sz="1600" smtClean="0"/>
                  <a:t>Công thức:</a:t>
                </a:r>
              </a:p>
              <a:p>
                <a:pPr marL="324000" lvl="1" indent="0">
                  <a:buNone/>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𝑛</m:t>
                          </m:r>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𝜃</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𝛾</m:t>
                      </m:r>
                      <m:f>
                        <m:fPr>
                          <m:ctrlPr>
                            <a:rPr lang="en-US" sz="1600" b="0"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𝐿</m:t>
                          </m:r>
                        </m:num>
                        <m:den>
                          <m:r>
                            <a:rPr lang="en-US" sz="1600" b="0" i="1" smtClean="0">
                              <a:latin typeface="Cambria Math" panose="02040503050406030204" pitchFamily="18" charset="0"/>
                              <a:ea typeface="Cambria Math" panose="02040503050406030204" pitchFamily="18" charset="0"/>
                            </a:rPr>
                            <m:t>𝜕𝜃</m:t>
                          </m:r>
                        </m:den>
                      </m:f>
                    </m:oMath>
                  </m:oMathPara>
                </a14:m>
                <a:endParaRPr lang="en-US" sz="1600" smtClean="0"/>
              </a:p>
              <a:p>
                <a:pPr lvl="1"/>
                <a:r>
                  <a:rPr lang="en-US" sz="1600" smtClean="0"/>
                  <a:t>L - hàm loss</a:t>
                </a:r>
              </a:p>
              <a:p>
                <a:pPr lvl="1"/>
                <a:r>
                  <a:rPr lang="en-US" sz="1600" smtClean="0"/>
                  <a:t>Với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i="1">
                            <a:latin typeface="Cambria Math" panose="02040503050406030204" pitchFamily="18" charset="0"/>
                          </a:rPr>
                          <m:t>𝑛</m:t>
                        </m:r>
                        <m:r>
                          <a:rPr lang="en-US" sz="1600" i="1">
                            <a:latin typeface="Cambria Math" panose="02040503050406030204" pitchFamily="18" charset="0"/>
                          </a:rPr>
                          <m:t>+1</m:t>
                        </m:r>
                      </m:sub>
                    </m:sSub>
                  </m:oMath>
                </a14:m>
                <a:r>
                  <a:rPr lang="en-US" sz="1600" smtClean="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𝜃</m:t>
                        </m:r>
                      </m:e>
                      <m:sub>
                        <m:r>
                          <a:rPr lang="en-US" sz="1600" i="1">
                            <a:latin typeface="Cambria Math" panose="02040503050406030204" pitchFamily="18" charset="0"/>
                          </a:rPr>
                          <m:t>𝑛</m:t>
                        </m:r>
                      </m:sub>
                    </m:sSub>
                  </m:oMath>
                </a14:m>
                <a:r>
                  <a:rPr lang="en-US" sz="1600" smtClean="0"/>
                  <a:t> giá trị trước và sau của tham số cần tối ưu (w, b)</a:t>
                </a:r>
              </a:p>
              <a:p>
                <a:pPr lvl="1"/>
                <a14:m>
                  <m:oMath xmlns:m="http://schemas.openxmlformats.org/officeDocument/2006/math">
                    <m:f>
                      <m:fPr>
                        <m:ctrlPr>
                          <a:rPr lang="en-US" sz="1600" i="1">
                            <a:latin typeface="Cambria Math" panose="02040503050406030204" pitchFamily="18" charset="0"/>
                            <a:ea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𝐿</m:t>
                        </m:r>
                      </m:num>
                      <m:den>
                        <m:r>
                          <a:rPr lang="en-US" sz="1600" i="1">
                            <a:latin typeface="Cambria Math" panose="02040503050406030204" pitchFamily="18" charset="0"/>
                            <a:ea typeface="Cambria Math" panose="02040503050406030204" pitchFamily="18" charset="0"/>
                          </a:rPr>
                          <m:t>𝜕𝜃</m:t>
                        </m:r>
                      </m:den>
                    </m:f>
                  </m:oMath>
                </a14:m>
                <a:r>
                  <a:rPr lang="en-US" sz="1600" smtClean="0"/>
                  <a:t>  - đạo hàm của L theo </a:t>
                </a:r>
                <a14:m>
                  <m:oMath xmlns:m="http://schemas.openxmlformats.org/officeDocument/2006/math">
                    <m:r>
                      <a:rPr lang="en-US" sz="1600" i="1">
                        <a:latin typeface="Cambria Math" panose="02040503050406030204" pitchFamily="18" charset="0"/>
                        <a:ea typeface="Cambria Math" panose="02040503050406030204" pitchFamily="18" charset="0"/>
                      </a:rPr>
                      <m:t>𝜃</m:t>
                    </m:r>
                    <m:r>
                      <a:rPr lang="en-US" sz="1600" b="0" i="0" smtClean="0">
                        <a:latin typeface="Cambria Math" panose="02040503050406030204" pitchFamily="18" charset="0"/>
                        <a:ea typeface="Cambria Math" panose="02040503050406030204" pitchFamily="18" charset="0"/>
                      </a:rPr>
                      <m:t>, </m:t>
                    </m:r>
                  </m:oMath>
                </a14:m>
                <a:r>
                  <a:rPr lang="en-US" sz="1600" smtClean="0"/>
                  <a:t>lưu ý hàm L là hàm nhiều biến</a:t>
                </a:r>
              </a:p>
              <a:p>
                <a:pPr lvl="1"/>
                <a14:m>
                  <m:oMath xmlns:m="http://schemas.openxmlformats.org/officeDocument/2006/math">
                    <m:r>
                      <a:rPr lang="en-US" sz="1600" i="1">
                        <a:latin typeface="Cambria Math" panose="02040503050406030204" pitchFamily="18" charset="0"/>
                        <a:ea typeface="Cambria Math" panose="02040503050406030204" pitchFamily="18" charset="0"/>
                      </a:rPr>
                      <m:t>𝛾</m:t>
                    </m:r>
                  </m:oMath>
                </a14:m>
                <a:r>
                  <a:rPr lang="en-US" sz="1600" smtClean="0"/>
                  <a:t> - learning rate, tốc độ học</a:t>
                </a:r>
              </a:p>
              <a:p>
                <a:pPr marL="324000" lvl="1" indent="0">
                  <a:buNone/>
                </a:pPr>
                <a:r>
                  <a:rPr lang="en-US" sz="1600"/>
                  <a:t>	</a:t>
                </a:r>
                <a:r>
                  <a:rPr lang="en-US" sz="1600" smtClean="0"/>
                  <a:t>Dấu - thể hiện cần đi ngược hướng đạo hàm, giá trị </a:t>
                </a:r>
                <a14:m>
                  <m:oMath xmlns:m="http://schemas.openxmlformats.org/officeDocument/2006/math">
                    <m:r>
                      <a:rPr lang="en-US" sz="1600" i="1">
                        <a:latin typeface="Cambria Math" panose="02040503050406030204" pitchFamily="18" charset="0"/>
                        <a:ea typeface="Cambria Math" panose="02040503050406030204" pitchFamily="18" charset="0"/>
                      </a:rPr>
                      <m:t>𝛾</m:t>
                    </m:r>
                  </m:oMath>
                </a14:m>
                <a:r>
                  <a:rPr lang="en-US" sz="1600" smtClean="0"/>
                  <a:t> - tự chọn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9160" y="1396739"/>
                <a:ext cx="7019977" cy="5201113"/>
              </a:xfrm>
              <a:blipFill>
                <a:blip r:embed="rId2"/>
                <a:stretch>
                  <a:fillRect r="-1128" b="-234"/>
                </a:stretch>
              </a:blipFill>
            </p:spPr>
            <p:txBody>
              <a:bodyPr/>
              <a:lstStyle/>
              <a:p>
                <a:r>
                  <a:rPr lang="vi-VN">
                    <a:noFill/>
                  </a:rPr>
                  <a:t> </a:t>
                </a:r>
              </a:p>
            </p:txBody>
          </p:sp>
        </mc:Fallback>
      </mc:AlternateContent>
      <p:pic>
        <p:nvPicPr>
          <p:cNvPr id="1026" name="Picture 2" descr="Hình 1: Mô phỏng giải thuật"/>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921838" y="3418363"/>
            <a:ext cx="5270162" cy="28557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396222" y="6336242"/>
            <a:ext cx="3716082" cy="261610"/>
          </a:xfrm>
          <a:prstGeom prst="rect">
            <a:avLst/>
          </a:prstGeom>
        </p:spPr>
        <p:txBody>
          <a:bodyPr wrap="none">
            <a:spAutoFit/>
          </a:bodyPr>
          <a:lstStyle/>
          <a:p>
            <a:r>
              <a:rPr lang="en-US" sz="1100" i="1" smtClean="0">
                <a:latin typeface="Arial" panose="020B0604020202020204" pitchFamily="34" charset="0"/>
                <a:cs typeface="Arial" panose="020B0604020202020204" pitchFamily="34" charset="0"/>
              </a:rPr>
              <a:t>Nguồn ảnh: </a:t>
            </a:r>
            <a:r>
              <a:rPr lang="vi-VN" sz="1100" i="1" smtClean="0">
                <a:latin typeface="Arial" panose="020B0604020202020204" pitchFamily="34" charset="0"/>
                <a:cs typeface="Arial" panose="020B0604020202020204" pitchFamily="34" charset="0"/>
              </a:rPr>
              <a:t>https</a:t>
            </a:r>
            <a:r>
              <a:rPr lang="vi-VN" sz="1100" i="1">
                <a:latin typeface="Arial" panose="020B0604020202020204" pitchFamily="34" charset="0"/>
                <a:cs typeface="Arial" panose="020B0604020202020204" pitchFamily="34" charset="0"/>
              </a:rPr>
              <a:t>://dominhhai.github.io/vi/2017/12/ml-gd/</a:t>
            </a:r>
          </a:p>
        </p:txBody>
      </p:sp>
    </p:spTree>
    <p:extLst>
      <p:ext uri="{BB962C8B-B14F-4D97-AF65-F5344CB8AC3E}">
        <p14:creationId xmlns:p14="http://schemas.microsoft.com/office/powerpoint/2010/main" val="346517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Thực hành: linear regression</a:t>
            </a:r>
            <a:endParaRPr lang="en-US">
              <a:latin typeface="Arial" panose="020B0604020202020204" pitchFamily="34" charset="0"/>
              <a:cs typeface="Arial" panose="020B0604020202020204" pitchFamily="34" charset="0"/>
            </a:endParaRPr>
          </a:p>
        </p:txBody>
      </p:sp>
      <p:pic>
        <p:nvPicPr>
          <p:cNvPr id="4" name="Picture 10" descr="File:Scikit learn logo small.svg - Wikimedia Commons"/>
          <p:cNvPicPr>
            <a:picLocks noGrp="1" noChangeAspect="1" noChangeArrowheads="1"/>
          </p:cNvPicPr>
          <p:nvPr>
            <p:ph idx="1"/>
          </p:nvPr>
        </p:nvPicPr>
        <p:blipFill>
          <a:blip r:embed="rId2" cstate="hqprint">
            <a:extLst>
              <a:ext uri="{28A0092B-C50C-407E-A947-70E740481C1C}">
                <a14:useLocalDpi xmlns:a14="http://schemas.microsoft.com/office/drawing/2010/main" val="0"/>
              </a:ext>
            </a:extLst>
          </a:blip>
          <a:srcRect/>
          <a:stretch>
            <a:fillRect/>
          </a:stretch>
        </p:blipFill>
        <p:spPr bwMode="auto">
          <a:xfrm>
            <a:off x="8825562" y="1467989"/>
            <a:ext cx="2243034" cy="120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295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Logistic regression - hồi quy logic</a:t>
            </a: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1533" y="1416642"/>
                <a:ext cx="7120438" cy="5175747"/>
              </a:xfrm>
            </p:spPr>
            <p:txBody>
              <a:bodyPr>
                <a:normAutofit/>
              </a:bodyPr>
              <a:lstStyle/>
              <a:p>
                <a:pPr lvl="1"/>
                <a:r>
                  <a:rPr lang="en-US" sz="2000" smtClean="0">
                    <a:latin typeface="Arial" panose="020B0604020202020204" pitchFamily="34" charset="0"/>
                    <a:cs typeface="Arial" panose="020B0604020202020204" pitchFamily="34" charset="0"/>
                  </a:rPr>
                  <a:t>Output là giá trị logic: có/không, đạt/không đạt, vỡ nợ/ không vỡ nợ...</a:t>
                </a:r>
              </a:p>
              <a:p>
                <a:pPr lvl="1"/>
                <a:r>
                  <a:rPr lang="en-US" sz="2000" smtClean="0">
                    <a:latin typeface="Arial" panose="020B0604020202020204" pitchFamily="34" charset="0"/>
                    <a:cs typeface="Arial" panose="020B0604020202020204" pitchFamily="34" charset="0"/>
                  </a:rPr>
                  <a:t>Dự báo dựa vào xác suất, nếu ngưỡng quyết định là 0,5 thì:</a:t>
                </a:r>
              </a:p>
              <a:p>
                <a:pPr lvl="2"/>
                <a:r>
                  <a:rPr lang="en-US" sz="1800" smtClean="0">
                    <a:latin typeface="Arial" panose="020B0604020202020204" pitchFamily="34" charset="0"/>
                    <a:cs typeface="Arial" panose="020B0604020202020204" pitchFamily="34" charset="0"/>
                  </a:rPr>
                  <a:t>P(Y = 1) ≥ 0,5 =&gt; ta dự đoán kết quả là Y = 1</a:t>
                </a:r>
              </a:p>
              <a:p>
                <a:pPr lvl="2"/>
                <a:r>
                  <a:rPr lang="en-US" sz="1800">
                    <a:latin typeface="Arial" panose="020B0604020202020204" pitchFamily="34" charset="0"/>
                    <a:cs typeface="Arial" panose="020B0604020202020204" pitchFamily="34" charset="0"/>
                  </a:rPr>
                  <a:t>P(Y = 1) </a:t>
                </a:r>
                <a:r>
                  <a:rPr lang="en-US" sz="1800" smtClean="0">
                    <a:latin typeface="Arial" panose="020B0604020202020204" pitchFamily="34" charset="0"/>
                    <a:cs typeface="Arial" panose="020B0604020202020204" pitchFamily="34" charset="0"/>
                  </a:rPr>
                  <a:t>&lt; </a:t>
                </a:r>
                <a:r>
                  <a:rPr lang="en-US" sz="1800">
                    <a:latin typeface="Arial" panose="020B0604020202020204" pitchFamily="34" charset="0"/>
                    <a:cs typeface="Arial" panose="020B0604020202020204" pitchFamily="34" charset="0"/>
                  </a:rPr>
                  <a:t>0,5 =&gt; ta dự đoán kết quả là Y = </a:t>
                </a:r>
                <a:r>
                  <a:rPr lang="en-US" sz="1800" smtClean="0">
                    <a:latin typeface="Arial" panose="020B0604020202020204" pitchFamily="34" charset="0"/>
                    <a:cs typeface="Arial" panose="020B0604020202020204" pitchFamily="34" charset="0"/>
                  </a:rPr>
                  <a:t>0</a:t>
                </a:r>
              </a:p>
              <a:p>
                <a:pPr lvl="1"/>
                <a:r>
                  <a:rPr lang="en-US" sz="2000" b="1" smtClean="0">
                    <a:latin typeface="Arial" panose="020B0604020202020204" pitchFamily="34" charset="0"/>
                    <a:cs typeface="Arial" panose="020B0604020202020204" pitchFamily="34" charset="0"/>
                  </a:rPr>
                  <a:t>Hàm logistic</a:t>
                </a:r>
              </a:p>
              <a:p>
                <a:pPr marL="32400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𝑘</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𝑘</m:t>
                                  </m:r>
                                </m:sub>
                              </m:sSub>
                              <m:r>
                                <a:rPr lang="en-US" sz="2000" b="0" i="1" smtClean="0">
                                  <a:latin typeface="Cambria Math" panose="02040503050406030204" pitchFamily="18" charset="0"/>
                                </a:rPr>
                                <m:t>)</m:t>
                              </m:r>
                            </m:sup>
                          </m:sSup>
                        </m:den>
                      </m:f>
                    </m:oMath>
                  </m:oMathPara>
                </a14:m>
                <a:endParaRPr lang="en-US" sz="2000" smtClean="0">
                  <a:latin typeface="Arial" panose="020B0604020202020204" pitchFamily="34" charset="0"/>
                  <a:cs typeface="Arial" panose="020B0604020202020204" pitchFamily="34" charset="0"/>
                </a:endParaRPr>
              </a:p>
              <a:p>
                <a:pPr lvl="2"/>
                <a:r>
                  <a:rPr lang="en-US" sz="1800" smtClean="0">
                    <a:latin typeface="Arial" panose="020B0604020202020204" pitchFamily="34" charset="0"/>
                    <a:cs typeface="Arial" panose="020B0604020202020204" pitchFamily="34" charset="0"/>
                  </a:rPr>
                  <a:t>Giá trị đầu ra luôn trong khoảng (0,1)</a:t>
                </a:r>
              </a:p>
              <a:p>
                <a:pPr lvl="2"/>
                <a:r>
                  <a:rPr lang="en-US" sz="1800" smtClean="0">
                    <a:latin typeface="Arial" panose="020B0604020202020204" pitchFamily="34" charset="0"/>
                    <a:cs typeface="Arial" panose="020B0604020202020204" pitchFamily="34" charset="0"/>
                  </a:rPr>
                  <a:t>Hàm luôn tăng</a:t>
                </a:r>
              </a:p>
              <a:p>
                <a:pPr lvl="2"/>
                <a:r>
                  <a:rPr lang="en-US" sz="1800" smtClean="0">
                    <a:latin typeface="Arial" panose="020B0604020202020204" pitchFamily="34" charset="0"/>
                    <a:cs typeface="Arial" panose="020B0604020202020204" pitchFamily="34" charset="0"/>
                  </a:rPr>
                  <a:t>Đạo hàm luôn xác định được</a:t>
                </a:r>
              </a:p>
              <a:p>
                <a:pPr lvl="1"/>
                <a:r>
                  <a:rPr lang="en-US" sz="1900" smtClean="0">
                    <a:latin typeface="Arial" panose="020B0604020202020204" pitchFamily="34" charset="0"/>
                    <a:cs typeface="Arial" panose="020B0604020202020204" pitchFamily="34" charset="0"/>
                  </a:rPr>
                  <a:t>Hồi quy logic là mô hình phân loại tuyến tính nhị phân (Binary Linear Classification)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1533" y="1416642"/>
                <a:ext cx="7120438" cy="5175747"/>
              </a:xfrm>
              <a:blipFill>
                <a:blip r:embed="rId2"/>
                <a:stretch>
                  <a:fillRect t="-1531" b="-3180"/>
                </a:stretch>
              </a:blipFill>
            </p:spPr>
            <p:txBody>
              <a:bodyPr/>
              <a:lstStyle/>
              <a:p>
                <a:r>
                  <a:rPr lang="vi-VN">
                    <a:noFill/>
                  </a:rPr>
                  <a:t> </a:t>
                </a:r>
              </a:p>
            </p:txBody>
          </p:sp>
        </mc:Fallback>
      </mc:AlternateContent>
      <p:pic>
        <p:nvPicPr>
          <p:cNvPr id="6146" name="Picture 2" descr="Logistic Regression - mlxte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7183" y="1796638"/>
            <a:ext cx="4093624" cy="273103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7520811" y="4661412"/>
                <a:ext cx="4671189" cy="492507"/>
              </a:xfrm>
              <a:prstGeom prst="rect">
                <a:avLst/>
              </a:prstGeom>
              <a:noFill/>
            </p:spPr>
            <p:txBody>
              <a:bodyPr wrap="square" rtlCol="0">
                <a:spAutoFit/>
              </a:bodyPr>
              <a:lstStyle/>
              <a:p>
                <a:r>
                  <a:rPr lang="en-US" b="1">
                    <a:ea typeface="Cambria Math" panose="02040503050406030204" pitchFamily="18" charset="0"/>
                  </a:rPr>
                  <a:t>H</a:t>
                </a:r>
                <a:r>
                  <a:rPr lang="en-US" b="1" smtClean="0">
                    <a:ea typeface="Cambria Math" panose="02040503050406030204" pitchFamily="18" charset="0"/>
                  </a:rPr>
                  <a:t>àm </a:t>
                </a:r>
                <a14:m>
                  <m:oMath xmlns:m="http://schemas.openxmlformats.org/officeDocument/2006/math">
                    <m:r>
                      <a:rPr lang="vi-VN" b="1" i="1" smtClean="0">
                        <a:latin typeface="Cambria Math" panose="02040503050406030204" pitchFamily="18" charset="0"/>
                        <a:ea typeface="Cambria Math" panose="02040503050406030204" pitchFamily="18" charset="0"/>
                      </a:rPr>
                      <m:t>𝝈</m:t>
                    </m:r>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𝒛</m:t>
                        </m:r>
                      </m:e>
                    </m:d>
                    <m:r>
                      <a:rPr lang="en-US" b="1" i="1" smtClean="0">
                        <a:latin typeface="Cambria Math" panose="02040503050406030204" pitchFamily="18" charset="0"/>
                        <a:ea typeface="Cambria Math" panose="02040503050406030204" pitchFamily="18" charset="0"/>
                      </a:rPr>
                      <m:t>= </m:t>
                    </m:r>
                    <m:f>
                      <m:fPr>
                        <m:ctrlPr>
                          <a:rPr lang="en-US" b="1" i="1" smtClean="0">
                            <a:latin typeface="Cambria Math" panose="02040503050406030204" pitchFamily="18" charset="0"/>
                            <a:ea typeface="Cambria Math" panose="02040503050406030204" pitchFamily="18" charset="0"/>
                          </a:rPr>
                        </m:ctrlPr>
                      </m:fPr>
                      <m:num>
                        <m:r>
                          <a:rPr lang="en-US" b="1" i="1" smtClean="0">
                            <a:latin typeface="Cambria Math" panose="02040503050406030204" pitchFamily="18" charset="0"/>
                            <a:ea typeface="Cambria Math" panose="02040503050406030204" pitchFamily="18" charset="0"/>
                          </a:rPr>
                          <m:t>𝟏</m:t>
                        </m:r>
                      </m:num>
                      <m:den>
                        <m:r>
                          <a:rPr lang="en-US" b="1" i="1"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𝒆</m:t>
                            </m:r>
                          </m:e>
                          <m:sup>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𝒛</m:t>
                            </m:r>
                          </m:sup>
                        </m:sSup>
                      </m:den>
                    </m:f>
                    <m:r>
                      <a:rPr lang="en-US" b="1" i="1" smtClean="0">
                        <a:latin typeface="Cambria Math" panose="02040503050406030204" pitchFamily="18" charset="0"/>
                        <a:ea typeface="Cambria Math" panose="02040503050406030204" pitchFamily="18" charset="0"/>
                      </a:rPr>
                      <m:t> </m:t>
                    </m:r>
                    <m:r>
                      <a:rPr lang="en-US" b="1" i="0" smtClean="0">
                        <a:latin typeface="Cambria Math" panose="02040503050406030204" pitchFamily="18" charset="0"/>
                        <a:ea typeface="Cambria Math" panose="02040503050406030204" pitchFamily="18" charset="0"/>
                      </a:rPr>
                      <m:t> </m:t>
                    </m:r>
                  </m:oMath>
                </a14:m>
                <a:r>
                  <a:rPr lang="en-US" b="1" smtClean="0"/>
                  <a:t> được gọi là hàm sigmoid</a:t>
                </a:r>
                <a:endParaRPr lang="vi-VN" b="1"/>
              </a:p>
            </p:txBody>
          </p:sp>
        </mc:Choice>
        <mc:Fallback xmlns="">
          <p:sp>
            <p:nvSpPr>
              <p:cNvPr id="5" name="TextBox 4"/>
              <p:cNvSpPr txBox="1">
                <a:spLocks noRot="1" noChangeAspect="1" noMove="1" noResize="1" noEditPoints="1" noAdjustHandles="1" noChangeArrowheads="1" noChangeShapeType="1" noTextEdit="1"/>
              </p:cNvSpPr>
              <p:nvPr/>
            </p:nvSpPr>
            <p:spPr>
              <a:xfrm>
                <a:off x="7520811" y="4661412"/>
                <a:ext cx="4671189" cy="492507"/>
              </a:xfrm>
              <a:prstGeom prst="rect">
                <a:avLst/>
              </a:prstGeom>
              <a:blipFill>
                <a:blip r:embed="rId4"/>
                <a:stretch>
                  <a:fillRect l="-1175" b="-8750"/>
                </a:stretch>
              </a:blipFill>
            </p:spPr>
            <p:txBody>
              <a:bodyPr/>
              <a:lstStyle/>
              <a:p>
                <a:r>
                  <a:rPr lang="vi-VN">
                    <a:noFill/>
                  </a:rPr>
                  <a:t> </a:t>
                </a:r>
              </a:p>
            </p:txBody>
          </p:sp>
        </mc:Fallback>
      </mc:AlternateContent>
    </p:spTree>
    <p:extLst>
      <p:ext uri="{BB962C8B-B14F-4D97-AF65-F5344CB8AC3E}">
        <p14:creationId xmlns:p14="http://schemas.microsoft.com/office/powerpoint/2010/main" val="1276579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65314"/>
            <a:ext cx="11029616" cy="1188720"/>
          </a:xfrm>
        </p:spPr>
        <p:txBody>
          <a:bodyPr/>
          <a:lstStyle/>
          <a:p>
            <a:r>
              <a:rPr lang="en-US" smtClean="0">
                <a:latin typeface="Arial" panose="020B0604020202020204" pitchFamily="34" charset="0"/>
                <a:cs typeface="Arial" panose="020B0604020202020204" pitchFamily="34" charset="0"/>
              </a:rPr>
              <a:t>cross entropy loss - Hàm mất mát entropy chéo</a:t>
            </a: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1" y="1123406"/>
                <a:ext cx="11415161" cy="5408023"/>
              </a:xfrm>
            </p:spPr>
            <p:txBody>
              <a:bodyPr>
                <a:normAutofit/>
              </a:bodyPr>
              <a:lstStyle/>
              <a:p>
                <a:pPr>
                  <a:lnSpc>
                    <a:spcPct val="100000"/>
                  </a:lnSpc>
                </a:pPr>
                <a:r>
                  <a:rPr lang="en-US" sz="2000" spc="-1" smtClean="0">
                    <a:solidFill>
                      <a:schemeClr val="tx1"/>
                    </a:solidFill>
                    <a:latin typeface="Calibri"/>
                  </a:rPr>
                  <a:t>Hồi quy logistic (phân loại tuyến tính) chỉ có đầu ra là các giá trị label 1 hoặc 0, không thể dùng bình phương sai số để đo loss được, vì các label trừ nhau thì chỉ ra 0 hoặc 1, quá ít ý nghĩa</a:t>
                </a:r>
              </a:p>
              <a:p>
                <a:pPr>
                  <a:lnSpc>
                    <a:spcPct val="100000"/>
                  </a:lnSpc>
                </a:pPr>
                <a:r>
                  <a:rPr lang="en-US" sz="2000" spc="-1" smtClean="0">
                    <a:solidFill>
                      <a:schemeClr val="tx1"/>
                    </a:solidFill>
                    <a:latin typeface="Calibri"/>
                  </a:rPr>
                  <a:t>Phải sử dụng xác suất dự đoán để đo đạc loss</a:t>
                </a:r>
              </a:p>
              <a:p>
                <a:pPr>
                  <a:lnSpc>
                    <a:spcPct val="100000"/>
                  </a:lnSpc>
                </a:pPr>
                <a:r>
                  <a:rPr lang="en-US" sz="2000" spc="-1">
                    <a:solidFill>
                      <a:schemeClr val="tx1"/>
                    </a:solidFill>
                    <a:latin typeface="Calibri"/>
                  </a:rPr>
                  <a:t>Log loss hay cross-entropy </a:t>
                </a:r>
                <a:r>
                  <a:rPr lang="en-US" sz="2000" spc="-1" smtClean="0">
                    <a:solidFill>
                      <a:schemeClr val="tx1"/>
                    </a:solidFill>
                    <a:latin typeface="Calibri"/>
                  </a:rPr>
                  <a:t>loss: </a:t>
                </a:r>
                <a:endParaRPr lang="en-US" sz="2000" spc="-1">
                  <a:solidFill>
                    <a:schemeClr val="tx1"/>
                  </a:solidFill>
                  <a:latin typeface="Calibri"/>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sz="2000" b="0" i="1" spc="-1" smtClean="0">
                          <a:solidFill>
                            <a:schemeClr val="tx1"/>
                          </a:solidFill>
                          <a:latin typeface="Cambria Math" panose="02040503050406030204" pitchFamily="18" charset="0"/>
                        </a:rPr>
                        <m:t>𝐿</m:t>
                      </m:r>
                      <m:r>
                        <a:rPr lang="en-US" sz="2000" b="0" i="1" spc="-1" smtClean="0">
                          <a:solidFill>
                            <a:schemeClr val="tx1"/>
                          </a:solidFill>
                          <a:latin typeface="Cambria Math" panose="02040503050406030204" pitchFamily="18" charset="0"/>
                        </a:rPr>
                        <m:t>=−</m:t>
                      </m:r>
                      <m:f>
                        <m:fPr>
                          <m:ctrlPr>
                            <a:rPr lang="en-US" sz="2000" b="0" i="1" spc="-1" smtClean="0">
                              <a:solidFill>
                                <a:schemeClr val="tx1"/>
                              </a:solidFill>
                              <a:latin typeface="Cambria Math" panose="02040503050406030204" pitchFamily="18" charset="0"/>
                            </a:rPr>
                          </m:ctrlPr>
                        </m:fPr>
                        <m:num>
                          <m:r>
                            <a:rPr lang="en-US" sz="2000" b="0" i="1" spc="-1" smtClean="0">
                              <a:solidFill>
                                <a:schemeClr val="tx1"/>
                              </a:solidFill>
                              <a:latin typeface="Cambria Math" panose="02040503050406030204" pitchFamily="18" charset="0"/>
                            </a:rPr>
                            <m:t>1</m:t>
                          </m:r>
                        </m:num>
                        <m:den>
                          <m:r>
                            <a:rPr lang="en-US" sz="2000" b="0" i="1" spc="-1" smtClean="0">
                              <a:solidFill>
                                <a:schemeClr val="tx1"/>
                              </a:solidFill>
                              <a:latin typeface="Cambria Math" panose="02040503050406030204" pitchFamily="18" charset="0"/>
                            </a:rPr>
                            <m:t>𝑁</m:t>
                          </m:r>
                        </m:den>
                      </m:f>
                      <m:nary>
                        <m:naryPr>
                          <m:chr m:val="∑"/>
                          <m:ctrlPr>
                            <a:rPr lang="en-US" sz="2000" b="0" i="1" spc="-1" smtClean="0">
                              <a:solidFill>
                                <a:schemeClr val="tx1"/>
                              </a:solidFill>
                              <a:latin typeface="Cambria Math" panose="02040503050406030204" pitchFamily="18" charset="0"/>
                            </a:rPr>
                          </m:ctrlPr>
                        </m:naryPr>
                        <m:sub>
                          <m:r>
                            <m:rPr>
                              <m:brk m:alnAt="23"/>
                            </m:rPr>
                            <a:rPr lang="en-US" sz="2000" b="0" i="1" spc="-1" smtClean="0">
                              <a:solidFill>
                                <a:schemeClr val="tx1"/>
                              </a:solidFill>
                              <a:latin typeface="Cambria Math" panose="02040503050406030204" pitchFamily="18" charset="0"/>
                            </a:rPr>
                            <m:t>𝑖</m:t>
                          </m:r>
                          <m:r>
                            <a:rPr lang="en-US" sz="2000" b="0" i="1" spc="-1" smtClean="0">
                              <a:solidFill>
                                <a:schemeClr val="tx1"/>
                              </a:solidFill>
                              <a:latin typeface="Cambria Math" panose="02040503050406030204" pitchFamily="18" charset="0"/>
                            </a:rPr>
                            <m:t>=0</m:t>
                          </m:r>
                        </m:sub>
                        <m:sup>
                          <m:r>
                            <a:rPr lang="en-US" sz="2000" b="0" i="1" spc="-1" smtClean="0">
                              <a:solidFill>
                                <a:schemeClr val="tx1"/>
                              </a:solidFill>
                              <a:latin typeface="Cambria Math" panose="02040503050406030204" pitchFamily="18" charset="0"/>
                            </a:rPr>
                            <m:t>𝑁</m:t>
                          </m:r>
                          <m:r>
                            <a:rPr lang="en-US" sz="2000" b="0" i="1" spc="-1" smtClean="0">
                              <a:solidFill>
                                <a:schemeClr val="tx1"/>
                              </a:solidFill>
                              <a:latin typeface="Cambria Math" panose="02040503050406030204" pitchFamily="18" charset="0"/>
                            </a:rPr>
                            <m:t>−1</m:t>
                          </m:r>
                        </m:sup>
                        <m:e>
                          <m:nary>
                            <m:naryPr>
                              <m:chr m:val="∑"/>
                              <m:ctrlPr>
                                <a:rPr lang="en-US" sz="2000" b="0" i="1" spc="-1" smtClean="0">
                                  <a:solidFill>
                                    <a:schemeClr val="tx1"/>
                                  </a:solidFill>
                                  <a:latin typeface="Cambria Math" panose="02040503050406030204" pitchFamily="18" charset="0"/>
                                </a:rPr>
                              </m:ctrlPr>
                            </m:naryPr>
                            <m:sub>
                              <m:r>
                                <m:rPr>
                                  <m:brk m:alnAt="23"/>
                                </m:rPr>
                                <a:rPr lang="en-US" sz="2000" b="0" i="1" spc="-1" smtClean="0">
                                  <a:solidFill>
                                    <a:schemeClr val="tx1"/>
                                  </a:solidFill>
                                  <a:latin typeface="Cambria Math" panose="02040503050406030204" pitchFamily="18" charset="0"/>
                                </a:rPr>
                                <m:t>𝑘</m:t>
                              </m:r>
                              <m:r>
                                <a:rPr lang="en-US" sz="2000" b="0" i="1" spc="-1" smtClean="0">
                                  <a:solidFill>
                                    <a:schemeClr val="tx1"/>
                                  </a:solidFill>
                                  <a:latin typeface="Cambria Math" panose="02040503050406030204" pitchFamily="18" charset="0"/>
                                </a:rPr>
                                <m:t>=0</m:t>
                              </m:r>
                            </m:sub>
                            <m:sup>
                              <m:r>
                                <a:rPr lang="en-US" sz="2000" b="0" i="1" spc="-1" smtClean="0">
                                  <a:solidFill>
                                    <a:schemeClr val="tx1"/>
                                  </a:solidFill>
                                  <a:latin typeface="Cambria Math" panose="02040503050406030204" pitchFamily="18" charset="0"/>
                                </a:rPr>
                                <m:t>𝐾</m:t>
                              </m:r>
                              <m:r>
                                <a:rPr lang="en-US" sz="2000" b="0" i="1" spc="-1" smtClean="0">
                                  <a:solidFill>
                                    <a:schemeClr val="tx1"/>
                                  </a:solidFill>
                                  <a:latin typeface="Cambria Math" panose="02040503050406030204" pitchFamily="18" charset="0"/>
                                </a:rPr>
                                <m:t>−1</m:t>
                              </m:r>
                            </m:sup>
                            <m:e>
                              <m:sSub>
                                <m:sSubPr>
                                  <m:ctrlPr>
                                    <a:rPr lang="en-US" sz="2000" b="0" i="1" spc="-1" smtClean="0">
                                      <a:solidFill>
                                        <a:schemeClr val="tx1"/>
                                      </a:solidFill>
                                      <a:latin typeface="Cambria Math" panose="02040503050406030204" pitchFamily="18" charset="0"/>
                                    </a:rPr>
                                  </m:ctrlPr>
                                </m:sSubPr>
                                <m:e>
                                  <m:r>
                                    <a:rPr lang="en-US" sz="2000" b="0" i="1" spc="-1" smtClean="0">
                                      <a:solidFill>
                                        <a:schemeClr val="tx1"/>
                                      </a:solidFill>
                                      <a:latin typeface="Cambria Math" panose="02040503050406030204" pitchFamily="18" charset="0"/>
                                    </a:rPr>
                                    <m:t>𝑦</m:t>
                                  </m:r>
                                </m:e>
                                <m:sub>
                                  <m:r>
                                    <a:rPr lang="en-US" sz="2000" b="0" i="1" spc="-1" smtClean="0">
                                      <a:solidFill>
                                        <a:schemeClr val="tx1"/>
                                      </a:solidFill>
                                      <a:latin typeface="Cambria Math" panose="02040503050406030204" pitchFamily="18" charset="0"/>
                                    </a:rPr>
                                    <m:t>𝑖</m:t>
                                  </m:r>
                                  <m:r>
                                    <a:rPr lang="en-US" sz="2000" b="0" i="1" spc="-1" smtClean="0">
                                      <a:solidFill>
                                        <a:schemeClr val="tx1"/>
                                      </a:solidFill>
                                      <a:latin typeface="Cambria Math" panose="02040503050406030204" pitchFamily="18" charset="0"/>
                                    </a:rPr>
                                    <m:t>,</m:t>
                                  </m:r>
                                  <m:r>
                                    <a:rPr lang="en-US" sz="2000" b="0" i="1" spc="-1" smtClean="0">
                                      <a:solidFill>
                                        <a:schemeClr val="tx1"/>
                                      </a:solidFill>
                                      <a:latin typeface="Cambria Math" panose="02040503050406030204" pitchFamily="18" charset="0"/>
                                    </a:rPr>
                                    <m:t>𝑘</m:t>
                                  </m:r>
                                </m:sub>
                              </m:sSub>
                            </m:e>
                          </m:nary>
                        </m:e>
                      </m:nary>
                      <m:r>
                        <m:rPr>
                          <m:sty m:val="p"/>
                        </m:rPr>
                        <a:rPr lang="en-US" sz="2000" b="0" i="0" spc="-1" smtClean="0">
                          <a:solidFill>
                            <a:schemeClr val="tx1"/>
                          </a:solidFill>
                          <a:latin typeface="Cambria Math" panose="02040503050406030204" pitchFamily="18" charset="0"/>
                        </a:rPr>
                        <m:t>log</m:t>
                      </m:r>
                      <m:r>
                        <a:rPr lang="en-US" sz="2000" b="0" i="1" spc="-1" smtClean="0">
                          <a:solidFill>
                            <a:schemeClr val="tx1"/>
                          </a:solidFill>
                          <a:latin typeface="Cambria Math" panose="02040503050406030204" pitchFamily="18" charset="0"/>
                        </a:rPr>
                        <m:t>⁡(</m:t>
                      </m:r>
                      <m:sSub>
                        <m:sSubPr>
                          <m:ctrlPr>
                            <a:rPr lang="en-US" sz="2000" b="0" i="1" spc="-1" smtClean="0">
                              <a:solidFill>
                                <a:schemeClr val="tx1"/>
                              </a:solidFill>
                              <a:latin typeface="Cambria Math" panose="02040503050406030204" pitchFamily="18" charset="0"/>
                            </a:rPr>
                          </m:ctrlPr>
                        </m:sSubPr>
                        <m:e>
                          <m:r>
                            <a:rPr lang="en-US" sz="2000" b="0" i="1" spc="-1" smtClean="0">
                              <a:solidFill>
                                <a:schemeClr val="tx1"/>
                              </a:solidFill>
                              <a:latin typeface="Cambria Math" panose="02040503050406030204" pitchFamily="18" charset="0"/>
                            </a:rPr>
                            <m:t>𝑝</m:t>
                          </m:r>
                        </m:e>
                        <m:sub>
                          <m:r>
                            <a:rPr lang="en-US" sz="2000" b="0" i="1" spc="-1" smtClean="0">
                              <a:solidFill>
                                <a:schemeClr val="tx1"/>
                              </a:solidFill>
                              <a:latin typeface="Cambria Math" panose="02040503050406030204" pitchFamily="18" charset="0"/>
                            </a:rPr>
                            <m:t>𝑖</m:t>
                          </m:r>
                          <m:r>
                            <a:rPr lang="en-US" sz="2000" b="0" i="1" spc="-1" smtClean="0">
                              <a:solidFill>
                                <a:schemeClr val="tx1"/>
                              </a:solidFill>
                              <a:latin typeface="Cambria Math" panose="02040503050406030204" pitchFamily="18" charset="0"/>
                            </a:rPr>
                            <m:t>,</m:t>
                          </m:r>
                          <m:r>
                            <a:rPr lang="en-US" sz="2000" b="0" i="1" spc="-1" smtClean="0">
                              <a:solidFill>
                                <a:schemeClr val="tx1"/>
                              </a:solidFill>
                              <a:latin typeface="Cambria Math" panose="02040503050406030204" pitchFamily="18" charset="0"/>
                            </a:rPr>
                            <m:t>𝑘</m:t>
                          </m:r>
                        </m:sub>
                      </m:sSub>
                      <m:r>
                        <a:rPr lang="en-US" sz="2000" b="0" i="1" spc="-1" smtClean="0">
                          <a:solidFill>
                            <a:schemeClr val="tx1"/>
                          </a:solidFill>
                          <a:latin typeface="Cambria Math" panose="02040503050406030204" pitchFamily="18" charset="0"/>
                        </a:rPr>
                        <m:t>)</m:t>
                      </m:r>
                    </m:oMath>
                  </m:oMathPara>
                </a14:m>
                <a:endParaRPr lang="en-US" sz="2000" spc="-1" smtClean="0">
                  <a:solidFill>
                    <a:schemeClr val="tx1"/>
                  </a:solidFill>
                  <a:latin typeface="Calibri"/>
                </a:endParaRPr>
              </a:p>
              <a:p>
                <a:pPr marL="0" indent="0">
                  <a:lnSpc>
                    <a:spcPct val="100000"/>
                  </a:lnSpc>
                  <a:buNone/>
                </a:pPr>
                <a:r>
                  <a:rPr lang="en-US" sz="2000" spc="-1" smtClean="0">
                    <a:solidFill>
                      <a:schemeClr val="tx1"/>
                    </a:solidFill>
                    <a:latin typeface="Calibri"/>
                  </a:rPr>
                  <a:t>Với K - số label, k - label</a:t>
                </a:r>
              </a:p>
              <a:p>
                <a:pPr marL="0" indent="0">
                  <a:lnSpc>
                    <a:spcPct val="100000"/>
                  </a:lnSpc>
                  <a:buNone/>
                </a:pPr>
                <a:r>
                  <a:rPr lang="en-US" sz="2000" spc="-1" smtClean="0">
                    <a:solidFill>
                      <a:schemeClr val="tx1"/>
                    </a:solidFill>
                    <a:latin typeface="Calibri"/>
                  </a:rPr>
                  <a:t>N - số data point (số hàng trong bảng dữ liệu), i - vị trí của data point</a:t>
                </a:r>
              </a:p>
              <a:p>
                <a:pPr marL="0" indent="0">
                  <a:lnSpc>
                    <a:spcPct val="100000"/>
                  </a:lnSpc>
                  <a:buNone/>
                </a:pPr>
                <a:r>
                  <a:rPr lang="en-US" sz="2000" spc="-1" smtClean="0">
                    <a:solidFill>
                      <a:schemeClr val="tx1"/>
                    </a:solidFill>
                    <a:latin typeface="Calibri"/>
                  </a:rPr>
                  <a:t>p - xác suất dự đoán tương ứng</a:t>
                </a:r>
              </a:p>
              <a:p>
                <a:pPr marL="0" indent="0">
                  <a:lnSpc>
                    <a:spcPct val="100000"/>
                  </a:lnSpc>
                  <a:buNone/>
                </a:pPr>
                <a:r>
                  <a:rPr lang="en-US" sz="2000" spc="-1" smtClean="0">
                    <a:solidFill>
                      <a:schemeClr val="tx1"/>
                    </a:solidFill>
                    <a:latin typeface="Calibri"/>
                  </a:rPr>
                  <a:t>y - giá trị thực tương ứng</a:t>
                </a:r>
              </a:p>
              <a:p>
                <a:pPr marL="0" indent="0">
                  <a:lnSpc>
                    <a:spcPct val="100000"/>
                  </a:lnSpc>
                  <a:buNone/>
                </a:pPr>
                <a:r>
                  <a:rPr lang="en-US" sz="2000" spc="-1" smtClean="0">
                    <a:solidFill>
                      <a:schemeClr val="tx1"/>
                    </a:solidFill>
                    <a:latin typeface="Calibri"/>
                  </a:rPr>
                  <a:t>Ví dụ ở bài toán phân loại nhị phân (2 label đầu ra 0 và 1) thì K = 2,  </a:t>
                </a:r>
                <a14:m>
                  <m:oMath xmlns:m="http://schemas.openxmlformats.org/officeDocument/2006/math">
                    <m:sSub>
                      <m:sSubPr>
                        <m:ctrlPr>
                          <a:rPr lang="en-US" sz="2000" i="1" spc="-1" smtClean="0">
                            <a:solidFill>
                              <a:schemeClr val="tx1"/>
                            </a:solidFill>
                            <a:latin typeface="Cambria Math" panose="02040503050406030204" pitchFamily="18" charset="0"/>
                          </a:rPr>
                        </m:ctrlPr>
                      </m:sSubPr>
                      <m:e>
                        <m:r>
                          <a:rPr lang="en-US" sz="2000" b="0" i="1" spc="-1" smtClean="0">
                            <a:solidFill>
                              <a:schemeClr val="tx1"/>
                            </a:solidFill>
                            <a:latin typeface="Cambria Math" panose="02040503050406030204" pitchFamily="18" charset="0"/>
                          </a:rPr>
                          <m:t>𝑝</m:t>
                        </m:r>
                      </m:e>
                      <m:sub>
                        <m:r>
                          <a:rPr lang="en-US" sz="2000" b="0" i="1" spc="-1" smtClean="0">
                            <a:solidFill>
                              <a:schemeClr val="tx1"/>
                            </a:solidFill>
                            <a:latin typeface="Cambria Math" panose="02040503050406030204" pitchFamily="18" charset="0"/>
                          </a:rPr>
                          <m:t>𝑖</m:t>
                        </m:r>
                        <m:r>
                          <a:rPr lang="en-US" sz="2000" b="0" i="1" spc="-1" smtClean="0">
                            <a:solidFill>
                              <a:schemeClr val="tx1"/>
                            </a:solidFill>
                            <a:latin typeface="Cambria Math" panose="02040503050406030204" pitchFamily="18" charset="0"/>
                          </a:rPr>
                          <m:t>,0</m:t>
                        </m:r>
                      </m:sub>
                    </m:sSub>
                    <m:r>
                      <a:rPr lang="en-US" sz="2000" b="0" i="1" spc="-1" smtClean="0">
                        <a:solidFill>
                          <a:schemeClr val="tx1"/>
                        </a:solidFill>
                        <a:latin typeface="Cambria Math" panose="02040503050406030204" pitchFamily="18" charset="0"/>
                      </a:rPr>
                      <m:t>=1 −</m:t>
                    </m:r>
                    <m:sSub>
                      <m:sSubPr>
                        <m:ctrlPr>
                          <a:rPr lang="en-US" sz="2000" i="1" spc="-1">
                            <a:solidFill>
                              <a:schemeClr val="tx1"/>
                            </a:solidFill>
                            <a:latin typeface="Cambria Math" panose="02040503050406030204" pitchFamily="18" charset="0"/>
                          </a:rPr>
                        </m:ctrlPr>
                      </m:sSubPr>
                      <m:e>
                        <m:r>
                          <a:rPr lang="en-US" sz="2000" i="1" spc="-1">
                            <a:solidFill>
                              <a:schemeClr val="tx1"/>
                            </a:solidFill>
                            <a:latin typeface="Cambria Math" panose="02040503050406030204" pitchFamily="18" charset="0"/>
                          </a:rPr>
                          <m:t>𝑝</m:t>
                        </m:r>
                      </m:e>
                      <m:sub>
                        <m:r>
                          <a:rPr lang="en-US" sz="2000" i="1" spc="-1">
                            <a:solidFill>
                              <a:schemeClr val="tx1"/>
                            </a:solidFill>
                            <a:latin typeface="Cambria Math" panose="02040503050406030204" pitchFamily="18" charset="0"/>
                          </a:rPr>
                          <m:t>𝑖</m:t>
                        </m:r>
                        <m:r>
                          <a:rPr lang="en-US" sz="2000" i="1" spc="-1">
                            <a:solidFill>
                              <a:schemeClr val="tx1"/>
                            </a:solidFill>
                            <a:latin typeface="Cambria Math" panose="02040503050406030204" pitchFamily="18" charset="0"/>
                          </a:rPr>
                          <m:t>,1</m:t>
                        </m:r>
                      </m:sub>
                    </m:sSub>
                  </m:oMath>
                </a14:m>
                <a:r>
                  <a:rPr lang="en-US" sz="2000" spc="-1" smtClean="0">
                    <a:solidFill>
                      <a:schemeClr val="tx1"/>
                    </a:solidFill>
                    <a:latin typeface="Calibri"/>
                  </a:rPr>
                  <a:t>,  </a:t>
                </a:r>
                <a14:m>
                  <m:oMath xmlns:m="http://schemas.openxmlformats.org/officeDocument/2006/math">
                    <m:sSub>
                      <m:sSubPr>
                        <m:ctrlPr>
                          <a:rPr lang="en-US" sz="2000" i="1" spc="-1">
                            <a:solidFill>
                              <a:schemeClr val="tx1"/>
                            </a:solidFill>
                            <a:latin typeface="Cambria Math" panose="02040503050406030204" pitchFamily="18" charset="0"/>
                          </a:rPr>
                        </m:ctrlPr>
                      </m:sSubPr>
                      <m:e>
                        <m:r>
                          <a:rPr lang="en-US" sz="2000" b="0" i="1" spc="-1" smtClean="0">
                            <a:solidFill>
                              <a:schemeClr val="tx1"/>
                            </a:solidFill>
                            <a:latin typeface="Cambria Math" panose="02040503050406030204" pitchFamily="18" charset="0"/>
                          </a:rPr>
                          <m:t>𝑦</m:t>
                        </m:r>
                      </m:e>
                      <m:sub>
                        <m:r>
                          <a:rPr lang="en-US" sz="2000" i="1" spc="-1">
                            <a:solidFill>
                              <a:schemeClr val="tx1"/>
                            </a:solidFill>
                            <a:latin typeface="Cambria Math" panose="02040503050406030204" pitchFamily="18" charset="0"/>
                          </a:rPr>
                          <m:t>𝑖</m:t>
                        </m:r>
                        <m:r>
                          <a:rPr lang="en-US" sz="2000" i="1" spc="-1">
                            <a:solidFill>
                              <a:schemeClr val="tx1"/>
                            </a:solidFill>
                            <a:latin typeface="Cambria Math" panose="02040503050406030204" pitchFamily="18" charset="0"/>
                          </a:rPr>
                          <m:t>,0</m:t>
                        </m:r>
                      </m:sub>
                    </m:sSub>
                    <m:r>
                      <a:rPr lang="en-US" sz="2000" i="1" spc="-1">
                        <a:solidFill>
                          <a:schemeClr val="tx1"/>
                        </a:solidFill>
                        <a:latin typeface="Cambria Math" panose="02040503050406030204" pitchFamily="18" charset="0"/>
                      </a:rPr>
                      <m:t>=1 −</m:t>
                    </m:r>
                    <m:sSub>
                      <m:sSubPr>
                        <m:ctrlPr>
                          <a:rPr lang="en-US" sz="2000" i="1" spc="-1">
                            <a:solidFill>
                              <a:schemeClr val="tx1"/>
                            </a:solidFill>
                            <a:latin typeface="Cambria Math" panose="02040503050406030204" pitchFamily="18" charset="0"/>
                          </a:rPr>
                        </m:ctrlPr>
                      </m:sSubPr>
                      <m:e>
                        <m:r>
                          <a:rPr lang="en-US" sz="2000" b="0" i="1" spc="-1" smtClean="0">
                            <a:solidFill>
                              <a:schemeClr val="tx1"/>
                            </a:solidFill>
                            <a:latin typeface="Cambria Math" panose="02040503050406030204" pitchFamily="18" charset="0"/>
                          </a:rPr>
                          <m:t>𝑦</m:t>
                        </m:r>
                      </m:e>
                      <m:sub>
                        <m:r>
                          <a:rPr lang="en-US" sz="2000" i="1" spc="-1">
                            <a:solidFill>
                              <a:schemeClr val="tx1"/>
                            </a:solidFill>
                            <a:latin typeface="Cambria Math" panose="02040503050406030204" pitchFamily="18" charset="0"/>
                          </a:rPr>
                          <m:t>𝑖</m:t>
                        </m:r>
                        <m:r>
                          <a:rPr lang="en-US" sz="2000" i="1" spc="-1">
                            <a:solidFill>
                              <a:schemeClr val="tx1"/>
                            </a:solidFill>
                            <a:latin typeface="Cambria Math" panose="02040503050406030204" pitchFamily="18" charset="0"/>
                          </a:rPr>
                          <m:t>,1</m:t>
                        </m:r>
                      </m:sub>
                    </m:sSub>
                  </m:oMath>
                </a14:m>
                <a:endParaRPr lang="en-US" sz="2000" spc="-1" smtClean="0">
                  <a:solidFill>
                    <a:schemeClr val="tx1"/>
                  </a:solidFill>
                  <a:latin typeface="Calibri"/>
                </a:endParaRPr>
              </a:p>
              <a:p>
                <a:pPr>
                  <a:lnSpc>
                    <a:spcPct val="100000"/>
                  </a:lnSpc>
                </a:pPr>
                <a:r>
                  <a:rPr lang="en-US" sz="2000" spc="-1" smtClean="0">
                    <a:solidFill>
                      <a:schemeClr val="tx1"/>
                    </a:solidFill>
                    <a:latin typeface="Calibri"/>
                  </a:rPr>
                  <a:t>Log loss luôn không âm</a:t>
                </a:r>
              </a:p>
              <a:p>
                <a:pPr>
                  <a:lnSpc>
                    <a:spcPct val="100000"/>
                  </a:lnSpc>
                </a:pPr>
                <a:endParaRPr lang="en-US" sz="2000" spc="-1" smtClean="0">
                  <a:solidFill>
                    <a:schemeClr val="tx1"/>
                  </a:solidFill>
                  <a:latin typeface="Calibri"/>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1" y="1123406"/>
                <a:ext cx="11415161" cy="5408023"/>
              </a:xfrm>
              <a:blipFill>
                <a:blip r:embed="rId2"/>
                <a:stretch>
                  <a:fillRect l="-534" t="-2593"/>
                </a:stretch>
              </a:blipFill>
            </p:spPr>
            <p:txBody>
              <a:bodyPr/>
              <a:lstStyle/>
              <a:p>
                <a:r>
                  <a:rPr lang="vi-VN">
                    <a:noFill/>
                  </a:rPr>
                  <a:t> </a:t>
                </a:r>
              </a:p>
            </p:txBody>
          </p:sp>
        </mc:Fallback>
      </mc:AlternateContent>
    </p:spTree>
    <p:extLst>
      <p:ext uri="{BB962C8B-B14F-4D97-AF65-F5344CB8AC3E}">
        <p14:creationId xmlns:p14="http://schemas.microsoft.com/office/powerpoint/2010/main" val="3654778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cross entropy </a:t>
            </a:r>
            <a:r>
              <a:rPr lang="en-US">
                <a:latin typeface="Arial" panose="020B0604020202020204" pitchFamily="34" charset="0"/>
                <a:cs typeface="Arial" panose="020B0604020202020204" pitchFamily="34" charset="0"/>
              </a:rPr>
              <a:t>loss - Hàm mất mát entropy chéo</a:t>
            </a:r>
          </a:p>
        </p:txBody>
      </p:sp>
      <p:sp>
        <p:nvSpPr>
          <p:cNvPr id="3" name="Content Placeholder 2"/>
          <p:cNvSpPr>
            <a:spLocks noGrp="1"/>
          </p:cNvSpPr>
          <p:nvPr>
            <p:ph idx="1"/>
          </p:nvPr>
        </p:nvSpPr>
        <p:spPr>
          <a:xfrm>
            <a:off x="581191" y="1550683"/>
            <a:ext cx="10644158" cy="852323"/>
          </a:xfrm>
        </p:spPr>
        <p:txBody>
          <a:bodyPr>
            <a:normAutofit/>
          </a:bodyPr>
          <a:lstStyle/>
          <a:p>
            <a:pPr>
              <a:lnSpc>
                <a:spcPct val="100000"/>
              </a:lnSpc>
            </a:pPr>
            <a:r>
              <a:rPr lang="en-US" sz="2000" spc="-1" smtClean="0">
                <a:solidFill>
                  <a:schemeClr val="tx1"/>
                </a:solidFill>
                <a:latin typeface="Arial" panose="020B0604020202020204" pitchFamily="34" charset="0"/>
                <a:cs typeface="Arial" panose="020B0604020202020204" pitchFamily="34" charset="0"/>
              </a:rPr>
              <a:t>Ví dụ:</a:t>
            </a:r>
          </a:p>
          <a:p>
            <a:pPr marL="0" indent="0">
              <a:lnSpc>
                <a:spcPct val="100000"/>
              </a:lnSpc>
              <a:buNone/>
            </a:pPr>
            <a:endParaRPr lang="en-US" sz="2000" spc="-1" smtClean="0">
              <a:solidFill>
                <a:schemeClr val="tx1"/>
              </a:solidFill>
              <a:latin typeface="Arial" panose="020B0604020202020204" pitchFamily="34" charset="0"/>
              <a:cs typeface="Arial" panose="020B0604020202020204" pitchFamily="34" charset="0"/>
            </a:endParaRPr>
          </a:p>
          <a:p>
            <a:pPr>
              <a:lnSpc>
                <a:spcPct val="100000"/>
              </a:lnSpc>
            </a:pPr>
            <a:endParaRPr lang="en-US" sz="2000" spc="-1" smtClean="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430351812"/>
                  </p:ext>
                </p:extLst>
              </p:nvPr>
            </p:nvGraphicFramePr>
            <p:xfrm>
              <a:off x="905689" y="1976845"/>
              <a:ext cx="10258700" cy="3596643"/>
            </p:xfrm>
            <a:graphic>
              <a:graphicData uri="http://schemas.openxmlformats.org/drawingml/2006/table">
                <a:tbl>
                  <a:tblPr>
                    <a:tableStyleId>{5C22544A-7EE6-4342-B048-85BDC9FD1C3A}</a:tableStyleId>
                  </a:tblPr>
                  <a:tblGrid>
                    <a:gridCol w="400597">
                      <a:extLst>
                        <a:ext uri="{9D8B030D-6E8A-4147-A177-3AD203B41FA5}">
                          <a16:colId xmlns:a16="http://schemas.microsoft.com/office/drawing/2014/main" val="1304902200"/>
                        </a:ext>
                      </a:extLst>
                    </a:gridCol>
                    <a:gridCol w="1463040">
                      <a:extLst>
                        <a:ext uri="{9D8B030D-6E8A-4147-A177-3AD203B41FA5}">
                          <a16:colId xmlns:a16="http://schemas.microsoft.com/office/drawing/2014/main" val="2214542555"/>
                        </a:ext>
                      </a:extLst>
                    </a:gridCol>
                    <a:gridCol w="1419497">
                      <a:extLst>
                        <a:ext uri="{9D8B030D-6E8A-4147-A177-3AD203B41FA5}">
                          <a16:colId xmlns:a16="http://schemas.microsoft.com/office/drawing/2014/main" val="2280750443"/>
                        </a:ext>
                      </a:extLst>
                    </a:gridCol>
                    <a:gridCol w="1384663">
                      <a:extLst>
                        <a:ext uri="{9D8B030D-6E8A-4147-A177-3AD203B41FA5}">
                          <a16:colId xmlns:a16="http://schemas.microsoft.com/office/drawing/2014/main" val="2983729396"/>
                        </a:ext>
                      </a:extLst>
                    </a:gridCol>
                    <a:gridCol w="1280160">
                      <a:extLst>
                        <a:ext uri="{9D8B030D-6E8A-4147-A177-3AD203B41FA5}">
                          <a16:colId xmlns:a16="http://schemas.microsoft.com/office/drawing/2014/main" val="3440086448"/>
                        </a:ext>
                      </a:extLst>
                    </a:gridCol>
                    <a:gridCol w="2621280">
                      <a:extLst>
                        <a:ext uri="{9D8B030D-6E8A-4147-A177-3AD203B41FA5}">
                          <a16:colId xmlns:a16="http://schemas.microsoft.com/office/drawing/2014/main" val="1966529960"/>
                        </a:ext>
                      </a:extLst>
                    </a:gridCol>
                    <a:gridCol w="1689463">
                      <a:extLst>
                        <a:ext uri="{9D8B030D-6E8A-4147-A177-3AD203B41FA5}">
                          <a16:colId xmlns:a16="http://schemas.microsoft.com/office/drawing/2014/main" val="2398502211"/>
                        </a:ext>
                      </a:extLst>
                    </a:gridCol>
                  </a:tblGrid>
                  <a:tr h="374469">
                    <a:tc>
                      <a:txBody>
                        <a:bodyPr/>
                        <a:lstStyle/>
                        <a:p>
                          <a:pPr algn="ctr" fontAlgn="b"/>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tc gridSpan="2">
                      <a:txBody>
                        <a:bodyPr/>
                        <a:lstStyle/>
                        <a:p>
                          <a:pPr algn="ctr" fontAlgn="b"/>
                          <a:r>
                            <a:rPr lang="en-US" sz="2000" b="0" i="0" u="none" strike="noStrike" smtClean="0">
                              <a:solidFill>
                                <a:srgbClr val="000000"/>
                              </a:solidFill>
                              <a:effectLst/>
                              <a:latin typeface="Arial" panose="020B0604020202020204" pitchFamily="34" charset="0"/>
                            </a:rPr>
                            <a:t>True</a:t>
                          </a:r>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tc hMerge="1">
                      <a:txBody>
                        <a:bodyPr/>
                        <a:lstStyle/>
                        <a:p>
                          <a:pPr algn="ctr" fontAlgn="b"/>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tc gridSpan="2">
                      <a:txBody>
                        <a:bodyPr/>
                        <a:lstStyle/>
                        <a:p>
                          <a:pPr algn="ctr" fontAlgn="b"/>
                          <a:r>
                            <a:rPr lang="en-US" sz="2000" b="0" i="0" u="none" strike="noStrike" smtClean="0">
                              <a:solidFill>
                                <a:srgbClr val="000000"/>
                              </a:solidFill>
                              <a:effectLst/>
                              <a:latin typeface="Arial" panose="020B0604020202020204" pitchFamily="34" charset="0"/>
                            </a:rPr>
                            <a:t>Predict</a:t>
                          </a:r>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tc hMerge="1">
                      <a:txBody>
                        <a:bodyPr/>
                        <a:lstStyle/>
                        <a:p>
                          <a:pPr algn="ctr" fontAlgn="b"/>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tc rowSpan="2">
                      <a:txBody>
                        <a:bodyPr/>
                        <a:lstStyle/>
                        <a:p>
                          <a:pPr algn="ctr" fontAlgn="b"/>
                          <a14:m>
                            <m:oMath xmlns:m="http://schemas.openxmlformats.org/officeDocument/2006/math">
                              <m:sSub>
                                <m:sSubPr>
                                  <m:ctrlPr>
                                    <a:rPr lang="vi-VN" sz="2000" i="1" u="none" strike="noStrike" smtClean="0">
                                      <a:effectLst/>
                                      <a:latin typeface="Cambria Math" panose="02040503050406030204" pitchFamily="18" charset="0"/>
                                    </a:rPr>
                                  </m:ctrlPr>
                                </m:sSubPr>
                                <m:e>
                                  <m:r>
                                    <a:rPr lang="en-US" sz="2000" b="0" i="1" u="none" strike="noStrike" smtClean="0">
                                      <a:effectLst/>
                                      <a:latin typeface="Cambria Math" panose="02040503050406030204" pitchFamily="18" charset="0"/>
                                    </a:rPr>
                                    <m:t>𝑦</m:t>
                                  </m:r>
                                </m:e>
                                <m:sub>
                                  <m:r>
                                    <a:rPr lang="en-US" sz="2000" b="0" i="1" u="none" strike="noStrike" smtClean="0">
                                      <a:effectLst/>
                                      <a:latin typeface="Cambria Math" panose="02040503050406030204" pitchFamily="18" charset="0"/>
                                    </a:rPr>
                                    <m:t>0</m:t>
                                  </m:r>
                                </m:sub>
                              </m:sSub>
                              <m:r>
                                <a:rPr lang="vi-VN" sz="2000" i="1" u="none" strike="noStrike" smtClean="0">
                                  <a:effectLst/>
                                  <a:latin typeface="Cambria Math" panose="02040503050406030204" pitchFamily="18" charset="0"/>
                                  <a:ea typeface="Cambria Math" panose="02040503050406030204" pitchFamily="18" charset="0"/>
                                </a:rPr>
                                <m:t>∙</m:t>
                              </m:r>
                              <m:sSub>
                                <m:sSubPr>
                                  <m:ctrlPr>
                                    <a:rPr lang="vi-VN" sz="2000" i="1" u="none" strike="noStrike" smtClean="0">
                                      <a:effectLst/>
                                      <a:latin typeface="Cambria Math" panose="02040503050406030204" pitchFamily="18" charset="0"/>
                                    </a:rPr>
                                  </m:ctrlPr>
                                </m:sSubPr>
                                <m:e>
                                  <m:r>
                                    <a:rPr lang="en-US" sz="2000" b="0" i="1" u="none" strike="noStrike" smtClean="0">
                                      <a:effectLst/>
                                      <a:latin typeface="Cambria Math" panose="02040503050406030204" pitchFamily="18" charset="0"/>
                                    </a:rPr>
                                    <m:t>𝑝</m:t>
                                  </m:r>
                                </m:e>
                                <m:sub>
                                  <m:r>
                                    <a:rPr lang="en-US" sz="2000" b="0" i="1" u="none" strike="noStrike" smtClean="0">
                                      <a:effectLst/>
                                      <a:latin typeface="Cambria Math" panose="02040503050406030204" pitchFamily="18" charset="0"/>
                                    </a:rPr>
                                    <m:t>0</m:t>
                                  </m:r>
                                </m:sub>
                              </m:sSub>
                            </m:oMath>
                          </a14:m>
                          <a:r>
                            <a:rPr lang="vi-VN" sz="2000" u="none" strike="noStrike" smtClean="0">
                              <a:effectLst/>
                            </a:rPr>
                            <a:t>+ </a:t>
                          </a:r>
                          <a14:m>
                            <m:oMath xmlns:m="http://schemas.openxmlformats.org/officeDocument/2006/math">
                              <m:sSub>
                                <m:sSubPr>
                                  <m:ctrlPr>
                                    <a:rPr lang="vi-VN" sz="2000" i="1" u="none" strike="noStrike" smtClean="0">
                                      <a:effectLst/>
                                      <a:latin typeface="Cambria Math" panose="02040503050406030204" pitchFamily="18" charset="0"/>
                                    </a:rPr>
                                  </m:ctrlPr>
                                </m:sSubPr>
                                <m:e>
                                  <m:r>
                                    <a:rPr lang="en-US" sz="2000" b="0" i="1" u="none" strike="noStrike" smtClean="0">
                                      <a:effectLst/>
                                      <a:latin typeface="Cambria Math" panose="02040503050406030204" pitchFamily="18" charset="0"/>
                                    </a:rPr>
                                    <m:t>𝑦</m:t>
                                  </m:r>
                                </m:e>
                                <m:sub>
                                  <m:r>
                                    <a:rPr lang="en-US" sz="2000" b="0" i="1" u="none" strike="noStrike" smtClean="0">
                                      <a:effectLst/>
                                      <a:latin typeface="Cambria Math" panose="02040503050406030204" pitchFamily="18" charset="0"/>
                                    </a:rPr>
                                    <m:t>1</m:t>
                                  </m:r>
                                </m:sub>
                              </m:sSub>
                              <m:r>
                                <a:rPr lang="vi-VN" sz="2000" i="1" u="none" strike="noStrike" smtClean="0">
                                  <a:effectLst/>
                                  <a:latin typeface="Cambria Math" panose="02040503050406030204" pitchFamily="18" charset="0"/>
                                  <a:ea typeface="Cambria Math" panose="02040503050406030204" pitchFamily="18" charset="0"/>
                                </a:rPr>
                                <m:t>∙</m:t>
                              </m:r>
                              <m:sSub>
                                <m:sSubPr>
                                  <m:ctrlPr>
                                    <a:rPr lang="vi-VN" sz="2000" i="1" u="none" strike="noStrike" smtClean="0">
                                      <a:effectLst/>
                                      <a:latin typeface="Cambria Math" panose="02040503050406030204" pitchFamily="18" charset="0"/>
                                    </a:rPr>
                                  </m:ctrlPr>
                                </m:sSubPr>
                                <m:e>
                                  <m:r>
                                    <a:rPr lang="en-US" sz="2000" b="0" i="1" u="none" strike="noStrike" smtClean="0">
                                      <a:effectLst/>
                                      <a:latin typeface="Cambria Math" panose="02040503050406030204" pitchFamily="18" charset="0"/>
                                    </a:rPr>
                                    <m:t>𝑝</m:t>
                                  </m:r>
                                </m:e>
                                <m:sub>
                                  <m:r>
                                    <a:rPr lang="en-US" sz="2000" b="0" i="1" u="none" strike="noStrike" smtClean="0">
                                      <a:effectLst/>
                                      <a:latin typeface="Cambria Math" panose="02040503050406030204" pitchFamily="18" charset="0"/>
                                    </a:rPr>
                                    <m:t>1</m:t>
                                  </m:r>
                                </m:sub>
                              </m:sSub>
                            </m:oMath>
                          </a14:m>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tc rowSpan="2">
                      <a:txBody>
                        <a:bodyPr/>
                        <a:lstStyle/>
                        <a:p>
                          <a:pPr algn="ctr" fontAlgn="b"/>
                          <a:r>
                            <a:rPr lang="vi-VN" sz="2000" u="none" strike="noStrike">
                              <a:effectLst/>
                            </a:rPr>
                            <a:t>Log loss</a:t>
                          </a:r>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extLst>
                      <a:ext uri="{0D108BD9-81ED-4DB2-BD59-A6C34878D82A}">
                        <a16:rowId xmlns:a16="http://schemas.microsoft.com/office/drawing/2014/main" val="3312714675"/>
                      </a:ext>
                    </a:extLst>
                  </a:tr>
                  <a:tr h="1067814">
                    <a:tc>
                      <a:txBody>
                        <a:bodyPr/>
                        <a:lstStyle/>
                        <a:p>
                          <a:pPr algn="ctr" fontAlgn="b"/>
                          <a:r>
                            <a:rPr lang="en-US" sz="2000" b="0" i="0" u="none" strike="noStrike" smtClean="0">
                              <a:solidFill>
                                <a:srgbClr val="000000"/>
                              </a:solidFill>
                              <a:effectLst/>
                              <a:latin typeface="Arial" panose="020B0604020202020204" pitchFamily="34" charset="0"/>
                            </a:rPr>
                            <a:t>i</a:t>
                          </a:r>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vi-VN" sz="2000" i="1" u="none" strike="noStrike" smtClean="0">
                                        <a:effectLst/>
                                        <a:latin typeface="Cambria Math" panose="02040503050406030204" pitchFamily="18" charset="0"/>
                                      </a:rPr>
                                    </m:ctrlPr>
                                  </m:sSubPr>
                                  <m:e>
                                    <m:r>
                                      <a:rPr lang="en-US" sz="2000" b="0" i="1" u="none" strike="noStrike" smtClean="0">
                                        <a:effectLst/>
                                        <a:latin typeface="Cambria Math" panose="02040503050406030204" pitchFamily="18" charset="0"/>
                                      </a:rPr>
                                      <m:t>𝑦</m:t>
                                    </m:r>
                                  </m:e>
                                  <m:sub>
                                    <m:r>
                                      <a:rPr lang="en-US" sz="2000" b="0" i="1" u="none" strike="noStrike" smtClean="0">
                                        <a:effectLst/>
                                        <a:latin typeface="Cambria Math" panose="02040503050406030204" pitchFamily="18" charset="0"/>
                                      </a:rPr>
                                      <m:t>0</m:t>
                                    </m:r>
                                  </m:sub>
                                </m:sSub>
                              </m:oMath>
                            </m:oMathPara>
                          </a14:m>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vi-VN" sz="2000" i="1" u="none" strike="noStrike" smtClean="0">
                                        <a:effectLst/>
                                        <a:latin typeface="Cambria Math" panose="02040503050406030204" pitchFamily="18" charset="0"/>
                                      </a:rPr>
                                    </m:ctrlPr>
                                  </m:sSubPr>
                                  <m:e>
                                    <m:r>
                                      <a:rPr lang="en-US" sz="2000" b="0" i="1" u="none" strike="noStrike" smtClean="0">
                                        <a:effectLst/>
                                        <a:latin typeface="Cambria Math" panose="02040503050406030204" pitchFamily="18" charset="0"/>
                                      </a:rPr>
                                      <m:t>𝑦</m:t>
                                    </m:r>
                                  </m:e>
                                  <m:sub>
                                    <m:r>
                                      <a:rPr lang="en-US" sz="2000" b="0" i="1" u="none" strike="noStrike" smtClean="0">
                                        <a:effectLst/>
                                        <a:latin typeface="Cambria Math" panose="02040503050406030204" pitchFamily="18" charset="0"/>
                                      </a:rPr>
                                      <m:t>1</m:t>
                                    </m:r>
                                  </m:sub>
                                </m:sSub>
                              </m:oMath>
                            </m:oMathPara>
                          </a14:m>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vi-VN" sz="2000" i="1" u="none" strike="noStrike" smtClean="0">
                                        <a:effectLst/>
                                        <a:latin typeface="Cambria Math" panose="02040503050406030204" pitchFamily="18" charset="0"/>
                                      </a:rPr>
                                    </m:ctrlPr>
                                  </m:sSubPr>
                                  <m:e>
                                    <m:r>
                                      <a:rPr lang="en-US" sz="2000" b="0" i="1" u="none" strike="noStrike" smtClean="0">
                                        <a:effectLst/>
                                        <a:latin typeface="Cambria Math" panose="02040503050406030204" pitchFamily="18" charset="0"/>
                                      </a:rPr>
                                      <m:t>𝑝</m:t>
                                    </m:r>
                                  </m:e>
                                  <m:sub>
                                    <m:r>
                                      <a:rPr lang="en-US" sz="2000" b="0" i="1" u="none" strike="noStrike" smtClean="0">
                                        <a:effectLst/>
                                        <a:latin typeface="Cambria Math" panose="02040503050406030204" pitchFamily="18" charset="0"/>
                                      </a:rPr>
                                      <m:t>0</m:t>
                                    </m:r>
                                  </m:sub>
                                </m:sSub>
                              </m:oMath>
                            </m:oMathPara>
                          </a14:m>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tc>
                      <a:txBody>
                        <a:bodyPr/>
                        <a:lstStyle/>
                        <a:p>
                          <a:pPr algn="ctr" fontAlgn="b"/>
                          <a14:m>
                            <m:oMathPara xmlns:m="http://schemas.openxmlformats.org/officeDocument/2006/math">
                              <m:oMathParaPr>
                                <m:jc m:val="centerGroup"/>
                              </m:oMathParaPr>
                              <m:oMath xmlns:m="http://schemas.openxmlformats.org/officeDocument/2006/math">
                                <m:sSub>
                                  <m:sSubPr>
                                    <m:ctrlPr>
                                      <a:rPr lang="vi-VN" sz="2000" i="1" u="none" strike="noStrike" smtClean="0">
                                        <a:effectLst/>
                                        <a:latin typeface="Cambria Math" panose="02040503050406030204" pitchFamily="18" charset="0"/>
                                      </a:rPr>
                                    </m:ctrlPr>
                                  </m:sSubPr>
                                  <m:e>
                                    <m:r>
                                      <a:rPr lang="en-US" sz="2000" b="0" i="1" u="none" strike="noStrike" smtClean="0">
                                        <a:effectLst/>
                                        <a:latin typeface="Cambria Math" panose="02040503050406030204" pitchFamily="18" charset="0"/>
                                      </a:rPr>
                                      <m:t>𝑝</m:t>
                                    </m:r>
                                  </m:e>
                                  <m:sub>
                                    <m:r>
                                      <a:rPr lang="en-US" sz="2000" b="0" i="1" u="none" strike="noStrike" smtClean="0">
                                        <a:effectLst/>
                                        <a:latin typeface="Cambria Math" panose="02040503050406030204" pitchFamily="18" charset="0"/>
                                      </a:rPr>
                                      <m:t>1</m:t>
                                    </m:r>
                                  </m:sub>
                                </m:sSub>
                              </m:oMath>
                            </m:oMathPara>
                          </a14:m>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tc vMerge="1">
                      <a:txBody>
                        <a:bodyPr/>
                        <a:lstStyle/>
                        <a:p>
                          <a:pPr algn="ctr" fontAlgn="b"/>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tc vMerge="1">
                      <a:txBody>
                        <a:bodyPr/>
                        <a:lstStyle/>
                        <a:p>
                          <a:pPr algn="ctr" fontAlgn="b"/>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extLst>
                      <a:ext uri="{0D108BD9-81ED-4DB2-BD59-A6C34878D82A}">
                        <a16:rowId xmlns:a16="http://schemas.microsoft.com/office/drawing/2014/main" val="1686640783"/>
                      </a:ext>
                    </a:extLst>
                  </a:tr>
                  <a:tr h="430872">
                    <a:tc>
                      <a:txBody>
                        <a:bodyPr/>
                        <a:lstStyle/>
                        <a:p>
                          <a:pPr algn="ctr" fontAlgn="b"/>
                          <a:r>
                            <a:rPr lang="en-US" sz="2000" b="0" i="0" u="none" strike="noStrike" smtClean="0">
                              <a:solidFill>
                                <a:srgbClr val="000000"/>
                              </a:solidFill>
                              <a:effectLst/>
                              <a:latin typeface="Arial" panose="020B0604020202020204" pitchFamily="34" charset="0"/>
                            </a:rPr>
                            <a:t>0</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1</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0.6</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0.4</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-0.22184875</a:t>
                          </a:r>
                          <a:endParaRPr lang="vi-VN" sz="2000" b="0" i="0" u="none" strike="noStrike">
                            <a:solidFill>
                              <a:srgbClr val="000000"/>
                            </a:solidFill>
                            <a:effectLst/>
                            <a:latin typeface="Arial" panose="020B0604020202020204" pitchFamily="34" charset="0"/>
                          </a:endParaRPr>
                        </a:p>
                      </a:txBody>
                      <a:tcPr marL="7620" marR="7620" marT="7620" marB="0" anchor="ctr"/>
                    </a:tc>
                    <a:tc rowSpan="5">
                      <a:txBody>
                        <a:bodyPr/>
                        <a:lstStyle/>
                        <a:p>
                          <a:pPr algn="ctr" fontAlgn="b"/>
                          <a:r>
                            <a:rPr lang="vi-VN" sz="2000" u="none" strike="noStrike">
                              <a:effectLst/>
                            </a:rPr>
                            <a:t>0.616328</a:t>
                          </a:r>
                          <a:endParaRPr lang="vi-VN" sz="20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534665115"/>
                      </a:ext>
                    </a:extLst>
                  </a:tr>
                  <a:tr h="430872">
                    <a:tc>
                      <a:txBody>
                        <a:bodyPr/>
                        <a:lstStyle/>
                        <a:p>
                          <a:pPr algn="ctr" fontAlgn="b"/>
                          <a:r>
                            <a:rPr lang="en-US" sz="2000" b="0" i="0" u="none" strike="noStrike" smtClean="0">
                              <a:solidFill>
                                <a:srgbClr val="000000"/>
                              </a:solidFill>
                              <a:effectLst/>
                              <a:latin typeface="Arial" panose="020B0604020202020204" pitchFamily="34" charset="0"/>
                            </a:rPr>
                            <a:t>1</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1</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0.1</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0.9</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-0.045757491</a:t>
                          </a:r>
                          <a:endParaRPr lang="vi-VN" sz="2000" b="0" i="0" u="none" strike="noStrike">
                            <a:solidFill>
                              <a:srgbClr val="000000"/>
                            </a:solidFill>
                            <a:effectLst/>
                            <a:latin typeface="Arial" panose="020B0604020202020204" pitchFamily="34" charset="0"/>
                          </a:endParaRPr>
                        </a:p>
                      </a:txBody>
                      <a:tcPr marL="7620" marR="7620" marT="7620" marB="0" anchor="ctr"/>
                    </a:tc>
                    <a:tc vMerge="1">
                      <a:txBody>
                        <a:bodyPr/>
                        <a:lstStyle/>
                        <a:p>
                          <a:pPr algn="ctr" fontAlgn="b"/>
                          <a:endParaRPr lang="vi-VN" sz="2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3819581606"/>
                      </a:ext>
                    </a:extLst>
                  </a:tr>
                  <a:tr h="430872">
                    <a:tc>
                      <a:txBody>
                        <a:bodyPr/>
                        <a:lstStyle/>
                        <a:p>
                          <a:pPr algn="ctr" fontAlgn="b"/>
                          <a:r>
                            <a:rPr lang="en-US" sz="2000" b="0" i="0" u="none" strike="noStrike" smtClean="0">
                              <a:solidFill>
                                <a:srgbClr val="000000"/>
                              </a:solidFill>
                              <a:effectLst/>
                              <a:latin typeface="Arial" panose="020B0604020202020204" pitchFamily="34" charset="0"/>
                            </a:rPr>
                            <a:t>2</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1</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0.2</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0.8</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-0.096910013</a:t>
                          </a:r>
                          <a:endParaRPr lang="vi-VN" sz="2000" b="0" i="0" u="none" strike="noStrike">
                            <a:solidFill>
                              <a:srgbClr val="000000"/>
                            </a:solidFill>
                            <a:effectLst/>
                            <a:latin typeface="Arial" panose="020B0604020202020204" pitchFamily="34" charset="0"/>
                          </a:endParaRPr>
                        </a:p>
                      </a:txBody>
                      <a:tcPr marL="7620" marR="7620" marT="7620" marB="0" anchor="ctr"/>
                    </a:tc>
                    <a:tc vMerge="1">
                      <a:txBody>
                        <a:bodyPr/>
                        <a:lstStyle/>
                        <a:p>
                          <a:pPr algn="ctr" fontAlgn="b"/>
                          <a:endParaRPr lang="vi-VN" sz="2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098524408"/>
                      </a:ext>
                    </a:extLst>
                  </a:tr>
                  <a:tr h="430872">
                    <a:tc>
                      <a:txBody>
                        <a:bodyPr/>
                        <a:lstStyle/>
                        <a:p>
                          <a:pPr algn="ctr" fontAlgn="b"/>
                          <a:r>
                            <a:rPr lang="en-US" sz="2000" b="0" i="0" u="none" strike="noStrike" smtClean="0">
                              <a:solidFill>
                                <a:srgbClr val="000000"/>
                              </a:solidFill>
                              <a:effectLst/>
                              <a:latin typeface="Arial" panose="020B0604020202020204" pitchFamily="34" charset="0"/>
                            </a:rPr>
                            <a:t>3</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1</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0.7</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0.3</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-0.15490196</a:t>
                          </a:r>
                          <a:endParaRPr lang="vi-VN" sz="2000" b="0" i="0" u="none" strike="noStrike">
                            <a:solidFill>
                              <a:srgbClr val="000000"/>
                            </a:solidFill>
                            <a:effectLst/>
                            <a:latin typeface="Arial" panose="020B0604020202020204" pitchFamily="34" charset="0"/>
                          </a:endParaRPr>
                        </a:p>
                      </a:txBody>
                      <a:tcPr marL="7620" marR="7620" marT="7620" marB="0" anchor="ctr"/>
                    </a:tc>
                    <a:tc vMerge="1">
                      <a:txBody>
                        <a:bodyPr/>
                        <a:lstStyle/>
                        <a:p>
                          <a:pPr algn="ctr" fontAlgn="b"/>
                          <a:endParaRPr lang="vi-VN" sz="2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709434298"/>
                      </a:ext>
                    </a:extLst>
                  </a:tr>
                  <a:tr h="430872">
                    <a:tc>
                      <a:txBody>
                        <a:bodyPr/>
                        <a:lstStyle/>
                        <a:p>
                          <a:pPr algn="ctr" fontAlgn="b"/>
                          <a:r>
                            <a:rPr lang="en-US" sz="2000" b="0" i="0" u="none" strike="noStrike" smtClean="0">
                              <a:solidFill>
                                <a:srgbClr val="000000"/>
                              </a:solidFill>
                              <a:effectLst/>
                              <a:latin typeface="Arial" panose="020B0604020202020204" pitchFamily="34" charset="0"/>
                            </a:rPr>
                            <a:t>4</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1</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0.2</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0.8</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-0.096910013</a:t>
                          </a:r>
                          <a:endParaRPr lang="vi-VN" sz="2000" b="0" i="0" u="none" strike="noStrike">
                            <a:solidFill>
                              <a:srgbClr val="000000"/>
                            </a:solidFill>
                            <a:effectLst/>
                            <a:latin typeface="Arial" panose="020B0604020202020204" pitchFamily="34" charset="0"/>
                          </a:endParaRPr>
                        </a:p>
                      </a:txBody>
                      <a:tcPr marL="7620" marR="7620" marT="7620" marB="0" anchor="ctr"/>
                    </a:tc>
                    <a:tc vMerge="1">
                      <a:txBody>
                        <a:bodyPr/>
                        <a:lstStyle/>
                        <a:p>
                          <a:pPr algn="ctr" fontAlgn="b"/>
                          <a:endParaRPr lang="vi-VN" sz="2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260102363"/>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430351812"/>
                  </p:ext>
                </p:extLst>
              </p:nvPr>
            </p:nvGraphicFramePr>
            <p:xfrm>
              <a:off x="905689" y="1976845"/>
              <a:ext cx="10258700" cy="3596643"/>
            </p:xfrm>
            <a:graphic>
              <a:graphicData uri="http://schemas.openxmlformats.org/drawingml/2006/table">
                <a:tbl>
                  <a:tblPr>
                    <a:tableStyleId>{5C22544A-7EE6-4342-B048-85BDC9FD1C3A}</a:tableStyleId>
                  </a:tblPr>
                  <a:tblGrid>
                    <a:gridCol w="400597">
                      <a:extLst>
                        <a:ext uri="{9D8B030D-6E8A-4147-A177-3AD203B41FA5}">
                          <a16:colId xmlns:a16="http://schemas.microsoft.com/office/drawing/2014/main" val="1304902200"/>
                        </a:ext>
                      </a:extLst>
                    </a:gridCol>
                    <a:gridCol w="1463040">
                      <a:extLst>
                        <a:ext uri="{9D8B030D-6E8A-4147-A177-3AD203B41FA5}">
                          <a16:colId xmlns:a16="http://schemas.microsoft.com/office/drawing/2014/main" val="2214542555"/>
                        </a:ext>
                      </a:extLst>
                    </a:gridCol>
                    <a:gridCol w="1419497">
                      <a:extLst>
                        <a:ext uri="{9D8B030D-6E8A-4147-A177-3AD203B41FA5}">
                          <a16:colId xmlns:a16="http://schemas.microsoft.com/office/drawing/2014/main" val="2280750443"/>
                        </a:ext>
                      </a:extLst>
                    </a:gridCol>
                    <a:gridCol w="1384663">
                      <a:extLst>
                        <a:ext uri="{9D8B030D-6E8A-4147-A177-3AD203B41FA5}">
                          <a16:colId xmlns:a16="http://schemas.microsoft.com/office/drawing/2014/main" val="2983729396"/>
                        </a:ext>
                      </a:extLst>
                    </a:gridCol>
                    <a:gridCol w="1280160">
                      <a:extLst>
                        <a:ext uri="{9D8B030D-6E8A-4147-A177-3AD203B41FA5}">
                          <a16:colId xmlns:a16="http://schemas.microsoft.com/office/drawing/2014/main" val="3440086448"/>
                        </a:ext>
                      </a:extLst>
                    </a:gridCol>
                    <a:gridCol w="2621280">
                      <a:extLst>
                        <a:ext uri="{9D8B030D-6E8A-4147-A177-3AD203B41FA5}">
                          <a16:colId xmlns:a16="http://schemas.microsoft.com/office/drawing/2014/main" val="1966529960"/>
                        </a:ext>
                      </a:extLst>
                    </a:gridCol>
                    <a:gridCol w="1689463">
                      <a:extLst>
                        <a:ext uri="{9D8B030D-6E8A-4147-A177-3AD203B41FA5}">
                          <a16:colId xmlns:a16="http://schemas.microsoft.com/office/drawing/2014/main" val="2398502211"/>
                        </a:ext>
                      </a:extLst>
                    </a:gridCol>
                  </a:tblGrid>
                  <a:tr h="374469">
                    <a:tc>
                      <a:txBody>
                        <a:bodyPr/>
                        <a:lstStyle/>
                        <a:p>
                          <a:pPr algn="ctr" fontAlgn="b"/>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tc gridSpan="2">
                      <a:txBody>
                        <a:bodyPr/>
                        <a:lstStyle/>
                        <a:p>
                          <a:pPr algn="ctr" fontAlgn="b"/>
                          <a:r>
                            <a:rPr lang="en-US" sz="2000" b="0" i="0" u="none" strike="noStrike" smtClean="0">
                              <a:solidFill>
                                <a:srgbClr val="000000"/>
                              </a:solidFill>
                              <a:effectLst/>
                              <a:latin typeface="Arial" panose="020B0604020202020204" pitchFamily="34" charset="0"/>
                            </a:rPr>
                            <a:t>True</a:t>
                          </a:r>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tc hMerge="1">
                      <a:txBody>
                        <a:bodyPr/>
                        <a:lstStyle/>
                        <a:p>
                          <a:pPr algn="ctr" fontAlgn="b"/>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tc gridSpan="2">
                      <a:txBody>
                        <a:bodyPr/>
                        <a:lstStyle/>
                        <a:p>
                          <a:pPr algn="ctr" fontAlgn="b"/>
                          <a:r>
                            <a:rPr lang="en-US" sz="2000" b="0" i="0" u="none" strike="noStrike" smtClean="0">
                              <a:solidFill>
                                <a:srgbClr val="000000"/>
                              </a:solidFill>
                              <a:effectLst/>
                              <a:latin typeface="Arial" panose="020B0604020202020204" pitchFamily="34" charset="0"/>
                            </a:rPr>
                            <a:t>Predict</a:t>
                          </a:r>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tc hMerge="1">
                      <a:txBody>
                        <a:bodyPr/>
                        <a:lstStyle/>
                        <a:p>
                          <a:pPr algn="ctr" fontAlgn="b"/>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tc rowSpan="2">
                      <a:txBody>
                        <a:bodyPr/>
                        <a:lstStyle/>
                        <a:p>
                          <a:endParaRPr lang="vi-VN"/>
                        </a:p>
                      </a:txBody>
                      <a:tcPr marL="7620" marR="7620" marT="7620" marB="0" anchor="ctr">
                        <a:blipFill>
                          <a:blip r:embed="rId2"/>
                          <a:stretch>
                            <a:fillRect l="-226682" t="-2532" r="-64733" b="-155696"/>
                          </a:stretch>
                        </a:blipFill>
                      </a:tcPr>
                    </a:tc>
                    <a:tc rowSpan="2">
                      <a:txBody>
                        <a:bodyPr/>
                        <a:lstStyle/>
                        <a:p>
                          <a:pPr algn="ctr" fontAlgn="b"/>
                          <a:r>
                            <a:rPr lang="vi-VN" sz="2000" u="none" strike="noStrike">
                              <a:effectLst/>
                            </a:rPr>
                            <a:t>Log loss</a:t>
                          </a:r>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extLst>
                      <a:ext uri="{0D108BD9-81ED-4DB2-BD59-A6C34878D82A}">
                        <a16:rowId xmlns:a16="http://schemas.microsoft.com/office/drawing/2014/main" val="3312714675"/>
                      </a:ext>
                    </a:extLst>
                  </a:tr>
                  <a:tr h="1067814">
                    <a:tc>
                      <a:txBody>
                        <a:bodyPr/>
                        <a:lstStyle/>
                        <a:p>
                          <a:pPr algn="ctr" fontAlgn="b"/>
                          <a:r>
                            <a:rPr lang="en-US" sz="2000" b="0" i="0" u="none" strike="noStrike" smtClean="0">
                              <a:solidFill>
                                <a:srgbClr val="000000"/>
                              </a:solidFill>
                              <a:effectLst/>
                              <a:latin typeface="Arial" panose="020B0604020202020204" pitchFamily="34" charset="0"/>
                            </a:rPr>
                            <a:t>i</a:t>
                          </a:r>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tc>
                      <a:txBody>
                        <a:bodyPr/>
                        <a:lstStyle/>
                        <a:p>
                          <a:endParaRPr lang="vi-VN"/>
                        </a:p>
                      </a:txBody>
                      <a:tcPr marL="7620" marR="7620" marT="7620" marB="0" anchor="ctr">
                        <a:blipFill>
                          <a:blip r:embed="rId2"/>
                          <a:stretch>
                            <a:fillRect l="-27917" t="-38857" r="-575000" b="-210857"/>
                          </a:stretch>
                        </a:blipFill>
                      </a:tcPr>
                    </a:tc>
                    <a:tc>
                      <a:txBody>
                        <a:bodyPr/>
                        <a:lstStyle/>
                        <a:p>
                          <a:endParaRPr lang="vi-VN"/>
                        </a:p>
                      </a:txBody>
                      <a:tcPr marL="7620" marR="7620" marT="7620" marB="0" anchor="ctr">
                        <a:blipFill>
                          <a:blip r:embed="rId2"/>
                          <a:stretch>
                            <a:fillRect l="-131760" t="-38857" r="-492275" b="-210857"/>
                          </a:stretch>
                        </a:blipFill>
                      </a:tcPr>
                    </a:tc>
                    <a:tc>
                      <a:txBody>
                        <a:bodyPr/>
                        <a:lstStyle/>
                        <a:p>
                          <a:endParaRPr lang="vi-VN"/>
                        </a:p>
                      </a:txBody>
                      <a:tcPr marL="7620" marR="7620" marT="7620" marB="0" anchor="ctr">
                        <a:blipFill>
                          <a:blip r:embed="rId2"/>
                          <a:stretch>
                            <a:fillRect l="-237885" t="-38857" r="-405286" b="-210857"/>
                          </a:stretch>
                        </a:blipFill>
                      </a:tcPr>
                    </a:tc>
                    <a:tc>
                      <a:txBody>
                        <a:bodyPr/>
                        <a:lstStyle/>
                        <a:p>
                          <a:endParaRPr lang="vi-VN"/>
                        </a:p>
                      </a:txBody>
                      <a:tcPr marL="7620" marR="7620" marT="7620" marB="0" anchor="ctr">
                        <a:blipFill>
                          <a:blip r:embed="rId2"/>
                          <a:stretch>
                            <a:fillRect l="-365238" t="-38857" r="-338095" b="-210857"/>
                          </a:stretch>
                        </a:blipFill>
                      </a:tcPr>
                    </a:tc>
                    <a:tc vMerge="1">
                      <a:txBody>
                        <a:bodyPr/>
                        <a:lstStyle/>
                        <a:p>
                          <a:pPr algn="ctr" fontAlgn="b"/>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tc vMerge="1">
                      <a:txBody>
                        <a:bodyPr/>
                        <a:lstStyle/>
                        <a:p>
                          <a:pPr algn="ctr" fontAlgn="b"/>
                          <a:endParaRPr lang="vi-VN" sz="2000" b="0" i="0" u="none" strike="noStrike">
                            <a:solidFill>
                              <a:srgbClr val="000000"/>
                            </a:solidFill>
                            <a:effectLst/>
                            <a:latin typeface="Arial" panose="020B0604020202020204" pitchFamily="34" charset="0"/>
                          </a:endParaRPr>
                        </a:p>
                      </a:txBody>
                      <a:tcPr marL="7620" marR="7620" marT="7620" marB="0" anchor="ctr">
                        <a:solidFill>
                          <a:schemeClr val="accent1"/>
                        </a:solidFill>
                      </a:tcPr>
                    </a:tc>
                    <a:extLst>
                      <a:ext uri="{0D108BD9-81ED-4DB2-BD59-A6C34878D82A}">
                        <a16:rowId xmlns:a16="http://schemas.microsoft.com/office/drawing/2014/main" val="1686640783"/>
                      </a:ext>
                    </a:extLst>
                  </a:tr>
                  <a:tr h="430872">
                    <a:tc>
                      <a:txBody>
                        <a:bodyPr/>
                        <a:lstStyle/>
                        <a:p>
                          <a:pPr algn="ctr" fontAlgn="b"/>
                          <a:r>
                            <a:rPr lang="en-US" sz="2000" b="0" i="0" u="none" strike="noStrike" smtClean="0">
                              <a:solidFill>
                                <a:srgbClr val="000000"/>
                              </a:solidFill>
                              <a:effectLst/>
                              <a:latin typeface="Arial" panose="020B0604020202020204" pitchFamily="34" charset="0"/>
                            </a:rPr>
                            <a:t>0</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1</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0.6</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0.4</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-0.22184875</a:t>
                          </a:r>
                          <a:endParaRPr lang="vi-VN" sz="2000" b="0" i="0" u="none" strike="noStrike">
                            <a:solidFill>
                              <a:srgbClr val="000000"/>
                            </a:solidFill>
                            <a:effectLst/>
                            <a:latin typeface="Arial" panose="020B0604020202020204" pitchFamily="34" charset="0"/>
                          </a:endParaRPr>
                        </a:p>
                      </a:txBody>
                      <a:tcPr marL="7620" marR="7620" marT="7620" marB="0" anchor="ctr"/>
                    </a:tc>
                    <a:tc rowSpan="5">
                      <a:txBody>
                        <a:bodyPr/>
                        <a:lstStyle/>
                        <a:p>
                          <a:pPr algn="ctr" fontAlgn="b"/>
                          <a:r>
                            <a:rPr lang="vi-VN" sz="2000" u="none" strike="noStrike">
                              <a:effectLst/>
                            </a:rPr>
                            <a:t>0.616328</a:t>
                          </a:r>
                          <a:endParaRPr lang="vi-VN" sz="2000" b="0" i="0" u="none" strike="noStrike">
                            <a:solidFill>
                              <a:srgbClr val="000000"/>
                            </a:solidFill>
                            <a:effectLst/>
                            <a:latin typeface="Arial" panose="020B0604020202020204" pitchFamily="34" charset="0"/>
                          </a:endParaRPr>
                        </a:p>
                      </a:txBody>
                      <a:tcPr marL="7620" marR="7620" marT="7620" marB="0" anchor="ctr"/>
                    </a:tc>
                    <a:extLst>
                      <a:ext uri="{0D108BD9-81ED-4DB2-BD59-A6C34878D82A}">
                        <a16:rowId xmlns:a16="http://schemas.microsoft.com/office/drawing/2014/main" val="2534665115"/>
                      </a:ext>
                    </a:extLst>
                  </a:tr>
                  <a:tr h="430872">
                    <a:tc>
                      <a:txBody>
                        <a:bodyPr/>
                        <a:lstStyle/>
                        <a:p>
                          <a:pPr algn="ctr" fontAlgn="b"/>
                          <a:r>
                            <a:rPr lang="en-US" sz="2000" b="0" i="0" u="none" strike="noStrike" smtClean="0">
                              <a:solidFill>
                                <a:srgbClr val="000000"/>
                              </a:solidFill>
                              <a:effectLst/>
                              <a:latin typeface="Arial" panose="020B0604020202020204" pitchFamily="34" charset="0"/>
                            </a:rPr>
                            <a:t>1</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1</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0.1</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0.9</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-0.045757491</a:t>
                          </a:r>
                          <a:endParaRPr lang="vi-VN" sz="2000" b="0" i="0" u="none" strike="noStrike">
                            <a:solidFill>
                              <a:srgbClr val="000000"/>
                            </a:solidFill>
                            <a:effectLst/>
                            <a:latin typeface="Arial" panose="020B0604020202020204" pitchFamily="34" charset="0"/>
                          </a:endParaRPr>
                        </a:p>
                      </a:txBody>
                      <a:tcPr marL="7620" marR="7620" marT="7620" marB="0" anchor="ctr"/>
                    </a:tc>
                    <a:tc vMerge="1">
                      <a:txBody>
                        <a:bodyPr/>
                        <a:lstStyle/>
                        <a:p>
                          <a:pPr algn="ctr" fontAlgn="b"/>
                          <a:endParaRPr lang="vi-VN" sz="2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3819581606"/>
                      </a:ext>
                    </a:extLst>
                  </a:tr>
                  <a:tr h="430872">
                    <a:tc>
                      <a:txBody>
                        <a:bodyPr/>
                        <a:lstStyle/>
                        <a:p>
                          <a:pPr algn="ctr" fontAlgn="b"/>
                          <a:r>
                            <a:rPr lang="en-US" sz="2000" b="0" i="0" u="none" strike="noStrike" smtClean="0">
                              <a:solidFill>
                                <a:srgbClr val="000000"/>
                              </a:solidFill>
                              <a:effectLst/>
                              <a:latin typeface="Arial" panose="020B0604020202020204" pitchFamily="34" charset="0"/>
                            </a:rPr>
                            <a:t>2</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1</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0.2</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0.8</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-0.096910013</a:t>
                          </a:r>
                          <a:endParaRPr lang="vi-VN" sz="2000" b="0" i="0" u="none" strike="noStrike">
                            <a:solidFill>
                              <a:srgbClr val="000000"/>
                            </a:solidFill>
                            <a:effectLst/>
                            <a:latin typeface="Arial" panose="020B0604020202020204" pitchFamily="34" charset="0"/>
                          </a:endParaRPr>
                        </a:p>
                      </a:txBody>
                      <a:tcPr marL="7620" marR="7620" marT="7620" marB="0" anchor="ctr"/>
                    </a:tc>
                    <a:tc vMerge="1">
                      <a:txBody>
                        <a:bodyPr/>
                        <a:lstStyle/>
                        <a:p>
                          <a:pPr algn="ctr" fontAlgn="b"/>
                          <a:endParaRPr lang="vi-VN" sz="2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098524408"/>
                      </a:ext>
                    </a:extLst>
                  </a:tr>
                  <a:tr h="430872">
                    <a:tc>
                      <a:txBody>
                        <a:bodyPr/>
                        <a:lstStyle/>
                        <a:p>
                          <a:pPr algn="ctr" fontAlgn="b"/>
                          <a:r>
                            <a:rPr lang="en-US" sz="2000" b="0" i="0" u="none" strike="noStrike" smtClean="0">
                              <a:solidFill>
                                <a:srgbClr val="000000"/>
                              </a:solidFill>
                              <a:effectLst/>
                              <a:latin typeface="Arial" panose="020B0604020202020204" pitchFamily="34" charset="0"/>
                            </a:rPr>
                            <a:t>3</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1</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0.7</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0.3</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-0.15490196</a:t>
                          </a:r>
                          <a:endParaRPr lang="vi-VN" sz="2000" b="0" i="0" u="none" strike="noStrike">
                            <a:solidFill>
                              <a:srgbClr val="000000"/>
                            </a:solidFill>
                            <a:effectLst/>
                            <a:latin typeface="Arial" panose="020B0604020202020204" pitchFamily="34" charset="0"/>
                          </a:endParaRPr>
                        </a:p>
                      </a:txBody>
                      <a:tcPr marL="7620" marR="7620" marT="7620" marB="0" anchor="ctr"/>
                    </a:tc>
                    <a:tc vMerge="1">
                      <a:txBody>
                        <a:bodyPr/>
                        <a:lstStyle/>
                        <a:p>
                          <a:pPr algn="ctr" fontAlgn="b"/>
                          <a:endParaRPr lang="vi-VN" sz="2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709434298"/>
                      </a:ext>
                    </a:extLst>
                  </a:tr>
                  <a:tr h="430872">
                    <a:tc>
                      <a:txBody>
                        <a:bodyPr/>
                        <a:lstStyle/>
                        <a:p>
                          <a:pPr algn="ctr" fontAlgn="b"/>
                          <a:r>
                            <a:rPr lang="en-US" sz="2000" b="0" i="0" u="none" strike="noStrike" smtClean="0">
                              <a:solidFill>
                                <a:srgbClr val="000000"/>
                              </a:solidFill>
                              <a:effectLst/>
                              <a:latin typeface="Arial" panose="020B0604020202020204" pitchFamily="34" charset="0"/>
                            </a:rPr>
                            <a:t>4</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1</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0.2</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0.8</a:t>
                          </a:r>
                          <a:endParaRPr lang="vi-VN" sz="2000" b="0" i="0" u="none" strike="noStrike">
                            <a:solidFill>
                              <a:srgbClr val="000000"/>
                            </a:solidFill>
                            <a:effectLst/>
                            <a:latin typeface="Arial" panose="020B0604020202020204" pitchFamily="34" charset="0"/>
                          </a:endParaRPr>
                        </a:p>
                      </a:txBody>
                      <a:tcPr marL="7620" marR="7620" marT="7620" marB="0" anchor="ctr"/>
                    </a:tc>
                    <a:tc>
                      <a:txBody>
                        <a:bodyPr/>
                        <a:lstStyle/>
                        <a:p>
                          <a:pPr algn="ctr" fontAlgn="b"/>
                          <a:r>
                            <a:rPr lang="vi-VN" sz="2000" u="none" strike="noStrike">
                              <a:effectLst/>
                            </a:rPr>
                            <a:t>-0.096910013</a:t>
                          </a:r>
                          <a:endParaRPr lang="vi-VN" sz="2000" b="0" i="0" u="none" strike="noStrike">
                            <a:solidFill>
                              <a:srgbClr val="000000"/>
                            </a:solidFill>
                            <a:effectLst/>
                            <a:latin typeface="Arial" panose="020B0604020202020204" pitchFamily="34" charset="0"/>
                          </a:endParaRPr>
                        </a:p>
                      </a:txBody>
                      <a:tcPr marL="7620" marR="7620" marT="7620" marB="0" anchor="ctr"/>
                    </a:tc>
                    <a:tc vMerge="1">
                      <a:txBody>
                        <a:bodyPr/>
                        <a:lstStyle/>
                        <a:p>
                          <a:pPr algn="ctr" fontAlgn="b"/>
                          <a:endParaRPr lang="vi-VN" sz="20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260102363"/>
                      </a:ext>
                    </a:extLst>
                  </a:tr>
                </a:tbl>
              </a:graphicData>
            </a:graphic>
          </p:graphicFrame>
        </mc:Fallback>
      </mc:AlternateContent>
    </p:spTree>
    <p:extLst>
      <p:ext uri="{BB962C8B-B14F-4D97-AF65-F5344CB8AC3E}">
        <p14:creationId xmlns:p14="http://schemas.microsoft.com/office/powerpoint/2010/main" val="4260272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292853"/>
            <a:ext cx="11029616" cy="1188720"/>
          </a:xfrm>
        </p:spPr>
        <p:txBody>
          <a:bodyPr/>
          <a:lstStyle/>
          <a:p>
            <a:r>
              <a:rPr lang="en-US" smtClean="0">
                <a:latin typeface="Arial" panose="020B0604020202020204" pitchFamily="34" charset="0"/>
                <a:cs typeface="Arial" panose="020B0604020202020204" pitchFamily="34" charset="0"/>
              </a:rPr>
              <a:t>1. </a:t>
            </a:r>
            <a:r>
              <a:rPr lang="en-US" err="1" smtClean="0">
                <a:latin typeface="Arial" panose="020B0604020202020204" pitchFamily="34" charset="0"/>
                <a:cs typeface="Arial" panose="020B0604020202020204" pitchFamily="34" charset="0"/>
              </a:rPr>
              <a:t>giới</a:t>
            </a:r>
            <a:r>
              <a:rPr lang="en-US" smtClean="0">
                <a:latin typeface="Arial" panose="020B0604020202020204" pitchFamily="34" charset="0"/>
                <a:cs typeface="Arial" panose="020B0604020202020204" pitchFamily="34" charset="0"/>
              </a:rPr>
              <a:t> </a:t>
            </a:r>
            <a:r>
              <a:rPr lang="en-US" err="1" smtClean="0">
                <a:latin typeface="Arial" panose="020B0604020202020204" pitchFamily="34" charset="0"/>
                <a:cs typeface="Arial" panose="020B0604020202020204" pitchFamily="34" charset="0"/>
              </a:rPr>
              <a:t>thiệu</a:t>
            </a:r>
            <a:r>
              <a:rPr lang="en-US" smtClean="0">
                <a:latin typeface="Arial" panose="020B0604020202020204" pitchFamily="34" charset="0"/>
                <a:cs typeface="Arial" panose="020B0604020202020204" pitchFamily="34" charset="0"/>
              </a:rPr>
              <a:t> </a:t>
            </a:r>
            <a:r>
              <a:rPr lang="en-US" err="1" smtClean="0">
                <a:latin typeface="Arial" panose="020B0604020202020204" pitchFamily="34" charset="0"/>
                <a:cs typeface="Arial" panose="020B0604020202020204" pitchFamily="34" charset="0"/>
              </a:rPr>
              <a:t>khoá</a:t>
            </a:r>
            <a:r>
              <a:rPr lang="en-US" smtClean="0">
                <a:latin typeface="Arial" panose="020B0604020202020204" pitchFamily="34" charset="0"/>
                <a:cs typeface="Arial" panose="020B0604020202020204" pitchFamily="34" charset="0"/>
              </a:rPr>
              <a:t> </a:t>
            </a:r>
            <a:r>
              <a:rPr lang="en-US" err="1" smtClean="0">
                <a:latin typeface="Arial" panose="020B0604020202020204" pitchFamily="34" charset="0"/>
                <a:cs typeface="Arial" panose="020B0604020202020204" pitchFamily="34" charset="0"/>
              </a:rPr>
              <a:t>học</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81192" y="1619793"/>
            <a:ext cx="11029615" cy="4685212"/>
          </a:xfrm>
        </p:spPr>
        <p:txBody>
          <a:bodyPr>
            <a:normAutofit lnSpcReduction="10000"/>
          </a:bodyPr>
          <a:lstStyle/>
          <a:p>
            <a:r>
              <a:rPr lang="en-US" sz="2000" smtClean="0"/>
              <a:t>Trọng tâm vào Deep Learning</a:t>
            </a:r>
          </a:p>
          <a:p>
            <a:r>
              <a:rPr lang="en-US" sz="2000" smtClean="0"/>
              <a:t>Khoá </a:t>
            </a:r>
            <a:r>
              <a:rPr lang="en-US" sz="2000" err="1" smtClean="0"/>
              <a:t>học</a:t>
            </a:r>
            <a:r>
              <a:rPr lang="en-US" sz="2000" smtClean="0"/>
              <a:t> </a:t>
            </a:r>
            <a:r>
              <a:rPr lang="en-US" sz="2000" err="1" smtClean="0"/>
              <a:t>này</a:t>
            </a:r>
            <a:r>
              <a:rPr lang="en-US" sz="2000" smtClean="0"/>
              <a:t> </a:t>
            </a:r>
            <a:r>
              <a:rPr lang="en-US" sz="2000" err="1" smtClean="0"/>
              <a:t>là</a:t>
            </a:r>
            <a:r>
              <a:rPr lang="en-US" sz="2000" smtClean="0"/>
              <a:t> </a:t>
            </a:r>
            <a:r>
              <a:rPr lang="en-US" sz="2000" err="1" smtClean="0"/>
              <a:t>miễn</a:t>
            </a:r>
            <a:r>
              <a:rPr lang="en-US" sz="2000" smtClean="0"/>
              <a:t> </a:t>
            </a:r>
            <a:r>
              <a:rPr lang="en-US" sz="2000" err="1" smtClean="0"/>
              <a:t>phí</a:t>
            </a:r>
            <a:r>
              <a:rPr lang="en-US" sz="2000" smtClean="0"/>
              <a:t> 100%</a:t>
            </a:r>
          </a:p>
          <a:p>
            <a:r>
              <a:rPr lang="en-US" sz="2000" smtClean="0"/>
              <a:t>Khoá học không bị đứt gánh nửa đường (drop)</a:t>
            </a:r>
          </a:p>
          <a:p>
            <a:r>
              <a:rPr lang="en-US" sz="2000" smtClean="0"/>
              <a:t>Tiếng Việt, Python, Keras (Tensorflow)</a:t>
            </a:r>
          </a:p>
          <a:p>
            <a:r>
              <a:rPr lang="en-US" sz="2000" err="1" smtClean="0"/>
              <a:t>Kết</a:t>
            </a:r>
            <a:r>
              <a:rPr lang="en-US" sz="2000" smtClean="0"/>
              <a:t> </a:t>
            </a:r>
            <a:r>
              <a:rPr lang="en-US" sz="2000" err="1" smtClean="0"/>
              <a:t>hợp</a:t>
            </a:r>
            <a:r>
              <a:rPr lang="en-US" sz="2000" smtClean="0"/>
              <a:t> </a:t>
            </a:r>
            <a:r>
              <a:rPr lang="en-US" sz="2000" err="1" smtClean="0"/>
              <a:t>thực</a:t>
            </a:r>
            <a:r>
              <a:rPr lang="en-US" sz="2000" smtClean="0"/>
              <a:t> </a:t>
            </a:r>
            <a:r>
              <a:rPr lang="en-US" sz="2000" err="1" smtClean="0"/>
              <a:t>hành</a:t>
            </a:r>
            <a:endParaRPr lang="en-US" sz="2000" smtClean="0"/>
          </a:p>
          <a:p>
            <a:r>
              <a:rPr lang="en-US" sz="2000" err="1" smtClean="0"/>
              <a:t>Toàn</a:t>
            </a:r>
            <a:r>
              <a:rPr lang="en-US" sz="2000" smtClean="0"/>
              <a:t> </a:t>
            </a:r>
            <a:r>
              <a:rPr lang="en-US" sz="2000" err="1" smtClean="0"/>
              <a:t>bộ</a:t>
            </a:r>
            <a:r>
              <a:rPr lang="en-US" sz="2000" smtClean="0"/>
              <a:t> source code </a:t>
            </a:r>
            <a:r>
              <a:rPr lang="en-US" sz="2000" err="1" smtClean="0"/>
              <a:t>là</a:t>
            </a:r>
            <a:r>
              <a:rPr lang="en-US" sz="2000" smtClean="0"/>
              <a:t> </a:t>
            </a:r>
            <a:r>
              <a:rPr lang="en-US" sz="2000" err="1" smtClean="0"/>
              <a:t>miễn</a:t>
            </a:r>
            <a:r>
              <a:rPr lang="en-US" sz="2000" smtClean="0"/>
              <a:t> </a:t>
            </a:r>
            <a:r>
              <a:rPr lang="en-US" sz="2000" err="1" smtClean="0"/>
              <a:t>phí</a:t>
            </a:r>
            <a:r>
              <a:rPr lang="en-US" sz="2000" smtClean="0"/>
              <a:t>, </a:t>
            </a:r>
            <a:r>
              <a:rPr lang="en-US" sz="2000" err="1" smtClean="0"/>
              <a:t>nguồn</a:t>
            </a:r>
            <a:r>
              <a:rPr lang="en-US" sz="2000" smtClean="0"/>
              <a:t> </a:t>
            </a:r>
            <a:r>
              <a:rPr lang="en-US" sz="2000" err="1" smtClean="0"/>
              <a:t>mở</a:t>
            </a:r>
            <a:endParaRPr lang="en-US" smtClean="0"/>
          </a:p>
          <a:p>
            <a:r>
              <a:rPr lang="en-US" sz="2000" err="1" smtClean="0"/>
              <a:t>Đối</a:t>
            </a:r>
            <a:r>
              <a:rPr lang="en-US" sz="2000" smtClean="0"/>
              <a:t> </a:t>
            </a:r>
            <a:r>
              <a:rPr lang="en-US" sz="2000" err="1" smtClean="0"/>
              <a:t>tượng</a:t>
            </a:r>
            <a:r>
              <a:rPr lang="en-US" sz="2000" smtClean="0"/>
              <a:t>: </a:t>
            </a:r>
          </a:p>
          <a:p>
            <a:pPr lvl="1"/>
            <a:r>
              <a:rPr lang="en-US" sz="1700" b="1" err="1" smtClean="0">
                <a:solidFill>
                  <a:srgbClr val="FF0000"/>
                </a:solidFill>
              </a:rPr>
              <a:t>Những</a:t>
            </a:r>
            <a:r>
              <a:rPr lang="en-US" sz="1700" b="1" smtClean="0">
                <a:solidFill>
                  <a:srgbClr val="FF0000"/>
                </a:solidFill>
              </a:rPr>
              <a:t> </a:t>
            </a:r>
            <a:r>
              <a:rPr lang="en-US" sz="1700" b="1" err="1" smtClean="0">
                <a:solidFill>
                  <a:srgbClr val="FF0000"/>
                </a:solidFill>
              </a:rPr>
              <a:t>người</a:t>
            </a:r>
            <a:r>
              <a:rPr lang="en-US" sz="1700" b="1" smtClean="0">
                <a:solidFill>
                  <a:srgbClr val="FF0000"/>
                </a:solidFill>
              </a:rPr>
              <a:t> </a:t>
            </a:r>
            <a:r>
              <a:rPr lang="en-US" sz="1700" b="1" err="1" smtClean="0">
                <a:solidFill>
                  <a:srgbClr val="FF0000"/>
                </a:solidFill>
              </a:rPr>
              <a:t>mới</a:t>
            </a:r>
            <a:r>
              <a:rPr lang="en-US" sz="1700" b="1" smtClean="0">
                <a:solidFill>
                  <a:srgbClr val="FF0000"/>
                </a:solidFill>
              </a:rPr>
              <a:t> </a:t>
            </a:r>
            <a:r>
              <a:rPr lang="en-US" sz="1700" b="1" err="1" smtClean="0">
                <a:solidFill>
                  <a:srgbClr val="FF0000"/>
                </a:solidFill>
              </a:rPr>
              <a:t>bắt</a:t>
            </a:r>
            <a:r>
              <a:rPr lang="en-US" sz="1700" b="1" smtClean="0">
                <a:solidFill>
                  <a:srgbClr val="FF0000"/>
                </a:solidFill>
              </a:rPr>
              <a:t> </a:t>
            </a:r>
            <a:r>
              <a:rPr lang="en-US" sz="1700" b="1" err="1" smtClean="0">
                <a:solidFill>
                  <a:srgbClr val="FF0000"/>
                </a:solidFill>
              </a:rPr>
              <a:t>đầu</a:t>
            </a:r>
            <a:r>
              <a:rPr lang="en-US" sz="1700" b="1" smtClean="0">
                <a:solidFill>
                  <a:srgbClr val="FF0000"/>
                </a:solidFill>
              </a:rPr>
              <a:t> </a:t>
            </a:r>
            <a:r>
              <a:rPr lang="en-US" sz="1700" b="1" err="1" smtClean="0">
                <a:solidFill>
                  <a:srgbClr val="FF0000"/>
                </a:solidFill>
              </a:rPr>
              <a:t>nghiên</a:t>
            </a:r>
            <a:r>
              <a:rPr lang="en-US" sz="1700" b="1" smtClean="0">
                <a:solidFill>
                  <a:srgbClr val="FF0000"/>
                </a:solidFill>
              </a:rPr>
              <a:t> </a:t>
            </a:r>
            <a:r>
              <a:rPr lang="en-US" sz="1700" b="1" err="1" smtClean="0">
                <a:solidFill>
                  <a:srgbClr val="FF0000"/>
                </a:solidFill>
              </a:rPr>
              <a:t>cứu</a:t>
            </a:r>
            <a:r>
              <a:rPr lang="en-US" sz="1700" smtClean="0"/>
              <a:t>, </a:t>
            </a:r>
            <a:r>
              <a:rPr lang="en-US" sz="1700" err="1" smtClean="0"/>
              <a:t>chưa</a:t>
            </a:r>
            <a:r>
              <a:rPr lang="en-US" sz="1700" smtClean="0"/>
              <a:t> </a:t>
            </a:r>
            <a:r>
              <a:rPr lang="en-US" sz="1700" err="1" smtClean="0"/>
              <a:t>biết</a:t>
            </a:r>
            <a:r>
              <a:rPr lang="en-US" sz="1700" smtClean="0"/>
              <a:t> </a:t>
            </a:r>
            <a:r>
              <a:rPr lang="en-US" sz="1700" err="1" smtClean="0"/>
              <a:t>gì</a:t>
            </a:r>
            <a:r>
              <a:rPr lang="en-US" sz="1700" smtClean="0"/>
              <a:t> </a:t>
            </a:r>
            <a:r>
              <a:rPr lang="en-US" sz="1700" err="1" smtClean="0"/>
              <a:t>về</a:t>
            </a:r>
            <a:r>
              <a:rPr lang="en-US" sz="1700" smtClean="0"/>
              <a:t> AI, Machine Learning, Deep Learning…</a:t>
            </a:r>
          </a:p>
          <a:p>
            <a:pPr lvl="1"/>
            <a:r>
              <a:rPr lang="en-US" sz="1700" b="1">
                <a:solidFill>
                  <a:srgbClr val="FF0000"/>
                </a:solidFill>
              </a:rPr>
              <a:t>Đ</a:t>
            </a:r>
            <a:r>
              <a:rPr lang="en-US" sz="1700" b="1" smtClean="0">
                <a:solidFill>
                  <a:srgbClr val="FF0000"/>
                </a:solidFill>
              </a:rPr>
              <a:t>ào tạo nội bộ</a:t>
            </a:r>
          </a:p>
          <a:p>
            <a:pPr lvl="1"/>
            <a:r>
              <a:rPr lang="en-US" sz="1700" smtClean="0"/>
              <a:t>Những </a:t>
            </a:r>
            <a:r>
              <a:rPr lang="en-US" sz="1700" err="1" smtClean="0"/>
              <a:t>ai</a:t>
            </a:r>
            <a:r>
              <a:rPr lang="en-US" sz="1700" smtClean="0"/>
              <a:t> </a:t>
            </a:r>
            <a:r>
              <a:rPr lang="en-US" sz="1700" err="1" smtClean="0"/>
              <a:t>muốn</a:t>
            </a:r>
            <a:r>
              <a:rPr lang="en-US" sz="1700" smtClean="0"/>
              <a:t> </a:t>
            </a:r>
            <a:r>
              <a:rPr lang="en-US" sz="1700" err="1" smtClean="0"/>
              <a:t>ôn</a:t>
            </a:r>
            <a:r>
              <a:rPr lang="en-US" sz="1700" smtClean="0"/>
              <a:t> </a:t>
            </a:r>
            <a:r>
              <a:rPr lang="en-US" sz="1700" err="1" smtClean="0"/>
              <a:t>tập</a:t>
            </a:r>
            <a:r>
              <a:rPr lang="en-US" sz="1700" smtClean="0"/>
              <a:t>, </a:t>
            </a:r>
            <a:r>
              <a:rPr lang="en-US" sz="1700" err="1" smtClean="0"/>
              <a:t>nâng</a:t>
            </a:r>
            <a:r>
              <a:rPr lang="en-US" sz="1700" smtClean="0"/>
              <a:t> </a:t>
            </a:r>
            <a:r>
              <a:rPr lang="en-US" sz="1700" err="1" smtClean="0"/>
              <a:t>cao</a:t>
            </a:r>
            <a:r>
              <a:rPr lang="en-US" sz="1700" smtClean="0"/>
              <a:t> </a:t>
            </a:r>
            <a:r>
              <a:rPr lang="en-US" sz="1700" err="1" smtClean="0"/>
              <a:t>kiến</a:t>
            </a:r>
            <a:r>
              <a:rPr lang="en-US" sz="1700" smtClean="0"/>
              <a:t> </a:t>
            </a:r>
            <a:r>
              <a:rPr lang="en-US" sz="1700" err="1" smtClean="0"/>
              <a:t>thức</a:t>
            </a:r>
            <a:endParaRPr lang="en-US" sz="1700" smtClean="0"/>
          </a:p>
          <a:p>
            <a:pPr lvl="1"/>
            <a:r>
              <a:rPr lang="en-US" sz="1700" err="1" smtClean="0"/>
              <a:t>Không</a:t>
            </a:r>
            <a:r>
              <a:rPr lang="en-US" sz="1700" smtClean="0"/>
              <a:t> </a:t>
            </a:r>
            <a:r>
              <a:rPr lang="en-US" sz="1700" err="1" smtClean="0"/>
              <a:t>yêu</a:t>
            </a:r>
            <a:r>
              <a:rPr lang="en-US" sz="1700" smtClean="0"/>
              <a:t> </a:t>
            </a:r>
            <a:r>
              <a:rPr lang="en-US" sz="1700" err="1" smtClean="0"/>
              <a:t>cầu</a:t>
            </a:r>
            <a:r>
              <a:rPr lang="en-US" sz="1700" smtClean="0"/>
              <a:t> </a:t>
            </a:r>
            <a:r>
              <a:rPr lang="en-US" sz="1700" err="1" smtClean="0"/>
              <a:t>cao</a:t>
            </a:r>
            <a:r>
              <a:rPr lang="en-US" sz="1700" smtClean="0"/>
              <a:t> </a:t>
            </a:r>
            <a:r>
              <a:rPr lang="en-US" sz="1700" err="1" smtClean="0"/>
              <a:t>về</a:t>
            </a:r>
            <a:r>
              <a:rPr lang="en-US" sz="1700" smtClean="0"/>
              <a:t> </a:t>
            </a:r>
            <a:r>
              <a:rPr lang="en-US" sz="1700" err="1" smtClean="0"/>
              <a:t>kiến</a:t>
            </a:r>
            <a:r>
              <a:rPr lang="en-US" sz="1700" smtClean="0"/>
              <a:t> </a:t>
            </a:r>
            <a:r>
              <a:rPr lang="en-US" sz="1700" err="1" smtClean="0"/>
              <a:t>thức</a:t>
            </a:r>
            <a:r>
              <a:rPr lang="en-US" sz="1700" smtClean="0"/>
              <a:t> </a:t>
            </a:r>
            <a:r>
              <a:rPr lang="en-US" sz="1700" err="1" smtClean="0"/>
              <a:t>toán</a:t>
            </a:r>
            <a:r>
              <a:rPr lang="en-US" sz="1700" smtClean="0"/>
              <a:t> </a:t>
            </a:r>
            <a:r>
              <a:rPr lang="en-US" sz="1700" err="1" smtClean="0"/>
              <a:t>học</a:t>
            </a:r>
            <a:r>
              <a:rPr lang="en-US" sz="1700" smtClean="0"/>
              <a:t>, </a:t>
            </a:r>
            <a:r>
              <a:rPr lang="en-US" sz="1700" err="1" smtClean="0"/>
              <a:t>kinh</a:t>
            </a:r>
            <a:r>
              <a:rPr lang="en-US" sz="1700" smtClean="0"/>
              <a:t> </a:t>
            </a:r>
            <a:r>
              <a:rPr lang="en-US" sz="1700" err="1" smtClean="0"/>
              <a:t>nghiệm</a:t>
            </a:r>
            <a:r>
              <a:rPr lang="en-US" sz="1700" smtClean="0"/>
              <a:t> </a:t>
            </a:r>
            <a:r>
              <a:rPr lang="en-US" sz="1700" err="1" smtClean="0"/>
              <a:t>lập</a:t>
            </a:r>
            <a:r>
              <a:rPr lang="en-US" sz="1700" smtClean="0"/>
              <a:t> trình, trình độ tiếng Anh</a:t>
            </a:r>
          </a:p>
        </p:txBody>
      </p:sp>
    </p:spTree>
    <p:extLst>
      <p:ext uri="{BB962C8B-B14F-4D97-AF65-F5344CB8AC3E}">
        <p14:creationId xmlns:p14="http://schemas.microsoft.com/office/powerpoint/2010/main" val="263784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confusion matrix - ma trận nhầm lẫn</a:t>
            </a: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1534" y="1184366"/>
                <a:ext cx="6314067" cy="5547360"/>
              </a:xfrm>
            </p:spPr>
            <p:txBody>
              <a:bodyPr>
                <a:normAutofit/>
              </a:bodyPr>
              <a:lstStyle/>
              <a:p>
                <a:pPr lvl="1"/>
                <a:r>
                  <a:rPr lang="en-US" sz="1900" smtClean="0">
                    <a:latin typeface="Arial" panose="020B0604020202020204" pitchFamily="34" charset="0"/>
                    <a:cs typeface="Arial" panose="020B0604020202020204" pitchFamily="34" charset="0"/>
                  </a:rPr>
                  <a:t>Độ </a:t>
                </a:r>
                <a:r>
                  <a:rPr lang="en-US" sz="1900">
                    <a:latin typeface="Arial" panose="020B0604020202020204" pitchFamily="34" charset="0"/>
                    <a:cs typeface="Arial" panose="020B0604020202020204" pitchFamily="34" charset="0"/>
                  </a:rPr>
                  <a:t>nhạy (</a:t>
                </a:r>
                <a:r>
                  <a:rPr lang="en-US" sz="1900" b="1" smtClean="0">
                    <a:latin typeface="Arial" panose="020B0604020202020204" pitchFamily="34" charset="0"/>
                    <a:cs typeface="Arial" panose="020B0604020202020204" pitchFamily="34" charset="0"/>
                  </a:rPr>
                  <a:t>Sensitivity</a:t>
                </a:r>
                <a:r>
                  <a:rPr lang="en-US" sz="1900" smtClean="0">
                    <a:latin typeface="Arial" panose="020B0604020202020204" pitchFamily="34" charset="0"/>
                    <a:cs typeface="Arial" panose="020B0604020202020204" pitchFamily="34" charset="0"/>
                  </a:rPr>
                  <a:t>/ True positive rate):</a:t>
                </a:r>
                <a:endParaRPr lang="en-US" sz="1900" b="0" smtClean="0">
                  <a:latin typeface="Arial" panose="020B0604020202020204" pitchFamily="34" charset="0"/>
                  <a:cs typeface="Arial" panose="020B0604020202020204" pitchFamily="34" charset="0"/>
                </a:endParaRPr>
              </a:p>
              <a:p>
                <a:pPr marL="324000" lvl="1" indent="0">
                  <a:buNone/>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𝑆𝑒𝑛𝑠𝑖𝑡𝑖𝑣𝑖𝑡𝑦</m:t>
                      </m:r>
                      <m:r>
                        <a:rPr lang="en-US" sz="1900" b="0" i="1" smtClean="0">
                          <a:latin typeface="Cambria Math" panose="02040503050406030204" pitchFamily="18" charset="0"/>
                        </a:rPr>
                        <m:t>= </m:t>
                      </m:r>
                      <m:f>
                        <m:fPr>
                          <m:ctrlPr>
                            <a:rPr lang="en-US" sz="1900" b="0" i="1" smtClean="0">
                              <a:latin typeface="Cambria Math" panose="02040503050406030204" pitchFamily="18" charset="0"/>
                            </a:rPr>
                          </m:ctrlPr>
                        </m:fPr>
                        <m:num>
                          <m:r>
                            <a:rPr lang="en-US" sz="1900" b="0" i="1" smtClean="0">
                              <a:solidFill>
                                <a:srgbClr val="00B050"/>
                              </a:solidFill>
                              <a:latin typeface="Cambria Math" panose="02040503050406030204" pitchFamily="18" charset="0"/>
                            </a:rPr>
                            <m:t>𝑇𝑃</m:t>
                          </m:r>
                        </m:num>
                        <m:den>
                          <m:r>
                            <a:rPr lang="en-US" sz="1900" b="0" i="1" smtClean="0">
                              <a:latin typeface="Cambria Math" panose="02040503050406030204" pitchFamily="18" charset="0"/>
                            </a:rPr>
                            <m:t>𝑇h</m:t>
                          </m:r>
                          <m:r>
                            <a:rPr lang="en-US" sz="1900" b="0" i="1" smtClean="0">
                              <a:latin typeface="Cambria Math" panose="02040503050406030204" pitchFamily="18" charset="0"/>
                            </a:rPr>
                            <m:t>ự</m:t>
                          </m:r>
                          <m:r>
                            <a:rPr lang="en-US" sz="1900" b="0" i="1" smtClean="0">
                              <a:latin typeface="Cambria Math" panose="02040503050406030204" pitchFamily="18" charset="0"/>
                            </a:rPr>
                            <m:t>𝑐</m:t>
                          </m:r>
                          <m:r>
                            <a:rPr lang="en-US" sz="1900" b="0" i="1" smtClean="0">
                              <a:latin typeface="Cambria Math" panose="02040503050406030204" pitchFamily="18" charset="0"/>
                            </a:rPr>
                            <m:t> </m:t>
                          </m:r>
                          <m:r>
                            <a:rPr lang="en-US" sz="1900" b="0" i="1" smtClean="0">
                              <a:latin typeface="Cambria Math" panose="02040503050406030204" pitchFamily="18" charset="0"/>
                            </a:rPr>
                            <m:t>𝑡</m:t>
                          </m:r>
                          <m:r>
                            <a:rPr lang="en-US" sz="1900" b="0" i="1" smtClean="0">
                              <a:latin typeface="Cambria Math" panose="02040503050406030204" pitchFamily="18" charset="0"/>
                            </a:rPr>
                            <m:t>ế=1</m:t>
                          </m:r>
                        </m:den>
                      </m:f>
                      <m:r>
                        <a:rPr lang="en-US" sz="1900" b="0" i="1" smtClean="0">
                          <a:latin typeface="Cambria Math" panose="02040503050406030204" pitchFamily="18" charset="0"/>
                        </a:rPr>
                        <m:t>=</m:t>
                      </m:r>
                      <m:f>
                        <m:fPr>
                          <m:ctrlPr>
                            <a:rPr lang="en-US" sz="1900" b="0" i="1" smtClean="0">
                              <a:latin typeface="Cambria Math" panose="02040503050406030204" pitchFamily="18" charset="0"/>
                            </a:rPr>
                          </m:ctrlPr>
                        </m:fPr>
                        <m:num>
                          <m:r>
                            <a:rPr lang="en-US" sz="1900" b="0" i="1" smtClean="0">
                              <a:solidFill>
                                <a:srgbClr val="00B050"/>
                              </a:solidFill>
                              <a:latin typeface="Cambria Math" panose="02040503050406030204" pitchFamily="18" charset="0"/>
                            </a:rPr>
                            <m:t>𝑇𝑃</m:t>
                          </m:r>
                        </m:num>
                        <m:den>
                          <m:r>
                            <a:rPr lang="en-US" sz="1900" b="0" i="1" smtClean="0">
                              <a:solidFill>
                                <a:srgbClr val="00B050"/>
                              </a:solidFill>
                              <a:latin typeface="Cambria Math" panose="02040503050406030204" pitchFamily="18" charset="0"/>
                            </a:rPr>
                            <m:t>𝑇𝑃</m:t>
                          </m:r>
                          <m:r>
                            <a:rPr lang="en-US" sz="1900" b="0" i="1" smtClean="0">
                              <a:latin typeface="Cambria Math" panose="02040503050406030204" pitchFamily="18" charset="0"/>
                            </a:rPr>
                            <m:t>+</m:t>
                          </m:r>
                          <m:r>
                            <a:rPr lang="en-US" sz="1900" b="0" i="1" smtClean="0">
                              <a:solidFill>
                                <a:srgbClr val="FFC000"/>
                              </a:solidFill>
                              <a:latin typeface="Cambria Math" panose="02040503050406030204" pitchFamily="18" charset="0"/>
                            </a:rPr>
                            <m:t>𝐹𝑁</m:t>
                          </m:r>
                        </m:den>
                      </m:f>
                    </m:oMath>
                  </m:oMathPara>
                </a14:m>
                <a:endParaRPr lang="en-US" sz="1900" smtClean="0">
                  <a:latin typeface="Arial" panose="020B0604020202020204" pitchFamily="34" charset="0"/>
                  <a:cs typeface="Arial" panose="020B0604020202020204" pitchFamily="34" charset="0"/>
                </a:endParaRPr>
              </a:p>
              <a:p>
                <a:pPr lvl="1"/>
                <a:r>
                  <a:rPr lang="en-US" sz="1900" smtClean="0">
                    <a:latin typeface="Arial" panose="020B0604020202020204" pitchFamily="34" charset="0"/>
                    <a:cs typeface="Arial" panose="020B0604020202020204" pitchFamily="34" charset="0"/>
                  </a:rPr>
                  <a:t>Độ đặc hiệu (</a:t>
                </a:r>
                <a:r>
                  <a:rPr lang="en-US" sz="1900" b="1" smtClean="0">
                    <a:latin typeface="Arial" panose="020B0604020202020204" pitchFamily="34" charset="0"/>
                    <a:cs typeface="Arial" panose="020B0604020202020204" pitchFamily="34" charset="0"/>
                  </a:rPr>
                  <a:t>Specificity</a:t>
                </a:r>
                <a:r>
                  <a:rPr lang="en-US" sz="1900" smtClean="0">
                    <a:latin typeface="Arial" panose="020B0604020202020204" pitchFamily="34" charset="0"/>
                    <a:cs typeface="Arial" panose="020B0604020202020204" pitchFamily="34" charset="0"/>
                  </a:rPr>
                  <a:t>):</a:t>
                </a:r>
                <a:endParaRPr lang="en-US" sz="1900" b="0" smtClean="0">
                  <a:latin typeface="Arial" panose="020B0604020202020204" pitchFamily="34" charset="0"/>
                  <a:cs typeface="Arial" panose="020B0604020202020204" pitchFamily="34" charset="0"/>
                </a:endParaRPr>
              </a:p>
              <a:p>
                <a:pPr marL="324000" lvl="1" indent="0">
                  <a:buNone/>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rPr>
                        <m:t>𝑆𝑝𝑒𝑐𝑖𝑓𝑖𝑐𝑖𝑡𝑦</m:t>
                      </m:r>
                      <m:r>
                        <a:rPr lang="en-US" sz="1900" i="1">
                          <a:latin typeface="Cambria Math" panose="02040503050406030204" pitchFamily="18" charset="0"/>
                        </a:rPr>
                        <m:t>= </m:t>
                      </m:r>
                      <m:f>
                        <m:fPr>
                          <m:ctrlPr>
                            <a:rPr lang="en-US" sz="1900" i="1">
                              <a:latin typeface="Cambria Math" panose="02040503050406030204" pitchFamily="18" charset="0"/>
                            </a:rPr>
                          </m:ctrlPr>
                        </m:fPr>
                        <m:num>
                          <m:r>
                            <a:rPr lang="en-US" sz="1900" i="1" smtClean="0">
                              <a:solidFill>
                                <a:srgbClr val="00B050"/>
                              </a:solidFill>
                              <a:latin typeface="Cambria Math" panose="02040503050406030204" pitchFamily="18" charset="0"/>
                            </a:rPr>
                            <m:t>𝑇𝑃</m:t>
                          </m:r>
                        </m:num>
                        <m:den>
                          <m:r>
                            <a:rPr lang="en-US" sz="1900" i="1">
                              <a:latin typeface="Cambria Math" panose="02040503050406030204" pitchFamily="18" charset="0"/>
                            </a:rPr>
                            <m:t>𝑇h</m:t>
                          </m:r>
                          <m:r>
                            <a:rPr lang="en-US" sz="1900" i="1">
                              <a:latin typeface="Cambria Math" panose="02040503050406030204" pitchFamily="18" charset="0"/>
                            </a:rPr>
                            <m:t>ự</m:t>
                          </m:r>
                          <m:r>
                            <a:rPr lang="en-US" sz="1900" i="1">
                              <a:latin typeface="Cambria Math" panose="02040503050406030204" pitchFamily="18" charset="0"/>
                            </a:rPr>
                            <m:t>𝑐</m:t>
                          </m:r>
                          <m:r>
                            <a:rPr lang="en-US" sz="1900" i="1">
                              <a:latin typeface="Cambria Math" panose="02040503050406030204" pitchFamily="18" charset="0"/>
                            </a:rPr>
                            <m:t> </m:t>
                          </m:r>
                          <m:r>
                            <a:rPr lang="en-US" sz="1900" i="1">
                              <a:latin typeface="Cambria Math" panose="02040503050406030204" pitchFamily="18" charset="0"/>
                            </a:rPr>
                            <m:t>𝑡</m:t>
                          </m:r>
                          <m:r>
                            <a:rPr lang="en-US" sz="1900" i="1">
                              <a:latin typeface="Cambria Math" panose="02040503050406030204" pitchFamily="18" charset="0"/>
                            </a:rPr>
                            <m:t>ế=0</m:t>
                          </m:r>
                        </m:den>
                      </m:f>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i="1" smtClean="0">
                              <a:solidFill>
                                <a:srgbClr val="00B050"/>
                              </a:solidFill>
                              <a:latin typeface="Cambria Math" panose="02040503050406030204" pitchFamily="18" charset="0"/>
                            </a:rPr>
                            <m:t>𝑇𝑃</m:t>
                          </m:r>
                        </m:num>
                        <m:den>
                          <m:r>
                            <a:rPr lang="en-US" sz="1900" i="1" smtClean="0">
                              <a:solidFill>
                                <a:srgbClr val="FF0000"/>
                              </a:solidFill>
                              <a:latin typeface="Cambria Math" panose="02040503050406030204" pitchFamily="18" charset="0"/>
                            </a:rPr>
                            <m:t>𝑇</m:t>
                          </m:r>
                          <m:r>
                            <a:rPr lang="en-US" sz="1900" b="0" i="1" smtClean="0">
                              <a:solidFill>
                                <a:srgbClr val="FF0000"/>
                              </a:solidFill>
                              <a:latin typeface="Cambria Math" panose="02040503050406030204" pitchFamily="18" charset="0"/>
                            </a:rPr>
                            <m:t>𝑁</m:t>
                          </m:r>
                          <m:r>
                            <a:rPr lang="en-US" sz="1900" i="1">
                              <a:latin typeface="Cambria Math" panose="02040503050406030204" pitchFamily="18" charset="0"/>
                            </a:rPr>
                            <m:t>+</m:t>
                          </m:r>
                          <m:r>
                            <a:rPr lang="en-US" sz="1900" i="1" smtClean="0">
                              <a:solidFill>
                                <a:srgbClr val="0070C0"/>
                              </a:solidFill>
                              <a:latin typeface="Cambria Math" panose="02040503050406030204" pitchFamily="18" charset="0"/>
                            </a:rPr>
                            <m:t>𝐹𝑃</m:t>
                          </m:r>
                        </m:den>
                      </m:f>
                    </m:oMath>
                  </m:oMathPara>
                </a14:m>
                <a:endParaRPr lang="en-US" sz="1900" smtClean="0">
                  <a:latin typeface="Arial" panose="020B0604020202020204" pitchFamily="34" charset="0"/>
                  <a:cs typeface="Arial" panose="020B0604020202020204" pitchFamily="34" charset="0"/>
                </a:endParaRPr>
              </a:p>
              <a:p>
                <a:pPr lvl="1"/>
                <a:r>
                  <a:rPr lang="en-US" sz="1900" smtClean="0">
                    <a:latin typeface="Arial" panose="020B0604020202020204" pitchFamily="34" charset="0"/>
                    <a:cs typeface="Arial" panose="020B0604020202020204" pitchFamily="34" charset="0"/>
                  </a:rPr>
                  <a:t>Độ chính xác (</a:t>
                </a:r>
                <a:r>
                  <a:rPr lang="en-US" sz="1900" b="1" smtClean="0">
                    <a:latin typeface="Arial" panose="020B0604020202020204" pitchFamily="34" charset="0"/>
                    <a:cs typeface="Arial" panose="020B0604020202020204" pitchFamily="34" charset="0"/>
                  </a:rPr>
                  <a:t>Accuracy</a:t>
                </a:r>
                <a:r>
                  <a:rPr lang="en-US" sz="1900" smtClean="0">
                    <a:latin typeface="Arial" panose="020B0604020202020204" pitchFamily="34" charset="0"/>
                    <a:cs typeface="Arial" panose="020B0604020202020204" pitchFamily="34" charset="0"/>
                  </a:rPr>
                  <a:t>):</a:t>
                </a:r>
              </a:p>
              <a:p>
                <a:pPr marL="324000" lvl="1" indent="0">
                  <a:buNone/>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cs typeface="Arial" panose="020B0604020202020204" pitchFamily="34" charset="0"/>
                        </a:rPr>
                        <m:t>𝐴𝑐𝑐𝑢𝑟𝑎𝑐𝑦</m:t>
                      </m:r>
                      <m:r>
                        <a:rPr lang="en-US" sz="1900" b="0" i="1" smtClean="0">
                          <a:latin typeface="Cambria Math" panose="02040503050406030204" pitchFamily="18" charset="0"/>
                          <a:cs typeface="Arial" panose="020B0604020202020204" pitchFamily="34" charset="0"/>
                        </a:rPr>
                        <m:t>= </m:t>
                      </m:r>
                      <m:f>
                        <m:fPr>
                          <m:ctrlPr>
                            <a:rPr lang="en-US" sz="1900" b="0" i="1" smtClean="0">
                              <a:latin typeface="Cambria Math" panose="02040503050406030204" pitchFamily="18" charset="0"/>
                              <a:cs typeface="Arial" panose="020B0604020202020204" pitchFamily="34" charset="0"/>
                            </a:rPr>
                          </m:ctrlPr>
                        </m:fPr>
                        <m:num>
                          <m:r>
                            <a:rPr lang="en-US" sz="1900" b="0" i="1" smtClean="0">
                              <a:latin typeface="Cambria Math" panose="02040503050406030204" pitchFamily="18" charset="0"/>
                              <a:cs typeface="Arial" panose="020B0604020202020204" pitchFamily="34" charset="0"/>
                            </a:rPr>
                            <m:t>𝑇𝑟𝑢𝑒</m:t>
                          </m:r>
                        </m:num>
                        <m:den>
                          <m:r>
                            <a:rPr lang="en-US" sz="1900" b="0" i="1" smtClean="0">
                              <a:latin typeface="Cambria Math" panose="02040503050406030204" pitchFamily="18" charset="0"/>
                              <a:cs typeface="Arial" panose="020B0604020202020204" pitchFamily="34" charset="0"/>
                            </a:rPr>
                            <m:t>𝐴𝑙𝑙</m:t>
                          </m:r>
                          <m:r>
                            <a:rPr lang="en-US" sz="1900" b="0" i="1" smtClean="0">
                              <a:latin typeface="Cambria Math" panose="02040503050406030204" pitchFamily="18" charset="0"/>
                              <a:cs typeface="Arial" panose="020B0604020202020204" pitchFamily="34" charset="0"/>
                            </a:rPr>
                            <m:t> </m:t>
                          </m:r>
                          <m:r>
                            <a:rPr lang="en-US" sz="1900" b="0" i="1" smtClean="0">
                              <a:latin typeface="Cambria Math" panose="02040503050406030204" pitchFamily="18" charset="0"/>
                              <a:cs typeface="Arial" panose="020B0604020202020204" pitchFamily="34" charset="0"/>
                            </a:rPr>
                            <m:t>𝑝𝑟𝑒𝑑𝑖𝑐𝑡𝑖𝑜𝑛</m:t>
                          </m:r>
                        </m:den>
                      </m:f>
                      <m:r>
                        <a:rPr lang="en-US" sz="1900" b="0" i="1" smtClean="0">
                          <a:latin typeface="Cambria Math" panose="02040503050406030204" pitchFamily="18" charset="0"/>
                          <a:cs typeface="Arial" panose="020B0604020202020204" pitchFamily="34" charset="0"/>
                        </a:rPr>
                        <m:t>=</m:t>
                      </m:r>
                      <m:f>
                        <m:fPr>
                          <m:ctrlPr>
                            <a:rPr lang="en-US" sz="1900" b="0" i="1" smtClean="0">
                              <a:latin typeface="Cambria Math" panose="02040503050406030204" pitchFamily="18" charset="0"/>
                              <a:cs typeface="Arial" panose="020B0604020202020204" pitchFamily="34" charset="0"/>
                            </a:rPr>
                          </m:ctrlPr>
                        </m:fPr>
                        <m:num>
                          <m:r>
                            <a:rPr lang="en-US" sz="1900" b="0" i="1" smtClean="0">
                              <a:solidFill>
                                <a:srgbClr val="FF0000"/>
                              </a:solidFill>
                              <a:latin typeface="Cambria Math" panose="02040503050406030204" pitchFamily="18" charset="0"/>
                              <a:cs typeface="Arial" panose="020B0604020202020204" pitchFamily="34" charset="0"/>
                            </a:rPr>
                            <m:t>𝑇𝑁</m:t>
                          </m:r>
                          <m:r>
                            <a:rPr lang="en-US" sz="1900" b="0" i="1" smtClean="0">
                              <a:latin typeface="Cambria Math" panose="02040503050406030204" pitchFamily="18" charset="0"/>
                              <a:cs typeface="Arial" panose="020B0604020202020204" pitchFamily="34" charset="0"/>
                            </a:rPr>
                            <m:t>+</m:t>
                          </m:r>
                          <m:r>
                            <a:rPr lang="en-US" sz="1900" b="0" i="1" smtClean="0">
                              <a:solidFill>
                                <a:srgbClr val="00B050"/>
                              </a:solidFill>
                              <a:latin typeface="Cambria Math" panose="02040503050406030204" pitchFamily="18" charset="0"/>
                              <a:cs typeface="Arial" panose="020B0604020202020204" pitchFamily="34" charset="0"/>
                            </a:rPr>
                            <m:t>𝑇𝑃</m:t>
                          </m:r>
                        </m:num>
                        <m:den>
                          <m:r>
                            <a:rPr lang="en-US" sz="1900" b="0" i="1" smtClean="0">
                              <a:solidFill>
                                <a:srgbClr val="FF0000"/>
                              </a:solidFill>
                              <a:latin typeface="Cambria Math" panose="02040503050406030204" pitchFamily="18" charset="0"/>
                              <a:cs typeface="Arial" panose="020B0604020202020204" pitchFamily="34" charset="0"/>
                            </a:rPr>
                            <m:t>𝑇𝑁</m:t>
                          </m:r>
                          <m:r>
                            <a:rPr lang="en-US" sz="1900" b="0" i="1" smtClean="0">
                              <a:latin typeface="Cambria Math" panose="02040503050406030204" pitchFamily="18" charset="0"/>
                              <a:cs typeface="Arial" panose="020B0604020202020204" pitchFamily="34" charset="0"/>
                            </a:rPr>
                            <m:t>+</m:t>
                          </m:r>
                          <m:r>
                            <a:rPr lang="en-US" sz="1900" b="0" i="1" smtClean="0">
                              <a:solidFill>
                                <a:srgbClr val="0070C0"/>
                              </a:solidFill>
                              <a:latin typeface="Cambria Math" panose="02040503050406030204" pitchFamily="18" charset="0"/>
                              <a:cs typeface="Arial" panose="020B0604020202020204" pitchFamily="34" charset="0"/>
                            </a:rPr>
                            <m:t>𝐹𝑃</m:t>
                          </m:r>
                          <m:r>
                            <a:rPr lang="en-US" sz="1900" b="0" i="1" smtClean="0">
                              <a:latin typeface="Cambria Math" panose="02040503050406030204" pitchFamily="18" charset="0"/>
                              <a:cs typeface="Arial" panose="020B0604020202020204" pitchFamily="34" charset="0"/>
                            </a:rPr>
                            <m:t>+</m:t>
                          </m:r>
                          <m:r>
                            <a:rPr lang="en-US" sz="1900" b="0" i="1" smtClean="0">
                              <a:solidFill>
                                <a:srgbClr val="FFC000"/>
                              </a:solidFill>
                              <a:latin typeface="Cambria Math" panose="02040503050406030204" pitchFamily="18" charset="0"/>
                              <a:cs typeface="Arial" panose="020B0604020202020204" pitchFamily="34" charset="0"/>
                            </a:rPr>
                            <m:t>𝐹𝑁</m:t>
                          </m:r>
                          <m:r>
                            <a:rPr lang="en-US" sz="1900" b="0" i="1" smtClean="0">
                              <a:latin typeface="Cambria Math" panose="02040503050406030204" pitchFamily="18" charset="0"/>
                              <a:cs typeface="Arial" panose="020B0604020202020204" pitchFamily="34" charset="0"/>
                            </a:rPr>
                            <m:t>+</m:t>
                          </m:r>
                          <m:r>
                            <a:rPr lang="en-US" sz="1900" b="0" i="1" smtClean="0">
                              <a:solidFill>
                                <a:srgbClr val="00B050"/>
                              </a:solidFill>
                              <a:latin typeface="Cambria Math" panose="02040503050406030204" pitchFamily="18" charset="0"/>
                              <a:cs typeface="Arial" panose="020B0604020202020204" pitchFamily="34" charset="0"/>
                            </a:rPr>
                            <m:t>𝑇𝑃</m:t>
                          </m:r>
                        </m:den>
                      </m:f>
                    </m:oMath>
                  </m:oMathPara>
                </a14:m>
                <a:endParaRPr lang="en-US" sz="1900" smtClean="0">
                  <a:latin typeface="Arial" panose="020B0604020202020204" pitchFamily="34" charset="0"/>
                  <a:cs typeface="Arial" panose="020B0604020202020204" pitchFamily="34" charset="0"/>
                </a:endParaRPr>
              </a:p>
              <a:p>
                <a:pPr marL="324000" lvl="1" indent="0">
                  <a:buNone/>
                </a:pPr>
                <a:r>
                  <a:rPr lang="en-US" sz="1900" b="1">
                    <a:latin typeface="Arial" panose="020B0604020202020204" pitchFamily="34" charset="0"/>
                    <a:cs typeface="Arial" panose="020B0604020202020204" pitchFamily="34" charset="0"/>
                  </a:rPr>
                  <a:t>Mô hình tốt có độ nhạy lớn và </a:t>
                </a:r>
                <a:r>
                  <a:rPr lang="en-US" sz="1900" b="1" smtClean="0">
                    <a:latin typeface="Arial" panose="020B0604020202020204" pitchFamily="34" charset="0"/>
                    <a:cs typeface="Arial" panose="020B0604020202020204" pitchFamily="34" charset="0"/>
                  </a:rPr>
                  <a:t>độ </a:t>
                </a:r>
                <a:r>
                  <a:rPr lang="en-US" sz="1900" b="1">
                    <a:latin typeface="Arial" panose="020B0604020202020204" pitchFamily="34" charset="0"/>
                    <a:cs typeface="Arial" panose="020B0604020202020204" pitchFamily="34" charset="0"/>
                  </a:rPr>
                  <a:t>đặc hiệu </a:t>
                </a:r>
                <a:r>
                  <a:rPr lang="en-US" sz="1900" b="1" smtClean="0">
                    <a:latin typeface="Arial" panose="020B0604020202020204" pitchFamily="34" charset="0"/>
                    <a:cs typeface="Arial" panose="020B0604020202020204" pitchFamily="34" charset="0"/>
                  </a:rPr>
                  <a:t>lớn</a:t>
                </a:r>
              </a:p>
              <a:p>
                <a:pPr marL="324000" lvl="1" indent="0">
                  <a:buNone/>
                </a:pPr>
                <a:r>
                  <a:rPr lang="en-US" sz="1900" smtClean="0">
                    <a:latin typeface="Arial" panose="020B0604020202020204" pitchFamily="34" charset="0"/>
                    <a:cs typeface="Arial" panose="020B0604020202020204" pitchFamily="34" charset="0"/>
                  </a:rPr>
                  <a:t>Độ chính xác không phản ánh được chất lượng của mô hình. Ví dụ như mô hình bên chỉ đưa ra 1 dự đoán là 0, không bao giờ dự đoán được kết quả 1, nhưng độ chính xác lên tới 83%</a:t>
                </a:r>
                <a:endParaRPr lang="en-US" sz="1900">
                  <a:latin typeface="Arial" panose="020B0604020202020204" pitchFamily="34" charset="0"/>
                  <a:cs typeface="Arial" panose="020B0604020202020204" pitchFamily="34" charset="0"/>
                </a:endParaRPr>
              </a:p>
              <a:p>
                <a:pPr marL="324000" lvl="1" indent="0">
                  <a:buNone/>
                </a:pPr>
                <a:endParaRPr lang="en-US" sz="1900" smtClean="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1534" y="1184366"/>
                <a:ext cx="6314067" cy="5547360"/>
              </a:xfrm>
              <a:blipFill>
                <a:blip r:embed="rId2"/>
                <a:stretch>
                  <a:fillRect/>
                </a:stretch>
              </a:blipFill>
            </p:spPr>
            <p:txBody>
              <a:bodyPr/>
              <a:lstStyle/>
              <a:p>
                <a:r>
                  <a:rPr lang="vi-VN">
                    <a:noFill/>
                  </a:rPr>
                  <a:t> </a:t>
                </a:r>
              </a:p>
            </p:txBody>
          </p:sp>
        </mc:Fallback>
      </mc:AlternateContent>
      <p:graphicFrame>
        <p:nvGraphicFramePr>
          <p:cNvPr id="5" name="Table 4"/>
          <p:cNvGraphicFramePr/>
          <p:nvPr>
            <p:extLst>
              <p:ext uri="{D42A27DB-BD31-4B8C-83A1-F6EECF244321}">
                <p14:modId xmlns:p14="http://schemas.microsoft.com/office/powerpoint/2010/main" val="3302397026"/>
              </p:ext>
            </p:extLst>
          </p:nvPr>
        </p:nvGraphicFramePr>
        <p:xfrm>
          <a:off x="6322422" y="1940579"/>
          <a:ext cx="5181601" cy="1949603"/>
        </p:xfrm>
        <a:graphic>
          <a:graphicData uri="http://schemas.openxmlformats.org/drawingml/2006/table">
            <a:tbl>
              <a:tblPr>
                <a:tableStyleId>{5940675A-B579-460E-94D1-54222C63F5DA}</a:tableStyleId>
              </a:tblPr>
              <a:tblGrid>
                <a:gridCol w="1358538">
                  <a:extLst>
                    <a:ext uri="{9D8B030D-6E8A-4147-A177-3AD203B41FA5}">
                      <a16:colId xmlns:a16="http://schemas.microsoft.com/office/drawing/2014/main" val="20000"/>
                    </a:ext>
                  </a:extLst>
                </a:gridCol>
                <a:gridCol w="2005989">
                  <a:extLst>
                    <a:ext uri="{9D8B030D-6E8A-4147-A177-3AD203B41FA5}">
                      <a16:colId xmlns:a16="http://schemas.microsoft.com/office/drawing/2014/main" val="20001"/>
                    </a:ext>
                  </a:extLst>
                </a:gridCol>
                <a:gridCol w="1817074">
                  <a:extLst>
                    <a:ext uri="{9D8B030D-6E8A-4147-A177-3AD203B41FA5}">
                      <a16:colId xmlns:a16="http://schemas.microsoft.com/office/drawing/2014/main" val="20002"/>
                    </a:ext>
                  </a:extLst>
                </a:gridCol>
              </a:tblGrid>
              <a:tr h="395685">
                <a:tc>
                  <a:txBody>
                    <a:bodyPr/>
                    <a:lstStyle/>
                    <a:p>
                      <a:endParaRPr lang="vi-VN"/>
                    </a:p>
                  </a:txBody>
                  <a:tcPr/>
                </a:tc>
                <a:tc>
                  <a:txBody>
                    <a:bodyPr/>
                    <a:lstStyle/>
                    <a:p>
                      <a:pPr algn="ctr">
                        <a:lnSpc>
                          <a:spcPct val="100000"/>
                        </a:lnSpc>
                      </a:pPr>
                      <a:r>
                        <a:rPr lang="en-US" sz="1400" strike="noStrike" spc="-1"/>
                        <a:t>Dự báo = 0</a:t>
                      </a:r>
                      <a:endParaRPr lang="vi-VN" sz="1400" b="0" strike="noStrike" spc="-1">
                        <a:latin typeface="Arial"/>
                      </a:endParaRPr>
                    </a:p>
                  </a:txBody>
                  <a:tcPr/>
                </a:tc>
                <a:tc>
                  <a:txBody>
                    <a:bodyPr/>
                    <a:lstStyle/>
                    <a:p>
                      <a:pPr algn="ctr">
                        <a:lnSpc>
                          <a:spcPct val="100000"/>
                        </a:lnSpc>
                      </a:pPr>
                      <a:r>
                        <a:rPr lang="en-US" sz="1400" strike="noStrike" spc="-1"/>
                        <a:t>Dự báo = 1</a:t>
                      </a:r>
                      <a:endParaRPr lang="vi-VN" sz="1400" b="0" strike="noStrike" spc="-1">
                        <a:latin typeface="Arial"/>
                      </a:endParaRPr>
                    </a:p>
                  </a:txBody>
                  <a:tcPr/>
                </a:tc>
                <a:extLst>
                  <a:ext uri="{0D108BD9-81ED-4DB2-BD59-A6C34878D82A}">
                    <a16:rowId xmlns:a16="http://schemas.microsoft.com/office/drawing/2014/main" val="10000"/>
                  </a:ext>
                </a:extLst>
              </a:tr>
              <a:tr h="776959">
                <a:tc>
                  <a:txBody>
                    <a:bodyPr/>
                    <a:lstStyle/>
                    <a:p>
                      <a:pPr algn="ctr">
                        <a:lnSpc>
                          <a:spcPct val="100000"/>
                        </a:lnSpc>
                      </a:pPr>
                      <a:r>
                        <a:rPr lang="en-US" sz="1400" strike="noStrike" spc="-1"/>
                        <a:t>Thực tế = 0</a:t>
                      </a:r>
                      <a:endParaRPr lang="vi-VN" sz="1400" b="0" strike="noStrike" spc="-1">
                        <a:latin typeface="Arial"/>
                      </a:endParaRPr>
                    </a:p>
                  </a:txBody>
                  <a:tcPr/>
                </a:tc>
                <a:tc>
                  <a:txBody>
                    <a:bodyPr/>
                    <a:lstStyle/>
                    <a:p>
                      <a:pPr algn="ctr">
                        <a:lnSpc>
                          <a:spcPct val="100000"/>
                        </a:lnSpc>
                      </a:pPr>
                      <a:r>
                        <a:rPr lang="en-US" sz="1400" strike="noStrike" spc="-1">
                          <a:solidFill>
                            <a:srgbClr val="FF0000"/>
                          </a:solidFill>
                        </a:rPr>
                        <a:t>Âm tính thực</a:t>
                      </a:r>
                      <a:endParaRPr lang="vi-VN" sz="1400" strike="noStrike" spc="-1">
                        <a:solidFill>
                          <a:srgbClr val="FF0000"/>
                        </a:solidFill>
                      </a:endParaRPr>
                    </a:p>
                    <a:p>
                      <a:pPr algn="ctr">
                        <a:lnSpc>
                          <a:spcPct val="100000"/>
                        </a:lnSpc>
                      </a:pPr>
                      <a:r>
                        <a:rPr lang="en-US" sz="1400" strike="noStrike" spc="-1">
                          <a:solidFill>
                            <a:srgbClr val="FF0000"/>
                          </a:solidFill>
                        </a:rPr>
                        <a:t>(TN- True Negative</a:t>
                      </a:r>
                      <a:r>
                        <a:rPr lang="en-US" sz="1400" strike="noStrike" spc="-1"/>
                        <a:t>)</a:t>
                      </a:r>
                      <a:endParaRPr lang="vi-VN" sz="1400" b="0" strike="noStrike" spc="-1">
                        <a:latin typeface="Arial"/>
                      </a:endParaRPr>
                    </a:p>
                  </a:txBody>
                  <a:tcPr/>
                </a:tc>
                <a:tc>
                  <a:txBody>
                    <a:bodyPr/>
                    <a:lstStyle/>
                    <a:p>
                      <a:pPr algn="ctr">
                        <a:lnSpc>
                          <a:spcPct val="100000"/>
                        </a:lnSpc>
                      </a:pPr>
                      <a:r>
                        <a:rPr lang="en-US" sz="1400" strike="noStrike" spc="-1">
                          <a:solidFill>
                            <a:srgbClr val="0070C0"/>
                          </a:solidFill>
                        </a:rPr>
                        <a:t>Dương tính giả</a:t>
                      </a:r>
                      <a:endParaRPr lang="vi-VN" sz="1400" strike="noStrike" spc="-1">
                        <a:solidFill>
                          <a:srgbClr val="0070C0"/>
                        </a:solidFill>
                      </a:endParaRPr>
                    </a:p>
                    <a:p>
                      <a:pPr algn="ctr">
                        <a:lnSpc>
                          <a:spcPct val="100000"/>
                        </a:lnSpc>
                      </a:pPr>
                      <a:r>
                        <a:rPr lang="en-US" sz="1400" strike="noStrike" spc="-1">
                          <a:solidFill>
                            <a:srgbClr val="0070C0"/>
                          </a:solidFill>
                        </a:rPr>
                        <a:t>(FP- False Positive)</a:t>
                      </a:r>
                      <a:endParaRPr lang="vi-VN" sz="1400" b="0" strike="noStrike" spc="-1">
                        <a:solidFill>
                          <a:srgbClr val="0070C0"/>
                        </a:solidFill>
                        <a:latin typeface="Arial"/>
                      </a:endParaRPr>
                    </a:p>
                  </a:txBody>
                  <a:tcPr/>
                </a:tc>
                <a:extLst>
                  <a:ext uri="{0D108BD9-81ED-4DB2-BD59-A6C34878D82A}">
                    <a16:rowId xmlns:a16="http://schemas.microsoft.com/office/drawing/2014/main" val="10001"/>
                  </a:ext>
                </a:extLst>
              </a:tr>
              <a:tr h="776959">
                <a:tc>
                  <a:txBody>
                    <a:bodyPr/>
                    <a:lstStyle/>
                    <a:p>
                      <a:pPr algn="ctr">
                        <a:lnSpc>
                          <a:spcPct val="100000"/>
                        </a:lnSpc>
                      </a:pPr>
                      <a:r>
                        <a:rPr lang="en-US" sz="1400" strike="noStrike" spc="-1" smtClean="0"/>
                        <a:t>Thực</a:t>
                      </a:r>
                      <a:r>
                        <a:rPr lang="en-US" sz="1400" strike="noStrike" spc="-1" baseline="0" smtClean="0"/>
                        <a:t> tế</a:t>
                      </a:r>
                      <a:r>
                        <a:rPr lang="en-US" sz="1400" strike="noStrike" spc="-1" smtClean="0"/>
                        <a:t> = </a:t>
                      </a:r>
                      <a:r>
                        <a:rPr lang="en-US" sz="1400" strike="noStrike" spc="-1"/>
                        <a:t>1</a:t>
                      </a:r>
                      <a:endParaRPr lang="vi-VN" sz="1400" b="0" strike="noStrike" spc="-1">
                        <a:latin typeface="Arial"/>
                      </a:endParaRPr>
                    </a:p>
                  </a:txBody>
                  <a:tcPr/>
                </a:tc>
                <a:tc>
                  <a:txBody>
                    <a:bodyPr/>
                    <a:lstStyle/>
                    <a:p>
                      <a:pPr algn="ctr">
                        <a:lnSpc>
                          <a:spcPct val="100000"/>
                        </a:lnSpc>
                      </a:pPr>
                      <a:r>
                        <a:rPr lang="en-US" sz="1400" strike="noStrike" spc="-1">
                          <a:solidFill>
                            <a:srgbClr val="FFC000"/>
                          </a:solidFill>
                        </a:rPr>
                        <a:t>Âm tính giả</a:t>
                      </a:r>
                      <a:endParaRPr lang="vi-VN" sz="1400" strike="noStrike" spc="-1">
                        <a:solidFill>
                          <a:srgbClr val="FFC000"/>
                        </a:solidFill>
                      </a:endParaRPr>
                    </a:p>
                    <a:p>
                      <a:pPr algn="ctr">
                        <a:lnSpc>
                          <a:spcPct val="100000"/>
                        </a:lnSpc>
                      </a:pPr>
                      <a:r>
                        <a:rPr lang="en-US" sz="1400" strike="noStrike" spc="-1">
                          <a:solidFill>
                            <a:srgbClr val="FFC000"/>
                          </a:solidFill>
                        </a:rPr>
                        <a:t>(FN- False Negative)</a:t>
                      </a:r>
                      <a:endParaRPr lang="vi-VN" sz="1400" b="0" strike="noStrike" spc="-1">
                        <a:solidFill>
                          <a:srgbClr val="FFC000"/>
                        </a:solidFill>
                        <a:latin typeface="Arial"/>
                      </a:endParaRPr>
                    </a:p>
                  </a:txBody>
                  <a:tcPr/>
                </a:tc>
                <a:tc>
                  <a:txBody>
                    <a:bodyPr/>
                    <a:lstStyle/>
                    <a:p>
                      <a:pPr algn="ctr">
                        <a:lnSpc>
                          <a:spcPct val="100000"/>
                        </a:lnSpc>
                      </a:pPr>
                      <a:r>
                        <a:rPr lang="en-US" sz="1400" strike="noStrike" spc="-1">
                          <a:solidFill>
                            <a:srgbClr val="00B050"/>
                          </a:solidFill>
                        </a:rPr>
                        <a:t>Dương tính thực </a:t>
                      </a:r>
                      <a:endParaRPr lang="vi-VN" sz="1400" strike="noStrike" spc="-1">
                        <a:solidFill>
                          <a:srgbClr val="00B050"/>
                        </a:solidFill>
                      </a:endParaRPr>
                    </a:p>
                    <a:p>
                      <a:pPr algn="ctr">
                        <a:lnSpc>
                          <a:spcPct val="100000"/>
                        </a:lnSpc>
                      </a:pPr>
                      <a:r>
                        <a:rPr lang="en-US" sz="1400" strike="noStrike" spc="-1">
                          <a:solidFill>
                            <a:srgbClr val="00B050"/>
                          </a:solidFill>
                        </a:rPr>
                        <a:t>(TP- True Positive)</a:t>
                      </a:r>
                      <a:endParaRPr lang="vi-VN" sz="1400" b="0" strike="noStrike" spc="-1">
                        <a:solidFill>
                          <a:srgbClr val="00B050"/>
                        </a:solidFill>
                        <a:latin typeface="Arial"/>
                      </a:endParaRPr>
                    </a:p>
                  </a:txBody>
                  <a:tcPr/>
                </a:tc>
                <a:extLst>
                  <a:ext uri="{0D108BD9-81ED-4DB2-BD59-A6C34878D82A}">
                    <a16:rowId xmlns:a16="http://schemas.microsoft.com/office/drawing/2014/main" val="10002"/>
                  </a:ext>
                </a:extLst>
              </a:tr>
            </a:tbl>
          </a:graphicData>
        </a:graphic>
      </p:graphicFrame>
      <p:graphicFrame>
        <p:nvGraphicFramePr>
          <p:cNvPr id="6" name="Table 5"/>
          <p:cNvGraphicFramePr/>
          <p:nvPr>
            <p:extLst>
              <p:ext uri="{D42A27DB-BD31-4B8C-83A1-F6EECF244321}">
                <p14:modId xmlns:p14="http://schemas.microsoft.com/office/powerpoint/2010/main" val="3764108986"/>
              </p:ext>
            </p:extLst>
          </p:nvPr>
        </p:nvGraphicFramePr>
        <p:xfrm>
          <a:off x="6705601" y="4558193"/>
          <a:ext cx="3352800" cy="1582283"/>
        </p:xfrm>
        <a:graphic>
          <a:graphicData uri="http://schemas.openxmlformats.org/drawingml/2006/table">
            <a:tbl>
              <a:tblPr>
                <a:tableStyleId>{5940675A-B579-460E-94D1-54222C63F5DA}</a:tableStyleId>
              </a:tblPr>
              <a:tblGrid>
                <a:gridCol w="1114432">
                  <a:extLst>
                    <a:ext uri="{9D8B030D-6E8A-4147-A177-3AD203B41FA5}">
                      <a16:colId xmlns:a16="http://schemas.microsoft.com/office/drawing/2014/main" val="20000"/>
                    </a:ext>
                  </a:extLst>
                </a:gridCol>
                <a:gridCol w="1123481">
                  <a:extLst>
                    <a:ext uri="{9D8B030D-6E8A-4147-A177-3AD203B41FA5}">
                      <a16:colId xmlns:a16="http://schemas.microsoft.com/office/drawing/2014/main" val="20001"/>
                    </a:ext>
                  </a:extLst>
                </a:gridCol>
                <a:gridCol w="1114887">
                  <a:extLst>
                    <a:ext uri="{9D8B030D-6E8A-4147-A177-3AD203B41FA5}">
                      <a16:colId xmlns:a16="http://schemas.microsoft.com/office/drawing/2014/main" val="20002"/>
                    </a:ext>
                  </a:extLst>
                </a:gridCol>
              </a:tblGrid>
              <a:tr h="313264">
                <a:tc>
                  <a:txBody>
                    <a:bodyPr/>
                    <a:lstStyle/>
                    <a:p>
                      <a:endParaRPr lang="vi-VN"/>
                    </a:p>
                  </a:txBody>
                  <a:tcPr/>
                </a:tc>
                <a:tc>
                  <a:txBody>
                    <a:bodyPr/>
                    <a:lstStyle/>
                    <a:p>
                      <a:pPr algn="ctr">
                        <a:lnSpc>
                          <a:spcPct val="100000"/>
                        </a:lnSpc>
                      </a:pPr>
                      <a:r>
                        <a:rPr lang="en-US" sz="1400" strike="noStrike" spc="-1"/>
                        <a:t>Dự báo = 0</a:t>
                      </a:r>
                      <a:endParaRPr lang="vi-VN" sz="1400" b="0" strike="noStrike" spc="-1">
                        <a:latin typeface="Arial"/>
                      </a:endParaRPr>
                    </a:p>
                  </a:txBody>
                  <a:tcPr/>
                </a:tc>
                <a:tc>
                  <a:txBody>
                    <a:bodyPr/>
                    <a:lstStyle/>
                    <a:p>
                      <a:pPr algn="ctr">
                        <a:lnSpc>
                          <a:spcPct val="100000"/>
                        </a:lnSpc>
                      </a:pPr>
                      <a:r>
                        <a:rPr lang="en-US" sz="1400" strike="noStrike" spc="-1"/>
                        <a:t>Dự báo = 1</a:t>
                      </a:r>
                      <a:endParaRPr lang="vi-VN" sz="1400" b="0" strike="noStrike" spc="-1">
                        <a:latin typeface="Arial"/>
                      </a:endParaRPr>
                    </a:p>
                  </a:txBody>
                  <a:tcPr/>
                </a:tc>
                <a:extLst>
                  <a:ext uri="{0D108BD9-81ED-4DB2-BD59-A6C34878D82A}">
                    <a16:rowId xmlns:a16="http://schemas.microsoft.com/office/drawing/2014/main" val="10000"/>
                  </a:ext>
                </a:extLst>
              </a:tr>
              <a:tr h="601403">
                <a:tc>
                  <a:txBody>
                    <a:bodyPr/>
                    <a:lstStyle/>
                    <a:p>
                      <a:pPr algn="ctr">
                        <a:lnSpc>
                          <a:spcPct val="100000"/>
                        </a:lnSpc>
                      </a:pPr>
                      <a:r>
                        <a:rPr lang="en-US" sz="1400" strike="noStrike" spc="-1"/>
                        <a:t>Thực tế = 0</a:t>
                      </a:r>
                      <a:endParaRPr lang="vi-VN" sz="1400" b="0" strike="noStrike" spc="-1">
                        <a:latin typeface="Arial"/>
                      </a:endParaRPr>
                    </a:p>
                  </a:txBody>
                  <a:tcPr/>
                </a:tc>
                <a:tc>
                  <a:txBody>
                    <a:bodyPr/>
                    <a:lstStyle/>
                    <a:p>
                      <a:pPr algn="ctr">
                        <a:lnSpc>
                          <a:spcPct val="100000"/>
                        </a:lnSpc>
                      </a:pPr>
                      <a:r>
                        <a:rPr lang="en-US" sz="1400" strike="noStrike" spc="-1" smtClean="0">
                          <a:solidFill>
                            <a:srgbClr val="FF0000"/>
                          </a:solidFill>
                        </a:rPr>
                        <a:t>150</a:t>
                      </a:r>
                      <a:endParaRPr lang="vi-VN" sz="1400" b="0" strike="noStrike" spc="-1">
                        <a:latin typeface="Arial"/>
                      </a:endParaRPr>
                    </a:p>
                  </a:txBody>
                  <a:tcPr/>
                </a:tc>
                <a:tc>
                  <a:txBody>
                    <a:bodyPr/>
                    <a:lstStyle/>
                    <a:p>
                      <a:pPr algn="ctr">
                        <a:lnSpc>
                          <a:spcPct val="100000"/>
                        </a:lnSpc>
                      </a:pPr>
                      <a:r>
                        <a:rPr lang="en-US" sz="1400" b="0" strike="noStrike" spc="-1" smtClean="0">
                          <a:latin typeface="+mn-lt"/>
                        </a:rPr>
                        <a:t>0</a:t>
                      </a:r>
                      <a:endParaRPr lang="vi-VN" sz="1400" b="0" strike="noStrike" spc="-1">
                        <a:latin typeface="Arial"/>
                      </a:endParaRPr>
                    </a:p>
                  </a:txBody>
                  <a:tcPr/>
                </a:tc>
                <a:extLst>
                  <a:ext uri="{0D108BD9-81ED-4DB2-BD59-A6C34878D82A}">
                    <a16:rowId xmlns:a16="http://schemas.microsoft.com/office/drawing/2014/main" val="10001"/>
                  </a:ext>
                </a:extLst>
              </a:tr>
              <a:tr h="615120">
                <a:tc>
                  <a:txBody>
                    <a:bodyPr/>
                    <a:lstStyle/>
                    <a:p>
                      <a:pPr algn="ctr">
                        <a:lnSpc>
                          <a:spcPct val="100000"/>
                        </a:lnSpc>
                      </a:pPr>
                      <a:r>
                        <a:rPr lang="en-US" sz="1400" strike="noStrike" spc="-1" smtClean="0"/>
                        <a:t>Thực</a:t>
                      </a:r>
                      <a:r>
                        <a:rPr lang="en-US" sz="1400" strike="noStrike" spc="-1" baseline="0" smtClean="0"/>
                        <a:t> tế</a:t>
                      </a:r>
                      <a:r>
                        <a:rPr lang="en-US" sz="1400" strike="noStrike" spc="-1" smtClean="0"/>
                        <a:t> = </a:t>
                      </a:r>
                      <a:r>
                        <a:rPr lang="en-US" sz="1400" strike="noStrike" spc="-1"/>
                        <a:t>1</a:t>
                      </a:r>
                      <a:endParaRPr lang="vi-VN" sz="1400" b="0" strike="noStrike" spc="-1">
                        <a:latin typeface="Arial"/>
                      </a:endParaRPr>
                    </a:p>
                  </a:txBody>
                  <a:tcPr/>
                </a:tc>
                <a:tc>
                  <a:txBody>
                    <a:bodyPr/>
                    <a:lstStyle/>
                    <a:p>
                      <a:pPr algn="ctr">
                        <a:lnSpc>
                          <a:spcPct val="100000"/>
                        </a:lnSpc>
                      </a:pPr>
                      <a:r>
                        <a:rPr lang="en-US" sz="1400" strike="noStrike" spc="-1" smtClean="0"/>
                        <a:t>30</a:t>
                      </a:r>
                      <a:endParaRPr lang="vi-VN" sz="1400" b="0" strike="noStrike" spc="-1">
                        <a:latin typeface="Arial"/>
                      </a:endParaRPr>
                    </a:p>
                  </a:txBody>
                  <a:tcPr/>
                </a:tc>
                <a:tc>
                  <a:txBody>
                    <a:bodyPr/>
                    <a:lstStyle/>
                    <a:p>
                      <a:pPr algn="ctr">
                        <a:lnSpc>
                          <a:spcPct val="100000"/>
                        </a:lnSpc>
                      </a:pPr>
                      <a:r>
                        <a:rPr lang="en-US" sz="1400" b="0" strike="noStrike" spc="-1" smtClean="0">
                          <a:solidFill>
                            <a:srgbClr val="FF0000"/>
                          </a:solidFill>
                          <a:latin typeface="+mn-lt"/>
                        </a:rPr>
                        <a:t>0</a:t>
                      </a:r>
                      <a:endParaRPr lang="vi-VN" sz="1400" b="0" strike="noStrike" spc="-1">
                        <a:solidFill>
                          <a:srgbClr val="FF0000"/>
                        </a:solidFill>
                        <a:latin typeface="Arial"/>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55806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solidFill>
                  <a:schemeClr val="tx1"/>
                </a:solidFill>
                <a:latin typeface="Arial" panose="020B0604020202020204" pitchFamily="34" charset="0"/>
                <a:cs typeface="Arial" panose="020B0604020202020204" pitchFamily="34" charset="0"/>
              </a:rPr>
              <a:t>ROC - </a:t>
            </a:r>
            <a:r>
              <a:rPr lang="en-US" spc="-1">
                <a:solidFill>
                  <a:schemeClr val="tx1"/>
                </a:solidFill>
                <a:latin typeface="Arial" panose="020B0604020202020204" pitchFamily="34" charset="0"/>
                <a:cs typeface="Arial" panose="020B0604020202020204" pitchFamily="34" charset="0"/>
              </a:rPr>
              <a:t>Receive Operator Characteristic Curve</a:t>
            </a:r>
            <a:endParaRPr lang="en-US">
              <a:solidFill>
                <a:schemeClr val="tx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91533" y="1356417"/>
            <a:ext cx="7259333" cy="5333750"/>
          </a:xfrm>
        </p:spPr>
        <p:txBody>
          <a:bodyPr>
            <a:normAutofit/>
          </a:bodyPr>
          <a:lstStyle/>
          <a:p>
            <a:pPr marL="343080" indent="-342720">
              <a:lnSpc>
                <a:spcPct val="100000"/>
              </a:lnSpc>
              <a:spcBef>
                <a:spcPts val="320"/>
              </a:spcBef>
              <a:buClr>
                <a:srgbClr val="0070C0"/>
              </a:buClr>
              <a:buFont typeface="Arial"/>
              <a:buChar char="•"/>
            </a:pPr>
            <a:r>
              <a:rPr lang="en-US" sz="2000" spc="-1">
                <a:solidFill>
                  <a:srgbClr val="0070C0"/>
                </a:solidFill>
                <a:latin typeface="Calibri"/>
              </a:rPr>
              <a:t>TH1: Nếu muốn giảm sai số dương tính </a:t>
            </a:r>
            <a:r>
              <a:rPr lang="en-US" sz="2000" spc="-1" smtClean="0">
                <a:solidFill>
                  <a:srgbClr val="0070C0"/>
                </a:solidFill>
                <a:latin typeface="Calibri"/>
              </a:rPr>
              <a:t>giả</a:t>
            </a:r>
            <a:endParaRPr lang="en-US" sz="2000" spc="-1">
              <a:solidFill>
                <a:srgbClr val="000000"/>
              </a:solidFill>
              <a:latin typeface="Calibri"/>
            </a:endParaRPr>
          </a:p>
          <a:p>
            <a:pPr marL="667080" lvl="1" indent="-342720">
              <a:spcBef>
                <a:spcPts val="320"/>
              </a:spcBef>
              <a:buClr>
                <a:srgbClr val="0070C0"/>
              </a:buClr>
              <a:buFont typeface="Arial"/>
              <a:buChar char="•"/>
            </a:pPr>
            <a:r>
              <a:rPr lang="en-US" sz="1700" spc="-1" smtClean="0">
                <a:solidFill>
                  <a:srgbClr val="000000"/>
                </a:solidFill>
                <a:latin typeface="Calibri"/>
              </a:rPr>
              <a:t>Chọn </a:t>
            </a:r>
            <a:r>
              <a:rPr lang="en-US" sz="1700" spc="-1">
                <a:solidFill>
                  <a:srgbClr val="000000"/>
                </a:solidFill>
                <a:latin typeface="Calibri"/>
              </a:rPr>
              <a:t>giá trị </a:t>
            </a:r>
            <a:r>
              <a:rPr lang="en-US" sz="1700" spc="-1" smtClean="0">
                <a:solidFill>
                  <a:srgbClr val="000000"/>
                </a:solidFill>
                <a:latin typeface="Calibri"/>
              </a:rPr>
              <a:t>ngưỡng lớn: Độ </a:t>
            </a:r>
            <a:r>
              <a:rPr lang="en-US" sz="1700" spc="-1">
                <a:solidFill>
                  <a:srgbClr val="000000"/>
                </a:solidFill>
                <a:latin typeface="Calibri"/>
              </a:rPr>
              <a:t>đặc hiệu lớn, độ nhạy nhỏ</a:t>
            </a:r>
          </a:p>
          <a:p>
            <a:pPr marL="343080" indent="-342720">
              <a:lnSpc>
                <a:spcPct val="100000"/>
              </a:lnSpc>
              <a:spcBef>
                <a:spcPts val="320"/>
              </a:spcBef>
              <a:buClr>
                <a:srgbClr val="0070C0"/>
              </a:buClr>
              <a:buFont typeface="Arial"/>
              <a:buChar char="•"/>
            </a:pPr>
            <a:r>
              <a:rPr lang="en-US" sz="2000" spc="-1">
                <a:solidFill>
                  <a:srgbClr val="0070C0"/>
                </a:solidFill>
                <a:latin typeface="Calibri"/>
              </a:rPr>
              <a:t>TH2: Nếu muốn giảm sai số âm tính giả </a:t>
            </a:r>
            <a:endParaRPr lang="en-US" sz="2000" spc="-1" smtClean="0">
              <a:solidFill>
                <a:srgbClr val="0070C0"/>
              </a:solidFill>
              <a:latin typeface="Calibri"/>
            </a:endParaRPr>
          </a:p>
          <a:p>
            <a:pPr marL="667080" lvl="1" indent="-342720">
              <a:spcBef>
                <a:spcPts val="320"/>
              </a:spcBef>
              <a:buClr>
                <a:srgbClr val="0070C0"/>
              </a:buClr>
              <a:buFont typeface="Arial"/>
              <a:buChar char="•"/>
            </a:pPr>
            <a:r>
              <a:rPr lang="en-US" sz="1700" spc="-1" smtClean="0">
                <a:solidFill>
                  <a:srgbClr val="000000"/>
                </a:solidFill>
                <a:latin typeface="Calibri"/>
              </a:rPr>
              <a:t>Chọn </a:t>
            </a:r>
            <a:r>
              <a:rPr lang="en-US" sz="1700" spc="-1">
                <a:solidFill>
                  <a:srgbClr val="000000"/>
                </a:solidFill>
                <a:latin typeface="Calibri"/>
              </a:rPr>
              <a:t>giá trị ngưỡng </a:t>
            </a:r>
            <a:r>
              <a:rPr lang="en-US" sz="1700" spc="-1" smtClean="0">
                <a:solidFill>
                  <a:srgbClr val="000000"/>
                </a:solidFill>
                <a:latin typeface="Calibri"/>
              </a:rPr>
              <a:t>nhỏ: Độ </a:t>
            </a:r>
            <a:r>
              <a:rPr lang="en-US" sz="1700" spc="-1">
                <a:solidFill>
                  <a:srgbClr val="000000"/>
                </a:solidFill>
                <a:latin typeface="Calibri"/>
              </a:rPr>
              <a:t>đặc hiệu nhỏ, độ nhạy lớn</a:t>
            </a:r>
          </a:p>
          <a:p>
            <a:pPr marL="343080" indent="-342720">
              <a:lnSpc>
                <a:spcPct val="100000"/>
              </a:lnSpc>
              <a:spcBef>
                <a:spcPts val="320"/>
              </a:spcBef>
              <a:buClr>
                <a:srgbClr val="0070C0"/>
              </a:buClr>
              <a:buFont typeface="Arial"/>
              <a:buChar char="•"/>
            </a:pPr>
            <a:r>
              <a:rPr lang="en-US" sz="2000" spc="-1" smtClean="0">
                <a:solidFill>
                  <a:srgbClr val="0070C0"/>
                </a:solidFill>
                <a:latin typeface="Calibri"/>
              </a:rPr>
              <a:t>ROC </a:t>
            </a:r>
            <a:r>
              <a:rPr lang="en-US" sz="2000" spc="-1">
                <a:solidFill>
                  <a:srgbClr val="0070C0"/>
                </a:solidFill>
                <a:latin typeface="Calibri"/>
              </a:rPr>
              <a:t>(Receive Operator Characteristic Curve): Thể hiện sự đánh đổi độ nhạy và độ đặc hiệu khi giá trị ngưỡng thay đổi</a:t>
            </a:r>
            <a:endParaRPr lang="en-US" sz="2000" spc="-1">
              <a:solidFill>
                <a:srgbClr val="000000"/>
              </a:solidFill>
              <a:latin typeface="Calibri"/>
            </a:endParaRPr>
          </a:p>
          <a:p>
            <a:pPr marL="743040" lvl="1" indent="-285480">
              <a:lnSpc>
                <a:spcPct val="100000"/>
              </a:lnSpc>
              <a:spcBef>
                <a:spcPts val="281"/>
              </a:spcBef>
              <a:buClr>
                <a:srgbClr val="000000"/>
              </a:buClr>
              <a:buFont typeface="Arial"/>
              <a:buChar char="–"/>
            </a:pPr>
            <a:r>
              <a:rPr lang="en-US" sz="2000" spc="-1">
                <a:solidFill>
                  <a:srgbClr val="000000"/>
                </a:solidFill>
                <a:latin typeface="Calibri"/>
              </a:rPr>
              <a:t>Trục x: Sai số dương tính giả </a:t>
            </a:r>
            <a:r>
              <a:rPr lang="en-US" sz="2000" spc="-1" smtClean="0">
                <a:solidFill>
                  <a:srgbClr val="000000"/>
                </a:solidFill>
                <a:latin typeface="Calibri"/>
              </a:rPr>
              <a:t>(FP)</a:t>
            </a:r>
            <a:endParaRPr lang="en-US" sz="2000" spc="-1">
              <a:solidFill>
                <a:srgbClr val="000000"/>
              </a:solidFill>
              <a:latin typeface="Calibri"/>
            </a:endParaRPr>
          </a:p>
          <a:p>
            <a:pPr marL="743040" lvl="1" indent="-285480">
              <a:lnSpc>
                <a:spcPct val="100000"/>
              </a:lnSpc>
              <a:spcBef>
                <a:spcPts val="281"/>
              </a:spcBef>
              <a:buClr>
                <a:srgbClr val="000000"/>
              </a:buClr>
              <a:buFont typeface="Arial"/>
              <a:buChar char="–"/>
            </a:pPr>
            <a:r>
              <a:rPr lang="en-US" sz="2000" spc="-1">
                <a:solidFill>
                  <a:srgbClr val="000000"/>
                </a:solidFill>
                <a:latin typeface="Calibri"/>
              </a:rPr>
              <a:t>Trục y: Độ </a:t>
            </a:r>
            <a:r>
              <a:rPr lang="en-US" sz="2000" spc="-1" smtClean="0">
                <a:solidFill>
                  <a:srgbClr val="000000"/>
                </a:solidFill>
                <a:latin typeface="Calibri"/>
              </a:rPr>
              <a:t>nhạy (True positive rate/ Sensetivity)</a:t>
            </a:r>
            <a:endParaRPr lang="en-US" sz="2000" spc="-1">
              <a:solidFill>
                <a:srgbClr val="000000"/>
              </a:solidFill>
              <a:latin typeface="Calibri"/>
            </a:endParaRPr>
          </a:p>
          <a:p>
            <a:pPr marL="343080" indent="-342720">
              <a:lnSpc>
                <a:spcPct val="100000"/>
              </a:lnSpc>
              <a:spcBef>
                <a:spcPts val="320"/>
              </a:spcBef>
              <a:buClr>
                <a:srgbClr val="0070C0"/>
              </a:buClr>
              <a:buFont typeface="Arial"/>
              <a:buChar char="•"/>
            </a:pPr>
            <a:r>
              <a:rPr lang="en-US" sz="2000" spc="-1">
                <a:solidFill>
                  <a:srgbClr val="0070C0"/>
                </a:solidFill>
                <a:latin typeface="Calibri"/>
              </a:rPr>
              <a:t>Khi độ nhạy tăng thì sai số dương tính giả tăng và ngược lại</a:t>
            </a:r>
            <a:endParaRPr lang="en-US" sz="2000" spc="-1">
              <a:solidFill>
                <a:srgbClr val="000000"/>
              </a:solidFill>
              <a:latin typeface="Calibri"/>
            </a:endParaRPr>
          </a:p>
          <a:p>
            <a:pPr marL="743040" lvl="1" indent="-285480">
              <a:lnSpc>
                <a:spcPct val="100000"/>
              </a:lnSpc>
              <a:spcBef>
                <a:spcPts val="281"/>
              </a:spcBef>
              <a:buClr>
                <a:srgbClr val="000000"/>
              </a:buClr>
              <a:buFont typeface="Arial"/>
              <a:buChar char="–"/>
            </a:pPr>
            <a:endParaRPr lang="en-US" spc="-1">
              <a:solidFill>
                <a:srgbClr val="000000"/>
              </a:solidFill>
              <a:latin typeface="Calibri"/>
            </a:endParaRPr>
          </a:p>
          <a:p>
            <a:pPr marL="324000" lvl="1" indent="0">
              <a:buNone/>
            </a:pPr>
            <a:endParaRPr lang="en-US" sz="1900" smtClean="0">
              <a:latin typeface="Arial" panose="020B0604020202020204" pitchFamily="34" charset="0"/>
              <a:cs typeface="Arial" panose="020B0604020202020204" pitchFamily="34" charset="0"/>
            </a:endParaRPr>
          </a:p>
        </p:txBody>
      </p:sp>
      <p:sp>
        <p:nvSpPr>
          <p:cNvPr id="4"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900" b="0" i="0" u="none" strike="noStrike" cap="none" normalizeH="0" baseline="0" smtClean="0">
                <a:ln>
                  <a:noFill/>
                </a:ln>
                <a:solidFill>
                  <a:srgbClr val="232629"/>
                </a:solidFill>
                <a:effectLst/>
                <a:latin typeface="var(--ff-mono)"/>
              </a:rPr>
              <a:t>specificity</a:t>
            </a:r>
            <a:r>
              <a:rPr kumimoji="0" lang="vi-VN" altLang="vi-VN" sz="1100" b="0" i="0" u="none" strike="noStrike" cap="none" normalizeH="0" baseline="0" smtClean="0">
                <a:ln>
                  <a:noFill/>
                </a:ln>
                <a:solidFill>
                  <a:srgbClr val="232629"/>
                </a:solidFill>
                <a:effectLst/>
                <a:latin typeface="-apple-system"/>
              </a:rPr>
              <a:t> </a:t>
            </a:r>
            <a:r>
              <a:rPr kumimoji="0" lang="vi-VN" altLang="vi-VN" sz="800" b="0" i="0" u="none" strike="noStrike" cap="none" normalizeH="0" baseline="0" smtClean="0">
                <a:ln>
                  <a:noFill/>
                </a:ln>
                <a:solidFill>
                  <a:schemeClr val="tx1"/>
                </a:solidFill>
                <a:effectLst/>
              </a:rPr>
              <a:t> </a:t>
            </a:r>
            <a:endParaRPr kumimoji="0" lang="vi-VN" altLang="vi-VN" sz="1800" b="0" i="0" u="none" strike="noStrike" cap="none" normalizeH="0" baseline="0" smtClean="0">
              <a:ln>
                <a:noFill/>
              </a:ln>
              <a:solidFill>
                <a:schemeClr val="tx1"/>
              </a:solidFill>
              <a:effectLst/>
              <a:latin typeface="Arial" panose="020B0604020202020204" pitchFamily="34" charset="0"/>
            </a:endParaRPr>
          </a:p>
        </p:txBody>
      </p:sp>
      <p:pic>
        <p:nvPicPr>
          <p:cNvPr id="8" name="Picture 3"/>
          <p:cNvPicPr/>
          <p:nvPr/>
        </p:nvPicPr>
        <p:blipFill>
          <a:blip r:embed="rId2"/>
          <a:stretch/>
        </p:blipFill>
        <p:spPr>
          <a:xfrm>
            <a:off x="7538372" y="1635090"/>
            <a:ext cx="4287868" cy="3759594"/>
          </a:xfrm>
          <a:prstGeom prst="rect">
            <a:avLst/>
          </a:prstGeom>
          <a:ln w="0">
            <a:noFill/>
          </a:ln>
        </p:spPr>
      </p:pic>
    </p:spTree>
    <p:extLst>
      <p:ext uri="{BB962C8B-B14F-4D97-AF65-F5344CB8AC3E}">
        <p14:creationId xmlns:p14="http://schemas.microsoft.com/office/powerpoint/2010/main" val="2960709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solidFill>
                  <a:schemeClr val="tx1"/>
                </a:solidFill>
                <a:latin typeface="Arial" panose="020B0604020202020204" pitchFamily="34" charset="0"/>
                <a:cs typeface="Arial" panose="020B0604020202020204" pitchFamily="34" charset="0"/>
              </a:rPr>
              <a:t>AUC - </a:t>
            </a:r>
            <a:r>
              <a:rPr lang="en-US" spc="-1">
                <a:solidFill>
                  <a:schemeClr val="tx1"/>
                </a:solidFill>
                <a:latin typeface="Calibri"/>
              </a:rPr>
              <a:t>Area Under the ROC Curve</a:t>
            </a:r>
          </a:p>
        </p:txBody>
      </p:sp>
      <p:sp>
        <p:nvSpPr>
          <p:cNvPr id="3" name="Content Placeholder 2"/>
          <p:cNvSpPr>
            <a:spLocks noGrp="1"/>
          </p:cNvSpPr>
          <p:nvPr>
            <p:ph idx="1"/>
          </p:nvPr>
        </p:nvSpPr>
        <p:spPr>
          <a:xfrm>
            <a:off x="459795" y="1202939"/>
            <a:ext cx="7482385" cy="2732273"/>
          </a:xfrm>
        </p:spPr>
        <p:txBody>
          <a:bodyPr>
            <a:normAutofit/>
          </a:bodyPr>
          <a:lstStyle/>
          <a:p>
            <a:pPr marL="343080" indent="-342720">
              <a:lnSpc>
                <a:spcPct val="100000"/>
              </a:lnSpc>
              <a:spcBef>
                <a:spcPts val="320"/>
              </a:spcBef>
              <a:buClr>
                <a:srgbClr val="0070C0"/>
              </a:buClr>
              <a:buFont typeface="Arial"/>
              <a:buChar char="•"/>
            </a:pPr>
            <a:r>
              <a:rPr lang="en-US" sz="2800" spc="-1">
                <a:solidFill>
                  <a:srgbClr val="0070C0"/>
                </a:solidFill>
                <a:latin typeface="Calibri"/>
              </a:rPr>
              <a:t>Hệ số AUC: Area Under the ROC Curve</a:t>
            </a:r>
            <a:endParaRPr lang="en-US" sz="2800" spc="-1">
              <a:solidFill>
                <a:srgbClr val="000000"/>
              </a:solidFill>
              <a:latin typeface="Calibri"/>
            </a:endParaRPr>
          </a:p>
          <a:p>
            <a:pPr marL="743040" lvl="1" indent="-285480">
              <a:lnSpc>
                <a:spcPct val="100000"/>
              </a:lnSpc>
              <a:spcBef>
                <a:spcPts val="281"/>
              </a:spcBef>
              <a:buClr>
                <a:srgbClr val="000000"/>
              </a:buClr>
              <a:buFont typeface="Arial"/>
              <a:buChar char="–"/>
            </a:pPr>
            <a:r>
              <a:rPr lang="en-US" sz="2400" spc="-1">
                <a:solidFill>
                  <a:srgbClr val="000000"/>
                </a:solidFill>
                <a:latin typeface="Calibri"/>
              </a:rPr>
              <a:t>Là diện tích phần nằm dưới đường ROC</a:t>
            </a:r>
          </a:p>
          <a:p>
            <a:pPr marL="743040" lvl="1" indent="-285480">
              <a:lnSpc>
                <a:spcPct val="100000"/>
              </a:lnSpc>
              <a:spcBef>
                <a:spcPts val="281"/>
              </a:spcBef>
              <a:buClr>
                <a:srgbClr val="000000"/>
              </a:buClr>
              <a:buFont typeface="Arial"/>
              <a:buChar char="–"/>
            </a:pPr>
            <a:r>
              <a:rPr lang="en-US" sz="2400" spc="-1">
                <a:solidFill>
                  <a:srgbClr val="000000"/>
                </a:solidFill>
                <a:latin typeface="Calibri"/>
              </a:rPr>
              <a:t>AUC = 1: Mô hình hoàn hảo</a:t>
            </a:r>
          </a:p>
          <a:p>
            <a:pPr marL="743040" lvl="1" indent="-285480">
              <a:lnSpc>
                <a:spcPct val="100000"/>
              </a:lnSpc>
              <a:spcBef>
                <a:spcPts val="281"/>
              </a:spcBef>
              <a:buClr>
                <a:srgbClr val="000000"/>
              </a:buClr>
              <a:buFont typeface="Arial"/>
              <a:buChar char="–"/>
            </a:pPr>
            <a:r>
              <a:rPr lang="en-US" sz="2400" spc="-1">
                <a:solidFill>
                  <a:srgbClr val="000000"/>
                </a:solidFill>
                <a:latin typeface="Calibri"/>
              </a:rPr>
              <a:t>AUC = 0.5: Mô hình ngẫu </a:t>
            </a:r>
            <a:r>
              <a:rPr lang="en-US" sz="2400" spc="-1" smtClean="0">
                <a:solidFill>
                  <a:srgbClr val="000000"/>
                </a:solidFill>
                <a:latin typeface="Calibri"/>
              </a:rPr>
              <a:t>nhiên</a:t>
            </a:r>
            <a:endParaRPr lang="en-US" sz="2400" spc="-1">
              <a:solidFill>
                <a:srgbClr val="000000"/>
              </a:solidFill>
              <a:latin typeface="Calibri"/>
            </a:endParaRPr>
          </a:p>
          <a:p>
            <a:pPr marL="324000" lvl="1" indent="0">
              <a:buNone/>
            </a:pPr>
            <a:endParaRPr lang="en-US" sz="1900" smtClean="0">
              <a:latin typeface="Arial" panose="020B0604020202020204" pitchFamily="34" charset="0"/>
              <a:cs typeface="Arial" panose="020B0604020202020204" pitchFamily="34" charset="0"/>
            </a:endParaRPr>
          </a:p>
        </p:txBody>
      </p:sp>
      <p:sp>
        <p:nvSpPr>
          <p:cNvPr id="4"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900" b="0" i="0" u="none" strike="noStrike" cap="none" normalizeH="0" baseline="0" smtClean="0">
                <a:ln>
                  <a:noFill/>
                </a:ln>
                <a:solidFill>
                  <a:srgbClr val="232629"/>
                </a:solidFill>
                <a:effectLst/>
                <a:latin typeface="var(--ff-mono)"/>
              </a:rPr>
              <a:t>specificity</a:t>
            </a:r>
            <a:r>
              <a:rPr kumimoji="0" lang="vi-VN" altLang="vi-VN" sz="1100" b="0" i="0" u="none" strike="noStrike" cap="none" normalizeH="0" baseline="0" smtClean="0">
                <a:ln>
                  <a:noFill/>
                </a:ln>
                <a:solidFill>
                  <a:srgbClr val="232629"/>
                </a:solidFill>
                <a:effectLst/>
                <a:latin typeface="-apple-system"/>
              </a:rPr>
              <a:t> </a:t>
            </a:r>
            <a:r>
              <a:rPr kumimoji="0" lang="vi-VN" altLang="vi-VN" sz="800" b="0" i="0" u="none" strike="noStrike" cap="none" normalizeH="0" baseline="0" smtClean="0">
                <a:ln>
                  <a:noFill/>
                </a:ln>
                <a:solidFill>
                  <a:schemeClr val="tx1"/>
                </a:solidFill>
                <a:effectLst/>
              </a:rPr>
              <a:t> </a:t>
            </a:r>
            <a:endParaRPr kumimoji="0" lang="vi-VN" altLang="vi-VN" sz="1800" b="0" i="0" u="none" strike="noStrike" cap="none" normalizeH="0" baseline="0" smtClean="0">
              <a:ln>
                <a:noFill/>
              </a:ln>
              <a:solidFill>
                <a:schemeClr val="tx1"/>
              </a:solidFill>
              <a:effectLst/>
              <a:latin typeface="Arial" panose="020B0604020202020204" pitchFamily="34" charset="0"/>
            </a:endParaRPr>
          </a:p>
        </p:txBody>
      </p:sp>
      <p:pic>
        <p:nvPicPr>
          <p:cNvPr id="6" name="Picture 2"/>
          <p:cNvPicPr/>
          <p:nvPr/>
        </p:nvPicPr>
        <p:blipFill>
          <a:blip r:embed="rId2"/>
          <a:stretch/>
        </p:blipFill>
        <p:spPr>
          <a:xfrm>
            <a:off x="1523306" y="3625054"/>
            <a:ext cx="3685301" cy="3018814"/>
          </a:xfrm>
          <a:prstGeom prst="rect">
            <a:avLst/>
          </a:prstGeom>
          <a:ln w="0">
            <a:noFill/>
          </a:ln>
        </p:spPr>
      </p:pic>
      <p:pic>
        <p:nvPicPr>
          <p:cNvPr id="7" name="Picture 3"/>
          <p:cNvPicPr/>
          <p:nvPr/>
        </p:nvPicPr>
        <p:blipFill>
          <a:blip r:embed="rId3"/>
          <a:stretch/>
        </p:blipFill>
        <p:spPr>
          <a:xfrm>
            <a:off x="6691406" y="3517988"/>
            <a:ext cx="3633212" cy="3232946"/>
          </a:xfrm>
          <a:prstGeom prst="rect">
            <a:avLst/>
          </a:prstGeom>
          <a:ln w="0">
            <a:noFill/>
          </a:ln>
        </p:spPr>
      </p:pic>
    </p:spTree>
    <p:extLst>
      <p:ext uri="{BB962C8B-B14F-4D97-AF65-F5344CB8AC3E}">
        <p14:creationId xmlns:p14="http://schemas.microsoft.com/office/powerpoint/2010/main" val="374911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overfitting</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76245" y="1424851"/>
            <a:ext cx="5719754" cy="4126980"/>
          </a:xfrm>
        </p:spPr>
        <p:txBody>
          <a:bodyPr>
            <a:normAutofit/>
          </a:bodyPr>
          <a:lstStyle/>
          <a:p>
            <a:pPr lvl="1"/>
            <a:r>
              <a:rPr lang="vi-VN" sz="1600" b="1">
                <a:latin typeface="Arial" panose="020B0604020202020204" pitchFamily="34" charset="0"/>
                <a:cs typeface="Arial" panose="020B0604020202020204" pitchFamily="34" charset="0"/>
              </a:rPr>
              <a:t>Underfitting</a:t>
            </a:r>
            <a:r>
              <a:rPr lang="vi-VN" sz="1600">
                <a:latin typeface="Arial" panose="020B0604020202020204" pitchFamily="34" charset="0"/>
                <a:cs typeface="Arial" panose="020B0604020202020204" pitchFamily="34" charset="0"/>
              </a:rPr>
              <a:t> (chưa khớp) là hiện tượng khi mô hình xây dựng chưa có độ chính xác cao trong tập dữ liệu huấn luyện cũng như tổng quát hóa với tổng thể dữ </a:t>
            </a:r>
            <a:r>
              <a:rPr lang="vi-VN" sz="1600" smtClean="0">
                <a:latin typeface="Arial" panose="020B0604020202020204" pitchFamily="34" charset="0"/>
                <a:cs typeface="Arial" panose="020B0604020202020204" pitchFamily="34" charset="0"/>
              </a:rPr>
              <a:t>liệu</a:t>
            </a:r>
            <a:r>
              <a:rPr lang="en-US" sz="1600">
                <a:latin typeface="Arial" panose="020B0604020202020204" pitchFamily="34" charset="0"/>
                <a:cs typeface="Arial" panose="020B0604020202020204" pitchFamily="34" charset="0"/>
              </a:rPr>
              <a:t> </a:t>
            </a:r>
            <a:r>
              <a:rPr lang="en-US" sz="1600" smtClean="0">
                <a:latin typeface="Arial" panose="020B0604020202020204" pitchFamily="34" charset="0"/>
                <a:cs typeface="Arial" panose="020B0604020202020204" pitchFamily="34" charset="0"/>
              </a:rPr>
              <a:t>=&gt; mô hình chưa đủ phức tạp</a:t>
            </a:r>
          </a:p>
          <a:p>
            <a:pPr lvl="1"/>
            <a:r>
              <a:rPr lang="vi-VN" sz="1600" b="1">
                <a:latin typeface="Arial" panose="020B0604020202020204" pitchFamily="34" charset="0"/>
                <a:cs typeface="Arial" panose="020B0604020202020204" pitchFamily="34" charset="0"/>
              </a:rPr>
              <a:t>Overfitting</a:t>
            </a:r>
            <a:r>
              <a:rPr lang="vi-VN" sz="1600">
                <a:latin typeface="Arial" panose="020B0604020202020204" pitchFamily="34" charset="0"/>
                <a:cs typeface="Arial" panose="020B0604020202020204" pitchFamily="34" charset="0"/>
              </a:rPr>
              <a:t> là hiện tượng mô hình tìm được quá khớp với dữ liệu </a:t>
            </a:r>
            <a:r>
              <a:rPr lang="vi-VN" sz="1600" smtClean="0">
                <a:latin typeface="Arial" panose="020B0604020202020204" pitchFamily="34" charset="0"/>
                <a:cs typeface="Arial" panose="020B0604020202020204" pitchFamily="34" charset="0"/>
              </a:rPr>
              <a:t>training</a:t>
            </a:r>
            <a:r>
              <a:rPr lang="en-US" sz="1600">
                <a:latin typeface="Arial" panose="020B0604020202020204" pitchFamily="34" charset="0"/>
                <a:cs typeface="Arial" panose="020B0604020202020204" pitchFamily="34" charset="0"/>
              </a:rPr>
              <a:t> </a:t>
            </a:r>
            <a:r>
              <a:rPr lang="en-US" sz="1600" smtClean="0">
                <a:latin typeface="Arial" panose="020B0604020202020204" pitchFamily="34" charset="0"/>
                <a:cs typeface="Arial" panose="020B0604020202020204" pitchFamily="34" charset="0"/>
              </a:rPr>
              <a:t>nhưng khi đem chạy trên dữ liệu test thì không đúng nữa, thậm chí sai lệch nhiều. Nguyên nhân là mô hình xây dựng quá phức tạp so với bản chất của dữ liệu khiến nó khớp cả nhiễu như với thông tin thật</a:t>
            </a:r>
          </a:p>
          <a:p>
            <a:pPr lvl="1"/>
            <a:r>
              <a:rPr lang="en-US" sz="1600" b="1" smtClean="0">
                <a:latin typeface="Arial" panose="020B0604020202020204" pitchFamily="34" charset="0"/>
                <a:cs typeface="Arial" panose="020B0604020202020204" pitchFamily="34" charset="0"/>
              </a:rPr>
              <a:t>Goodfitting</a:t>
            </a:r>
            <a:r>
              <a:rPr lang="en-US" sz="1600" smtClean="0">
                <a:latin typeface="Arial" panose="020B0604020202020204" pitchFamily="34" charset="0"/>
                <a:cs typeface="Arial" panose="020B0604020202020204" pitchFamily="34" charset="0"/>
              </a:rPr>
              <a:t> - Khớp đúng, một mô hình không bị underfitting và overfitting, không cần có kết quả quá tốt khi huấn luyện, mà quan trọng khi test thực tế thì cho kết quả tốt</a:t>
            </a:r>
          </a:p>
        </p:txBody>
      </p:sp>
      <p:pic>
        <p:nvPicPr>
          <p:cNvPr id="1026" name="Picture 2" descr="https://www.googleapis.com/download/storage/v1/b/kaggle-user-content/o/inbox%2F4533747%2F61b58caa4e9b00ead191242796e86e27%2Ffitting.JPG?generation=1594728310000042&amp;alt=media"/>
          <p:cNvPicPr>
            <a:picLocks noChangeAspect="1" noChangeArrowheads="1"/>
          </p:cNvPicPr>
          <p:nvPr/>
        </p:nvPicPr>
        <p:blipFill rotWithShape="1">
          <a:blip r:embed="rId2">
            <a:extLst>
              <a:ext uri="{28A0092B-C50C-407E-A947-70E740481C1C}">
                <a14:useLocalDpi xmlns:a14="http://schemas.microsoft.com/office/drawing/2010/main" val="0"/>
              </a:ext>
            </a:extLst>
          </a:blip>
          <a:srcRect b="35818"/>
          <a:stretch/>
        </p:blipFill>
        <p:spPr bwMode="auto">
          <a:xfrm>
            <a:off x="6298872" y="1516409"/>
            <a:ext cx="5413521" cy="35606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265187" y="5320939"/>
            <a:ext cx="3480889" cy="276999"/>
          </a:xfrm>
          <a:prstGeom prst="rect">
            <a:avLst/>
          </a:prstGeom>
        </p:spPr>
        <p:txBody>
          <a:bodyPr wrap="none">
            <a:spAutoFit/>
          </a:bodyPr>
          <a:lstStyle/>
          <a:p>
            <a:r>
              <a:rPr lang="vi-VN" sz="1200" i="1"/>
              <a:t>https://www.kaggle.com/getting-started/166897</a:t>
            </a:r>
          </a:p>
        </p:txBody>
      </p:sp>
    </p:spTree>
    <p:extLst>
      <p:ext uri="{BB962C8B-B14F-4D97-AF65-F5344CB8AC3E}">
        <p14:creationId xmlns:p14="http://schemas.microsoft.com/office/powerpoint/2010/main" val="3954581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overfitting</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4953" y="963672"/>
            <a:ext cx="10483343" cy="5201113"/>
          </a:xfrm>
        </p:spPr>
        <p:txBody>
          <a:bodyPr>
            <a:normAutofit/>
          </a:bodyPr>
          <a:lstStyle/>
          <a:p>
            <a:pPr>
              <a:lnSpc>
                <a:spcPct val="100000"/>
              </a:lnSpc>
            </a:pPr>
            <a:r>
              <a:rPr lang="en-US" sz="2000" spc="-1">
                <a:solidFill>
                  <a:srgbClr val="000000"/>
                </a:solidFill>
                <a:latin typeface="Calibri"/>
              </a:rPr>
              <a:t> </a:t>
            </a:r>
            <a:r>
              <a:rPr lang="en-US" sz="2000" spc="-1" smtClean="0">
                <a:solidFill>
                  <a:srgbClr val="000000"/>
                </a:solidFill>
                <a:latin typeface="Calibri"/>
              </a:rPr>
              <a:t>Phương án giảm overfitting:</a:t>
            </a:r>
            <a:endParaRPr lang="vi-VN" sz="2000" spc="-1">
              <a:latin typeface="Arial"/>
            </a:endParaRPr>
          </a:p>
          <a:p>
            <a:pPr marL="914400" lvl="1" indent="-456840">
              <a:lnSpc>
                <a:spcPct val="100000"/>
              </a:lnSpc>
              <a:buClr>
                <a:srgbClr val="000000"/>
              </a:buClr>
              <a:buFont typeface="StarSymbol"/>
              <a:buAutoNum type="arabicPeriod"/>
            </a:pPr>
            <a:r>
              <a:rPr lang="en-US" sz="2000" spc="-1" smtClean="0">
                <a:solidFill>
                  <a:srgbClr val="000000"/>
                </a:solidFill>
                <a:latin typeface="Calibri"/>
              </a:rPr>
              <a:t>Chọn mô hình ít phức tạp hơn</a:t>
            </a:r>
          </a:p>
          <a:p>
            <a:pPr marL="914400" lvl="1" indent="-456840">
              <a:lnSpc>
                <a:spcPct val="100000"/>
              </a:lnSpc>
              <a:buClr>
                <a:srgbClr val="000000"/>
              </a:buClr>
              <a:buFont typeface="StarSymbol"/>
              <a:buAutoNum type="arabicPeriod"/>
            </a:pPr>
            <a:r>
              <a:rPr lang="en-US" sz="2000" spc="-1" smtClean="0">
                <a:solidFill>
                  <a:srgbClr val="000000"/>
                </a:solidFill>
                <a:latin typeface="Calibri"/>
              </a:rPr>
              <a:t>Giảm </a:t>
            </a:r>
            <a:r>
              <a:rPr lang="en-US" sz="2000" spc="-1">
                <a:solidFill>
                  <a:srgbClr val="000000"/>
                </a:solidFill>
                <a:latin typeface="Calibri"/>
              </a:rPr>
              <a:t>số lượng biến giải </a:t>
            </a:r>
            <a:r>
              <a:rPr lang="en-US" sz="2000" spc="-1" smtClean="0">
                <a:solidFill>
                  <a:srgbClr val="000000"/>
                </a:solidFill>
                <a:latin typeface="Calibri"/>
              </a:rPr>
              <a:t>thích</a:t>
            </a:r>
            <a:endParaRPr lang="vi-VN" sz="2000" spc="-1">
              <a:latin typeface="Arial"/>
            </a:endParaRPr>
          </a:p>
          <a:p>
            <a:pPr marL="914400" lvl="1" indent="-456840">
              <a:lnSpc>
                <a:spcPct val="100000"/>
              </a:lnSpc>
              <a:buClr>
                <a:srgbClr val="000000"/>
              </a:buClr>
              <a:buFont typeface="StarSymbol"/>
              <a:buAutoNum type="arabicPeriod"/>
            </a:pPr>
            <a:r>
              <a:rPr lang="en-US" sz="2000" spc="-1" smtClean="0">
                <a:solidFill>
                  <a:srgbClr val="000000"/>
                </a:solidFill>
                <a:latin typeface="Calibri"/>
              </a:rPr>
              <a:t>Phương </a:t>
            </a:r>
            <a:r>
              <a:rPr lang="en-US" sz="2000" spc="-1">
                <a:solidFill>
                  <a:srgbClr val="000000"/>
                </a:solidFill>
                <a:latin typeface="Calibri"/>
              </a:rPr>
              <a:t>pháp </a:t>
            </a:r>
            <a:r>
              <a:rPr lang="en-US" sz="2000" spc="-1" smtClean="0">
                <a:solidFill>
                  <a:srgbClr val="000000"/>
                </a:solidFill>
                <a:latin typeface="Calibri"/>
              </a:rPr>
              <a:t>Regularization: Giữ </a:t>
            </a:r>
            <a:r>
              <a:rPr lang="en-US" sz="2000" spc="-1">
                <a:solidFill>
                  <a:srgbClr val="000000"/>
                </a:solidFill>
                <a:latin typeface="Calibri"/>
              </a:rPr>
              <a:t>nguyên tất cả các biến số nhưng làm giảm đi độ lớn của các tham </a:t>
            </a:r>
            <a:r>
              <a:rPr lang="en-US" sz="2000" spc="-1" smtClean="0">
                <a:solidFill>
                  <a:srgbClr val="000000"/>
                </a:solidFill>
                <a:latin typeface="Calibri"/>
              </a:rPr>
              <a:t>số</a:t>
            </a:r>
          </a:p>
          <a:p>
            <a:pPr marL="914400" lvl="1" indent="-456840">
              <a:lnSpc>
                <a:spcPct val="100000"/>
              </a:lnSpc>
              <a:buClr>
                <a:srgbClr val="000000"/>
              </a:buClr>
              <a:buFont typeface="StarSymbol"/>
              <a:buAutoNum type="arabicPeriod"/>
            </a:pPr>
            <a:r>
              <a:rPr lang="en-US" sz="2000" spc="-1" smtClean="0">
                <a:solidFill>
                  <a:srgbClr val="000000"/>
                </a:solidFill>
                <a:latin typeface="Calibri"/>
              </a:rPr>
              <a:t>Dropout</a:t>
            </a:r>
          </a:p>
          <a:p>
            <a:pPr>
              <a:lnSpc>
                <a:spcPct val="100000"/>
              </a:lnSpc>
            </a:pPr>
            <a:r>
              <a:rPr lang="en-US" sz="2000" spc="-1" smtClean="0">
                <a:solidFill>
                  <a:srgbClr val="000000"/>
                </a:solidFill>
                <a:latin typeface="Calibri"/>
              </a:rPr>
              <a:t>Phương án giảm underfitting: Chọn mô hình phức tạp hơn</a:t>
            </a:r>
          </a:p>
          <a:p>
            <a:pPr marL="457560" lvl="1" indent="0">
              <a:buClr>
                <a:srgbClr val="000000"/>
              </a:buClr>
              <a:buNone/>
            </a:pPr>
            <a:endParaRPr lang="vi-VN" sz="2000" spc="-1">
              <a:latin typeface="Arial"/>
            </a:endParaRPr>
          </a:p>
        </p:txBody>
      </p:sp>
    </p:spTree>
    <p:extLst>
      <p:ext uri="{BB962C8B-B14F-4D97-AF65-F5344CB8AC3E}">
        <p14:creationId xmlns:p14="http://schemas.microsoft.com/office/powerpoint/2010/main" val="2394229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Bias - variance </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81191" y="1526355"/>
            <a:ext cx="5798133" cy="2881421"/>
          </a:xfrm>
        </p:spPr>
        <p:txBody>
          <a:bodyPr>
            <a:normAutofit/>
          </a:bodyPr>
          <a:lstStyle/>
          <a:p>
            <a:pPr marL="800460" lvl="1" indent="-342900">
              <a:buClr>
                <a:srgbClr val="000000"/>
              </a:buClr>
            </a:pPr>
            <a:r>
              <a:rPr lang="vi-VN" sz="2000" b="1" spc="-1">
                <a:latin typeface="Arial"/>
              </a:rPr>
              <a:t>Bias</a:t>
            </a:r>
            <a:r>
              <a:rPr lang="vi-VN" sz="2000" spc="-1">
                <a:latin typeface="Arial"/>
              </a:rPr>
              <a:t> là sự sai khác giữa trung bình dự đoán của mô hình chúng ta xây dựng với giá trị chính xác đang cố gắng để dự </a:t>
            </a:r>
            <a:r>
              <a:rPr lang="vi-VN" sz="2000" spc="-1" smtClean="0">
                <a:latin typeface="Arial"/>
              </a:rPr>
              <a:t>đoán</a:t>
            </a:r>
            <a:endParaRPr lang="en-US" sz="2000" spc="-1" smtClean="0">
              <a:latin typeface="Arial"/>
            </a:endParaRPr>
          </a:p>
          <a:p>
            <a:pPr marL="800460" lvl="1" indent="-342900">
              <a:buClr>
                <a:srgbClr val="000000"/>
              </a:buClr>
            </a:pPr>
            <a:r>
              <a:rPr lang="vi-VN" sz="2000" b="1" spc="-1">
                <a:latin typeface="Arial"/>
              </a:rPr>
              <a:t>Variance</a:t>
            </a:r>
            <a:r>
              <a:rPr lang="vi-VN" sz="2000" spc="-1">
                <a:latin typeface="Arial"/>
              </a:rPr>
              <a:t> đặc trưng cho mức độ tản mát của giá trị dự đoán cho điểm dữ liệu</a:t>
            </a:r>
            <a:r>
              <a:rPr lang="vi-VN" sz="2000" spc="-1" smtClean="0">
                <a:latin typeface="Arial"/>
              </a:rPr>
              <a:t>.</a:t>
            </a:r>
            <a:endParaRPr lang="en-US" sz="2000" spc="-1" smtClean="0">
              <a:latin typeface="Arial"/>
            </a:endParaRPr>
          </a:p>
        </p:txBody>
      </p:sp>
      <p:pic>
        <p:nvPicPr>
          <p:cNvPr id="5" name="Picture 4"/>
          <p:cNvPicPr>
            <a:picLocks noChangeAspect="1"/>
          </p:cNvPicPr>
          <p:nvPr/>
        </p:nvPicPr>
        <p:blipFill>
          <a:blip r:embed="rId2"/>
          <a:stretch>
            <a:fillRect/>
          </a:stretch>
        </p:blipFill>
        <p:spPr>
          <a:xfrm>
            <a:off x="7632078" y="556288"/>
            <a:ext cx="4457700" cy="4105275"/>
          </a:xfrm>
          <a:prstGeom prst="rect">
            <a:avLst/>
          </a:prstGeom>
        </p:spPr>
      </p:pic>
      <p:pic>
        <p:nvPicPr>
          <p:cNvPr id="7" name="Picture 6"/>
          <p:cNvPicPr>
            <a:picLocks noChangeAspect="1"/>
          </p:cNvPicPr>
          <p:nvPr/>
        </p:nvPicPr>
        <p:blipFill>
          <a:blip r:embed="rId3"/>
          <a:stretch>
            <a:fillRect/>
          </a:stretch>
        </p:blipFill>
        <p:spPr>
          <a:xfrm>
            <a:off x="7771058" y="4521514"/>
            <a:ext cx="3657225" cy="2258109"/>
          </a:xfrm>
          <a:prstGeom prst="rect">
            <a:avLst/>
          </a:prstGeom>
        </p:spPr>
      </p:pic>
      <p:sp>
        <p:nvSpPr>
          <p:cNvPr id="8" name="Rectangle 7"/>
          <p:cNvSpPr/>
          <p:nvPr/>
        </p:nvSpPr>
        <p:spPr>
          <a:xfrm>
            <a:off x="881072" y="6005511"/>
            <a:ext cx="6096000" cy="461665"/>
          </a:xfrm>
          <a:prstGeom prst="rect">
            <a:avLst/>
          </a:prstGeom>
        </p:spPr>
        <p:txBody>
          <a:bodyPr>
            <a:spAutoFit/>
          </a:bodyPr>
          <a:lstStyle/>
          <a:p>
            <a:r>
              <a:rPr lang="en-US" sz="1200" i="1" smtClean="0"/>
              <a:t>Xem thêm: </a:t>
            </a:r>
            <a:r>
              <a:rPr lang="vi-VN" sz="1200" i="1" smtClean="0">
                <a:hlinkClick r:id="rId4"/>
              </a:rPr>
              <a:t>https</a:t>
            </a:r>
            <a:r>
              <a:rPr lang="vi-VN" sz="1200" i="1">
                <a:hlinkClick r:id="rId4"/>
              </a:rPr>
              <a:t>://</a:t>
            </a:r>
            <a:r>
              <a:rPr lang="vi-VN" sz="1200" i="1" smtClean="0">
                <a:hlinkClick r:id="rId4"/>
              </a:rPr>
              <a:t>viblo.asia/p/the-bias-variance-decomposition-eW65Gm3YZDO</a:t>
            </a:r>
            <a:endParaRPr lang="en-US" sz="1200" i="1" smtClean="0"/>
          </a:p>
          <a:p>
            <a:r>
              <a:rPr lang="en-US" sz="1200" i="1" smtClean="0"/>
              <a:t>Sách: Deep Learning cơ bản - Nguyễn Thanh Tuấn</a:t>
            </a:r>
            <a:endParaRPr lang="vi-VN" sz="1200" i="1"/>
          </a:p>
        </p:txBody>
      </p:sp>
      <p:pic>
        <p:nvPicPr>
          <p:cNvPr id="9" name="Picture 8"/>
          <p:cNvPicPr>
            <a:picLocks noChangeAspect="1"/>
          </p:cNvPicPr>
          <p:nvPr/>
        </p:nvPicPr>
        <p:blipFill>
          <a:blip r:embed="rId5"/>
          <a:stretch>
            <a:fillRect/>
          </a:stretch>
        </p:blipFill>
        <p:spPr>
          <a:xfrm>
            <a:off x="910083" y="4888172"/>
            <a:ext cx="6199480" cy="762396"/>
          </a:xfrm>
          <a:prstGeom prst="rect">
            <a:avLst/>
          </a:prstGeom>
        </p:spPr>
      </p:pic>
    </p:spTree>
    <p:extLst>
      <p:ext uri="{BB962C8B-B14F-4D97-AF65-F5344CB8AC3E}">
        <p14:creationId xmlns:p14="http://schemas.microsoft.com/office/powerpoint/2010/main" val="2873627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85397" y="475734"/>
            <a:ext cx="11029616" cy="1188720"/>
          </a:xfrm>
        </p:spPr>
        <p:txBody>
          <a:bodyPr/>
          <a:lstStyle/>
          <a:p>
            <a:r>
              <a:rPr lang="en-US" smtClean="0">
                <a:latin typeface="Arial" panose="020B0604020202020204" pitchFamily="34" charset="0"/>
                <a:cs typeface="Arial" panose="020B0604020202020204" pitchFamily="34" charset="0"/>
              </a:rPr>
              <a:t>preprocessing - tiền xử lý (1): Train-test split - tách mẫu huấn luyện - kiểm thử</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959719" y="1590690"/>
            <a:ext cx="10483343" cy="2232373"/>
          </a:xfrm>
        </p:spPr>
        <p:txBody>
          <a:bodyPr>
            <a:normAutofit/>
          </a:bodyPr>
          <a:lstStyle/>
          <a:p>
            <a:pPr>
              <a:lnSpc>
                <a:spcPct val="100000"/>
              </a:lnSpc>
            </a:pPr>
            <a:r>
              <a:rPr lang="en-US" sz="2000" spc="-1" smtClean="0">
                <a:solidFill>
                  <a:srgbClr val="000000"/>
                </a:solidFill>
                <a:latin typeface="Calibri"/>
              </a:rPr>
              <a:t>Để đảm bảo mô hình không bị overfitting, ta cần tách tập dữ liệu thành 2 tập: tập huấn luyện (training set) và tập kiểm thử (test set). </a:t>
            </a:r>
          </a:p>
          <a:p>
            <a:pPr>
              <a:lnSpc>
                <a:spcPct val="100000"/>
              </a:lnSpc>
            </a:pPr>
            <a:r>
              <a:rPr lang="en-US" sz="2000" spc="-1" smtClean="0">
                <a:solidFill>
                  <a:srgbClr val="000000"/>
                </a:solidFill>
                <a:latin typeface="Calibri"/>
              </a:rPr>
              <a:t>Thường tỉ lệ chia là 80% training, 20% test.</a:t>
            </a:r>
          </a:p>
          <a:p>
            <a:pPr>
              <a:lnSpc>
                <a:spcPct val="100000"/>
              </a:lnSpc>
            </a:pPr>
            <a:r>
              <a:rPr lang="en-US" sz="2000" spc="-1" smtClean="0">
                <a:solidFill>
                  <a:srgbClr val="000000"/>
                </a:solidFill>
                <a:latin typeface="Calibri"/>
              </a:rPr>
              <a:t>Mô hình được huấn luyện trên training set và sẽ chạy kiểm thử trên test set</a:t>
            </a:r>
            <a:endParaRPr lang="vi-VN" sz="2000" spc="-1">
              <a:latin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547991468"/>
              </p:ext>
            </p:extLst>
          </p:nvPr>
        </p:nvGraphicFramePr>
        <p:xfrm>
          <a:off x="1936205" y="3933128"/>
          <a:ext cx="8128000" cy="741680"/>
        </p:xfrm>
        <a:graphic>
          <a:graphicData uri="http://schemas.openxmlformats.org/drawingml/2006/table">
            <a:tbl>
              <a:tblPr firstRow="1" bandRow="1">
                <a:tableStyleId>{5C22544A-7EE6-4342-B048-85BDC9FD1C3A}</a:tableStyleId>
              </a:tblPr>
              <a:tblGrid>
                <a:gridCol w="6145349">
                  <a:extLst>
                    <a:ext uri="{9D8B030D-6E8A-4147-A177-3AD203B41FA5}">
                      <a16:colId xmlns:a16="http://schemas.microsoft.com/office/drawing/2014/main" val="4077759980"/>
                    </a:ext>
                  </a:extLst>
                </a:gridCol>
                <a:gridCol w="1982651">
                  <a:extLst>
                    <a:ext uri="{9D8B030D-6E8A-4147-A177-3AD203B41FA5}">
                      <a16:colId xmlns:a16="http://schemas.microsoft.com/office/drawing/2014/main" val="332332988"/>
                    </a:ext>
                  </a:extLst>
                </a:gridCol>
              </a:tblGrid>
              <a:tr h="370840">
                <a:tc gridSpan="2">
                  <a:txBody>
                    <a:bodyPr/>
                    <a:lstStyle/>
                    <a:p>
                      <a:pPr algn="ctr"/>
                      <a:r>
                        <a:rPr lang="en-US" smtClean="0"/>
                        <a:t>Dataset</a:t>
                      </a:r>
                      <a:endParaRPr lang="vi-VN"/>
                    </a:p>
                  </a:txBody>
                  <a:tcPr/>
                </a:tc>
                <a:tc hMerge="1">
                  <a:txBody>
                    <a:bodyPr/>
                    <a:lstStyle/>
                    <a:p>
                      <a:endParaRPr lang="vi-VN"/>
                    </a:p>
                  </a:txBody>
                  <a:tcPr/>
                </a:tc>
                <a:extLst>
                  <a:ext uri="{0D108BD9-81ED-4DB2-BD59-A6C34878D82A}">
                    <a16:rowId xmlns:a16="http://schemas.microsoft.com/office/drawing/2014/main" val="3756143098"/>
                  </a:ext>
                </a:extLst>
              </a:tr>
              <a:tr h="370840">
                <a:tc>
                  <a:txBody>
                    <a:bodyPr/>
                    <a:lstStyle/>
                    <a:p>
                      <a:pPr algn="ctr"/>
                      <a:r>
                        <a:rPr lang="en-US" smtClean="0"/>
                        <a:t>Training set</a:t>
                      </a:r>
                      <a:endParaRPr lang="vi-VN"/>
                    </a:p>
                  </a:txBody>
                  <a:tcPr/>
                </a:tc>
                <a:tc>
                  <a:txBody>
                    <a:bodyPr/>
                    <a:lstStyle/>
                    <a:p>
                      <a:pPr algn="ctr"/>
                      <a:r>
                        <a:rPr lang="en-US" smtClean="0"/>
                        <a:t>Test</a:t>
                      </a:r>
                      <a:r>
                        <a:rPr lang="en-US" baseline="0" smtClean="0"/>
                        <a:t> set</a:t>
                      </a:r>
                      <a:endParaRPr lang="vi-VN"/>
                    </a:p>
                  </a:txBody>
                  <a:tcPr/>
                </a:tc>
                <a:extLst>
                  <a:ext uri="{0D108BD9-81ED-4DB2-BD59-A6C34878D82A}">
                    <a16:rowId xmlns:a16="http://schemas.microsoft.com/office/drawing/2014/main" val="1069374558"/>
                  </a:ext>
                </a:extLst>
              </a:tr>
            </a:tbl>
          </a:graphicData>
        </a:graphic>
      </p:graphicFrame>
    </p:spTree>
    <p:extLst>
      <p:ext uri="{BB962C8B-B14F-4D97-AF65-F5344CB8AC3E}">
        <p14:creationId xmlns:p14="http://schemas.microsoft.com/office/powerpoint/2010/main" val="2625246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k-fold cross validation - kiểm chứng chéo</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38506" y="1442643"/>
            <a:ext cx="11415161" cy="2990019"/>
          </a:xfrm>
        </p:spPr>
        <p:txBody>
          <a:bodyPr>
            <a:normAutofit/>
          </a:bodyPr>
          <a:lstStyle/>
          <a:p>
            <a:pPr>
              <a:lnSpc>
                <a:spcPct val="100000"/>
              </a:lnSpc>
            </a:pPr>
            <a:r>
              <a:rPr lang="en-US" sz="2000" spc="-1" smtClean="0">
                <a:solidFill>
                  <a:srgbClr val="000000"/>
                </a:solidFill>
                <a:latin typeface="Calibri"/>
              </a:rPr>
              <a:t>Ta lại tách training set ra thành k phần, chọn 1 phần là tập kiểm định (</a:t>
            </a:r>
            <a:r>
              <a:rPr lang="en-US" sz="2000" b="1" spc="-1" smtClean="0">
                <a:solidFill>
                  <a:srgbClr val="000000"/>
                </a:solidFill>
                <a:latin typeface="Calibri"/>
              </a:rPr>
              <a:t>validation set</a:t>
            </a:r>
            <a:r>
              <a:rPr lang="en-US" sz="2000" spc="-1" smtClean="0">
                <a:solidFill>
                  <a:srgbClr val="000000"/>
                </a:solidFill>
                <a:latin typeface="Calibri"/>
              </a:rPr>
              <a:t>), k-1 tập còn lại dùng để training. Sau đó tiếp tục chọn phần khác làm validation set sẽ có k bộ dữ liệu training-validation</a:t>
            </a:r>
          </a:p>
          <a:p>
            <a:pPr>
              <a:lnSpc>
                <a:spcPct val="100000"/>
              </a:lnSpc>
            </a:pPr>
            <a:r>
              <a:rPr lang="en-US" sz="2000" spc="-1" smtClean="0">
                <a:solidFill>
                  <a:srgbClr val="000000"/>
                </a:solidFill>
                <a:latin typeface="Calibri"/>
              </a:rPr>
              <a:t>Huấn luyện mô hình k lần với k bộ dữ liệu trainning-validation, thu được k giá trị sai số (loss) tương ứng</a:t>
            </a:r>
          </a:p>
          <a:p>
            <a:pPr>
              <a:lnSpc>
                <a:spcPct val="100000"/>
              </a:lnSpc>
            </a:pPr>
            <a:r>
              <a:rPr lang="en-US" sz="2000" spc="-1" smtClean="0">
                <a:solidFill>
                  <a:srgbClr val="000000"/>
                </a:solidFill>
                <a:latin typeface="Calibri"/>
              </a:rPr>
              <a:t>Sai số chung sẽ là trung bình cộng của k sai số thành phần</a:t>
            </a:r>
          </a:p>
          <a:p>
            <a:pPr>
              <a:lnSpc>
                <a:spcPct val="100000"/>
              </a:lnSpc>
            </a:pPr>
            <a:r>
              <a:rPr lang="en-US" sz="2000" spc="-1" smtClean="0">
                <a:solidFill>
                  <a:srgbClr val="000000"/>
                </a:solidFill>
                <a:latin typeface="Calibri"/>
              </a:rPr>
              <a:t>Thay đổi mô hình (bậc, thuật toán, số lớp neron...) rồi training và kiểm tra lại với k bộ dữ liệu, so sánh sai số.</a:t>
            </a:r>
          </a:p>
          <a:p>
            <a:pPr>
              <a:lnSpc>
                <a:spcPct val="100000"/>
              </a:lnSpc>
            </a:pPr>
            <a:r>
              <a:rPr lang="en-US" sz="2000" spc="-1" smtClean="0">
                <a:solidFill>
                  <a:srgbClr val="000000"/>
                </a:solidFill>
                <a:latin typeface="Calibri"/>
              </a:rPr>
              <a:t>Chọn ra mô hình có sai số tốt nhất</a:t>
            </a:r>
          </a:p>
          <a:p>
            <a:pPr>
              <a:lnSpc>
                <a:spcPct val="100000"/>
              </a:lnSpc>
            </a:pPr>
            <a:r>
              <a:rPr lang="en-US" sz="2000" spc="-1" smtClean="0">
                <a:solidFill>
                  <a:srgbClr val="000000"/>
                </a:solidFill>
                <a:latin typeface="Calibri"/>
              </a:rPr>
              <a:t>Kiểm tra lại mô hình với test set</a:t>
            </a:r>
          </a:p>
        </p:txBody>
      </p:sp>
      <p:graphicFrame>
        <p:nvGraphicFramePr>
          <p:cNvPr id="4" name="Table 3"/>
          <p:cNvGraphicFramePr>
            <a:graphicFrameLocks noGrp="1"/>
          </p:cNvGraphicFramePr>
          <p:nvPr>
            <p:extLst>
              <p:ext uri="{D42A27DB-BD31-4B8C-83A1-F6EECF244321}">
                <p14:modId xmlns:p14="http://schemas.microsoft.com/office/powerpoint/2010/main" val="1230393436"/>
              </p:ext>
            </p:extLst>
          </p:nvPr>
        </p:nvGraphicFramePr>
        <p:xfrm>
          <a:off x="722811" y="4553920"/>
          <a:ext cx="10887996" cy="741600"/>
        </p:xfrm>
        <a:graphic>
          <a:graphicData uri="http://schemas.openxmlformats.org/drawingml/2006/table">
            <a:tbl>
              <a:tblPr/>
              <a:tblGrid>
                <a:gridCol w="8710397">
                  <a:extLst>
                    <a:ext uri="{9D8B030D-6E8A-4147-A177-3AD203B41FA5}">
                      <a16:colId xmlns:a16="http://schemas.microsoft.com/office/drawing/2014/main" val="3130542588"/>
                    </a:ext>
                  </a:extLst>
                </a:gridCol>
                <a:gridCol w="2177599">
                  <a:extLst>
                    <a:ext uri="{9D8B030D-6E8A-4147-A177-3AD203B41FA5}">
                      <a16:colId xmlns:a16="http://schemas.microsoft.com/office/drawing/2014/main" val="2532244297"/>
                    </a:ext>
                  </a:extLst>
                </a:gridCol>
              </a:tblGrid>
              <a:tr h="370800">
                <a:tc gridSpan="2">
                  <a:txBody>
                    <a:bodyPr/>
                    <a:lstStyle/>
                    <a:p>
                      <a:pPr algn="ctr">
                        <a:lnSpc>
                          <a:spcPct val="100000"/>
                        </a:lnSpc>
                      </a:pPr>
                      <a:r>
                        <a:rPr lang="en-US" sz="1800" b="0" strike="noStrike" spc="-1" smtClean="0">
                          <a:solidFill>
                            <a:schemeClr val="bg1"/>
                          </a:solidFill>
                          <a:latin typeface="Arial"/>
                        </a:rPr>
                        <a:t>Dataset</a:t>
                      </a:r>
                      <a:endParaRPr lang="vi-VN" sz="1800" b="0" strike="noStrike" spc="-1">
                        <a:solidFill>
                          <a:schemeClr val="bg1"/>
                        </a:solidFill>
                        <a:latin typeface="Arial"/>
                      </a:endParaRPr>
                    </a:p>
                  </a:txBody>
                  <a:tcPr>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38160" cap="flat" cmpd="sng" algn="ctr">
                      <a:solidFill>
                        <a:srgbClr val="FFFFFF"/>
                      </a:solidFill>
                      <a:prstDash val="solid"/>
                      <a:round/>
                      <a:headEnd type="none" w="med" len="med"/>
                      <a:tailEnd type="none" w="med" len="med"/>
                    </a:lnB>
                    <a:solidFill>
                      <a:schemeClr val="accent4"/>
                    </a:solidFill>
                  </a:tcPr>
                </a:tc>
                <a:tc hMerge="1">
                  <a:txBody>
                    <a:bodyPr/>
                    <a:lstStyle/>
                    <a:p>
                      <a:pPr>
                        <a:lnSpc>
                          <a:spcPct val="100000"/>
                        </a:lnSpc>
                      </a:pPr>
                      <a:endParaRPr lang="vi-VN" sz="1800" b="0" strike="noStrike" spc="-1">
                        <a:latin typeface="Arial"/>
                      </a:endParaRPr>
                    </a:p>
                  </a:txBody>
                  <a:tcPr>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38160">
                      <a:solidFill>
                        <a:srgbClr val="FFFFFF"/>
                      </a:solidFill>
                    </a:lnB>
                    <a:solidFill>
                      <a:srgbClr val="77933C"/>
                    </a:solidFill>
                  </a:tcPr>
                </a:tc>
                <a:extLst>
                  <a:ext uri="{0D108BD9-81ED-4DB2-BD59-A6C34878D82A}">
                    <a16:rowId xmlns:a16="http://schemas.microsoft.com/office/drawing/2014/main" val="3573651918"/>
                  </a:ext>
                </a:extLst>
              </a:tr>
              <a:tr h="370800">
                <a:tc>
                  <a:txBody>
                    <a:bodyPr/>
                    <a:lstStyle/>
                    <a:p>
                      <a:pPr algn="ctr">
                        <a:lnSpc>
                          <a:spcPct val="100000"/>
                        </a:lnSpc>
                      </a:pPr>
                      <a:r>
                        <a:rPr lang="en-US" sz="1800" b="1" strike="noStrike" spc="-1">
                          <a:solidFill>
                            <a:srgbClr val="FFFFFF"/>
                          </a:solidFill>
                          <a:latin typeface="Calibri"/>
                        </a:rPr>
                        <a:t>Training set</a:t>
                      </a:r>
                      <a:endParaRPr lang="vi-V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38160">
                      <a:solidFill>
                        <a:srgbClr val="FFFFFF"/>
                      </a:solidFill>
                    </a:lnB>
                    <a:solidFill>
                      <a:srgbClr val="4F81BD"/>
                    </a:solidFill>
                  </a:tcPr>
                </a:tc>
                <a:tc>
                  <a:txBody>
                    <a:bodyPr/>
                    <a:lstStyle/>
                    <a:p>
                      <a:pPr algn="ctr">
                        <a:lnSpc>
                          <a:spcPct val="100000"/>
                        </a:lnSpc>
                      </a:pPr>
                      <a:r>
                        <a:rPr lang="en-US" sz="1800" b="1" strike="noStrike" spc="-1">
                          <a:solidFill>
                            <a:srgbClr val="FFFFFF"/>
                          </a:solidFill>
                          <a:latin typeface="Calibri"/>
                        </a:rPr>
                        <a:t>Test set</a:t>
                      </a:r>
                      <a:endParaRPr lang="vi-VN" sz="1800" b="0" strike="noStrike" spc="-1">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38160">
                      <a:solidFill>
                        <a:srgbClr val="FFFFFF"/>
                      </a:solidFill>
                    </a:lnB>
                    <a:solidFill>
                      <a:srgbClr val="77933C"/>
                    </a:solidFill>
                  </a:tcPr>
                </a:tc>
                <a:extLst>
                  <a:ext uri="{0D108BD9-81ED-4DB2-BD59-A6C34878D82A}">
                    <a16:rowId xmlns:a16="http://schemas.microsoft.com/office/drawing/2014/main" val="315197207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60260829"/>
              </p:ext>
            </p:extLst>
          </p:nvPr>
        </p:nvGraphicFramePr>
        <p:xfrm>
          <a:off x="722811" y="5295520"/>
          <a:ext cx="8717280" cy="1295400"/>
        </p:xfrm>
        <a:graphic>
          <a:graphicData uri="http://schemas.openxmlformats.org/drawingml/2006/table">
            <a:tbl>
              <a:tblPr/>
              <a:tblGrid>
                <a:gridCol w="1743456">
                  <a:extLst>
                    <a:ext uri="{9D8B030D-6E8A-4147-A177-3AD203B41FA5}">
                      <a16:colId xmlns:a16="http://schemas.microsoft.com/office/drawing/2014/main" val="2234179429"/>
                    </a:ext>
                  </a:extLst>
                </a:gridCol>
                <a:gridCol w="1743456">
                  <a:extLst>
                    <a:ext uri="{9D8B030D-6E8A-4147-A177-3AD203B41FA5}">
                      <a16:colId xmlns:a16="http://schemas.microsoft.com/office/drawing/2014/main" val="1424861558"/>
                    </a:ext>
                  </a:extLst>
                </a:gridCol>
                <a:gridCol w="1743456">
                  <a:extLst>
                    <a:ext uri="{9D8B030D-6E8A-4147-A177-3AD203B41FA5}">
                      <a16:colId xmlns:a16="http://schemas.microsoft.com/office/drawing/2014/main" val="769122632"/>
                    </a:ext>
                  </a:extLst>
                </a:gridCol>
                <a:gridCol w="1743456">
                  <a:extLst>
                    <a:ext uri="{9D8B030D-6E8A-4147-A177-3AD203B41FA5}">
                      <a16:colId xmlns:a16="http://schemas.microsoft.com/office/drawing/2014/main" val="1691194923"/>
                    </a:ext>
                  </a:extLst>
                </a:gridCol>
                <a:gridCol w="1743456">
                  <a:extLst>
                    <a:ext uri="{9D8B030D-6E8A-4147-A177-3AD203B41FA5}">
                      <a16:colId xmlns:a16="http://schemas.microsoft.com/office/drawing/2014/main" val="351054139"/>
                    </a:ext>
                  </a:extLst>
                </a:gridCol>
              </a:tblGrid>
              <a:tr h="253440">
                <a:tc>
                  <a:txBody>
                    <a:bodyPr/>
                    <a:lstStyle/>
                    <a:p>
                      <a:pPr algn="ctr">
                        <a:lnSpc>
                          <a:spcPct val="100000"/>
                        </a:lnSpc>
                      </a:pPr>
                      <a:r>
                        <a:rPr lang="en-US" sz="1100" b="1" strike="noStrike" spc="-1">
                          <a:solidFill>
                            <a:srgbClr val="FFFFFF"/>
                          </a:solidFill>
                          <a:latin typeface="Calibri"/>
                        </a:rPr>
                        <a:t>Train</a:t>
                      </a:r>
                      <a:endParaRPr lang="vi-VN" sz="1100" b="0" strike="noStrike" spc="-1">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00B0F0"/>
                    </a:solidFill>
                  </a:tcPr>
                </a:tc>
                <a:tc>
                  <a:txBody>
                    <a:bodyPr/>
                    <a:lstStyle/>
                    <a:p>
                      <a:pPr algn="ctr">
                        <a:lnSpc>
                          <a:spcPct val="100000"/>
                        </a:lnSpc>
                      </a:pPr>
                      <a:r>
                        <a:rPr lang="en-US" sz="1100" b="1" strike="noStrike" spc="-1">
                          <a:solidFill>
                            <a:srgbClr val="FFFFFF"/>
                          </a:solidFill>
                          <a:latin typeface="Calibri"/>
                        </a:rPr>
                        <a:t>Train</a:t>
                      </a:r>
                      <a:endParaRPr lang="vi-VN" sz="1100" b="0" strike="noStrike" spc="-1">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00B0F0"/>
                    </a:solidFill>
                  </a:tcPr>
                </a:tc>
                <a:tc>
                  <a:txBody>
                    <a:bodyPr/>
                    <a:lstStyle/>
                    <a:p>
                      <a:pPr algn="ctr">
                        <a:lnSpc>
                          <a:spcPct val="100000"/>
                        </a:lnSpc>
                      </a:pPr>
                      <a:r>
                        <a:rPr lang="en-US" sz="1100" b="1" strike="noStrike" spc="-1">
                          <a:solidFill>
                            <a:srgbClr val="FFFFFF"/>
                          </a:solidFill>
                          <a:latin typeface="Calibri"/>
                        </a:rPr>
                        <a:t>Train</a:t>
                      </a:r>
                      <a:endParaRPr lang="vi-VN" sz="1100" b="0" strike="noStrike" spc="-1">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00B0F0"/>
                    </a:solidFill>
                  </a:tcPr>
                </a:tc>
                <a:tc>
                  <a:txBody>
                    <a:bodyPr/>
                    <a:lstStyle/>
                    <a:p>
                      <a:pPr algn="ctr">
                        <a:lnSpc>
                          <a:spcPct val="100000"/>
                        </a:lnSpc>
                      </a:pPr>
                      <a:r>
                        <a:rPr lang="en-US" sz="1100" b="1" strike="noStrike" spc="-1">
                          <a:solidFill>
                            <a:srgbClr val="FFFFFF"/>
                          </a:solidFill>
                          <a:latin typeface="Calibri"/>
                        </a:rPr>
                        <a:t>Train</a:t>
                      </a:r>
                      <a:endParaRPr lang="vi-VN" sz="1100" b="0" strike="noStrike" spc="-1">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00B0F0"/>
                    </a:solidFill>
                  </a:tcPr>
                </a:tc>
                <a:tc>
                  <a:txBody>
                    <a:bodyPr/>
                    <a:lstStyle/>
                    <a:p>
                      <a:pPr algn="ctr">
                        <a:lnSpc>
                          <a:spcPct val="100000"/>
                        </a:lnSpc>
                      </a:pPr>
                      <a:r>
                        <a:rPr lang="en-US" sz="1100" b="1" strike="noStrike" spc="-1">
                          <a:solidFill>
                            <a:srgbClr val="FFFFFF"/>
                          </a:solidFill>
                          <a:latin typeface="Calibri"/>
                        </a:rPr>
                        <a:t>Validation</a:t>
                      </a:r>
                      <a:endParaRPr lang="vi-VN" sz="1100" b="0" strike="noStrike" spc="-1">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FF0000"/>
                    </a:solidFill>
                  </a:tcPr>
                </a:tc>
                <a:extLst>
                  <a:ext uri="{0D108BD9-81ED-4DB2-BD59-A6C34878D82A}">
                    <a16:rowId xmlns:a16="http://schemas.microsoft.com/office/drawing/2014/main" val="1052557440"/>
                  </a:ext>
                </a:extLst>
              </a:tr>
              <a:tr h="253440">
                <a:tc>
                  <a:txBody>
                    <a:bodyPr/>
                    <a:lstStyle/>
                    <a:p>
                      <a:pPr algn="ctr">
                        <a:lnSpc>
                          <a:spcPct val="100000"/>
                        </a:lnSpc>
                      </a:pPr>
                      <a:r>
                        <a:rPr lang="en-US" sz="1100" b="1" strike="noStrike" spc="-1">
                          <a:solidFill>
                            <a:srgbClr val="FFFFFF"/>
                          </a:solidFill>
                          <a:latin typeface="Calibri"/>
                        </a:rPr>
                        <a:t>Train</a:t>
                      </a:r>
                      <a:endParaRPr lang="vi-VN" sz="1100" b="0" strike="noStrike" spc="-1">
                        <a:latin typeface="Arial"/>
                      </a:endParaRPr>
                    </a:p>
                  </a:txBody>
                  <a:tcPr>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cap="flat" cmpd="sng" algn="ctr">
                      <a:solidFill>
                        <a:srgbClr val="FFFFFF"/>
                      </a:solidFill>
                      <a:prstDash val="solid"/>
                      <a:round/>
                      <a:headEnd type="none" w="med" len="med"/>
                      <a:tailEnd type="none" w="med" len="med"/>
                    </a:lnB>
                    <a:solidFill>
                      <a:srgbClr val="00B0F0"/>
                    </a:solidFill>
                  </a:tcPr>
                </a:tc>
                <a:tc>
                  <a:txBody>
                    <a:bodyPr/>
                    <a:lstStyle/>
                    <a:p>
                      <a:pPr algn="ctr">
                        <a:lnSpc>
                          <a:spcPct val="100000"/>
                        </a:lnSpc>
                      </a:pPr>
                      <a:r>
                        <a:rPr lang="en-US" sz="1100" b="1" strike="noStrike" spc="-1">
                          <a:solidFill>
                            <a:srgbClr val="FFFFFF"/>
                          </a:solidFill>
                          <a:latin typeface="Calibri"/>
                        </a:rPr>
                        <a:t>Train</a:t>
                      </a:r>
                      <a:endParaRPr lang="vi-VN" sz="1100" b="0" strike="noStrike" spc="-1">
                        <a:latin typeface="Arial"/>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a:solidFill>
                        <a:srgbClr val="FFFFFF"/>
                      </a:solidFill>
                    </a:lnT>
                    <a:lnB w="12240" cap="flat" cmpd="sng" algn="ctr">
                      <a:solidFill>
                        <a:srgbClr val="FFFFFF"/>
                      </a:solidFill>
                      <a:prstDash val="solid"/>
                      <a:round/>
                      <a:headEnd type="none" w="med" len="med"/>
                      <a:tailEnd type="none" w="med" len="med"/>
                    </a:lnB>
                    <a:solidFill>
                      <a:srgbClr val="00B0F0"/>
                    </a:solidFill>
                  </a:tcPr>
                </a:tc>
                <a:tc>
                  <a:txBody>
                    <a:bodyPr/>
                    <a:lstStyle/>
                    <a:p>
                      <a:pPr algn="ctr">
                        <a:lnSpc>
                          <a:spcPct val="100000"/>
                        </a:lnSpc>
                      </a:pPr>
                      <a:r>
                        <a:rPr lang="en-US" sz="1100" b="1" strike="noStrike" spc="-1">
                          <a:solidFill>
                            <a:srgbClr val="FFFFFF"/>
                          </a:solidFill>
                          <a:latin typeface="Calibri"/>
                        </a:rPr>
                        <a:t>Train</a:t>
                      </a:r>
                      <a:endParaRPr lang="vi-VN" sz="1100" b="0" strike="noStrike" spc="-1">
                        <a:latin typeface="Arial"/>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a:solidFill>
                        <a:srgbClr val="FFFFFF"/>
                      </a:solidFill>
                    </a:lnT>
                    <a:lnB w="12240" cap="flat" cmpd="sng" algn="ctr">
                      <a:solidFill>
                        <a:srgbClr val="FFFFFF"/>
                      </a:solidFill>
                      <a:prstDash val="solid"/>
                      <a:round/>
                      <a:headEnd type="none" w="med" len="med"/>
                      <a:tailEnd type="none" w="med" len="med"/>
                    </a:lnB>
                    <a:solidFill>
                      <a:srgbClr val="00B0F0"/>
                    </a:solidFill>
                  </a:tcPr>
                </a:tc>
                <a:tc>
                  <a:txBody>
                    <a:bodyPr/>
                    <a:lstStyle/>
                    <a:p>
                      <a:pPr algn="ctr">
                        <a:lnSpc>
                          <a:spcPct val="100000"/>
                        </a:lnSpc>
                      </a:pPr>
                      <a:r>
                        <a:rPr lang="en-US" sz="1100" b="1" strike="noStrike" spc="-1" smtClean="0">
                          <a:solidFill>
                            <a:srgbClr val="FFFFFF"/>
                          </a:solidFill>
                          <a:latin typeface="Calibri"/>
                        </a:rPr>
                        <a:t>Validation</a:t>
                      </a:r>
                      <a:endParaRPr lang="vi-VN" sz="1100" b="0" strike="noStrike" spc="-1">
                        <a:latin typeface="Arial"/>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a:solidFill>
                        <a:srgbClr val="FFFFFF"/>
                      </a:solidFill>
                    </a:lnT>
                    <a:lnB w="12240" cap="flat" cmpd="sng" algn="ctr">
                      <a:solidFill>
                        <a:srgbClr val="FFFFFF"/>
                      </a:solidFill>
                      <a:prstDash val="solid"/>
                      <a:round/>
                      <a:headEnd type="none" w="med" len="med"/>
                      <a:tailEnd type="none" w="med" len="med"/>
                    </a:lnB>
                    <a:solidFill>
                      <a:srgbClr val="FF0000"/>
                    </a:solidFill>
                  </a:tcPr>
                </a:tc>
                <a:tc>
                  <a:txBody>
                    <a:bodyPr/>
                    <a:lstStyle/>
                    <a:p>
                      <a:pPr algn="ctr">
                        <a:lnSpc>
                          <a:spcPct val="100000"/>
                        </a:lnSpc>
                      </a:pPr>
                      <a:r>
                        <a:rPr lang="en-US" sz="1100" b="1" strike="noStrike" spc="-1" smtClean="0">
                          <a:solidFill>
                            <a:srgbClr val="FFFFFF"/>
                          </a:solidFill>
                          <a:latin typeface="Calibri"/>
                        </a:rPr>
                        <a:t>Train</a:t>
                      </a:r>
                      <a:endParaRPr lang="vi-VN" sz="1100" b="0" strike="noStrike" spc="-1">
                        <a:latin typeface="Arial"/>
                      </a:endParaRPr>
                    </a:p>
                  </a:txBody>
                  <a:tcPr>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00B0F0"/>
                    </a:solidFill>
                  </a:tcPr>
                </a:tc>
                <a:extLst>
                  <a:ext uri="{0D108BD9-81ED-4DB2-BD59-A6C34878D82A}">
                    <a16:rowId xmlns:a16="http://schemas.microsoft.com/office/drawing/2014/main" val="3092286493"/>
                  </a:ext>
                </a:extLst>
              </a:tr>
              <a:tr h="253440">
                <a:tc>
                  <a:txBody>
                    <a:bodyPr/>
                    <a:lstStyle/>
                    <a:p>
                      <a:pPr algn="ctr">
                        <a:lnSpc>
                          <a:spcPct val="100000"/>
                        </a:lnSpc>
                      </a:pPr>
                      <a:r>
                        <a:rPr lang="en-US" sz="1100" b="1" strike="noStrike" spc="-1" smtClean="0">
                          <a:solidFill>
                            <a:srgbClr val="FFFFFF"/>
                          </a:solidFill>
                          <a:latin typeface="Calibri"/>
                        </a:rPr>
                        <a:t>Train</a:t>
                      </a:r>
                      <a:endParaRPr lang="vi-VN" sz="1100" b="0" strike="noStrike" spc="-1">
                        <a:latin typeface="Arial"/>
                      </a:endParaRPr>
                    </a:p>
                  </a:txBody>
                  <a:tcPr>
                    <a:lnL w="12240">
                      <a:solidFill>
                        <a:srgbClr val="FFFFFF"/>
                      </a:solidFill>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00B0F0"/>
                    </a:solidFill>
                  </a:tcPr>
                </a:tc>
                <a:tc>
                  <a:txBody>
                    <a:bodyPr/>
                    <a:lstStyle/>
                    <a:p>
                      <a:pPr algn="ctr">
                        <a:lnSpc>
                          <a:spcPct val="100000"/>
                        </a:lnSpc>
                      </a:pPr>
                      <a:r>
                        <a:rPr lang="en-US" sz="1100" b="1" strike="noStrike" spc="-1" smtClean="0">
                          <a:solidFill>
                            <a:srgbClr val="FFFFFF"/>
                          </a:solidFill>
                          <a:latin typeface="Calibri"/>
                        </a:rPr>
                        <a:t>Train</a:t>
                      </a:r>
                      <a:endParaRPr lang="vi-VN" sz="1100" b="0" strike="noStrike" spc="-1">
                        <a:latin typeface="Arial"/>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00B0F0"/>
                    </a:solidFill>
                  </a:tcPr>
                </a:tc>
                <a:tc>
                  <a:txBody>
                    <a:bodyPr/>
                    <a:lstStyle/>
                    <a:p>
                      <a:pPr algn="ctr">
                        <a:lnSpc>
                          <a:spcPct val="100000"/>
                        </a:lnSpc>
                      </a:pPr>
                      <a:r>
                        <a:rPr lang="en-US" sz="1100" b="1" strike="noStrike" spc="-1" smtClean="0">
                          <a:solidFill>
                            <a:srgbClr val="FFFFFF"/>
                          </a:solidFill>
                          <a:latin typeface="Calibri"/>
                        </a:rPr>
                        <a:t>Validation</a:t>
                      </a:r>
                      <a:endParaRPr lang="vi-VN" sz="1100" b="0" strike="noStrike" spc="-1">
                        <a:latin typeface="Arial"/>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FF0000"/>
                    </a:solidFill>
                  </a:tcPr>
                </a:tc>
                <a:tc>
                  <a:txBody>
                    <a:bodyPr/>
                    <a:lstStyle/>
                    <a:p>
                      <a:pPr algn="ctr">
                        <a:lnSpc>
                          <a:spcPct val="100000"/>
                        </a:lnSpc>
                      </a:pPr>
                      <a:r>
                        <a:rPr lang="en-US" sz="1100" b="1" strike="noStrike" spc="-1" smtClean="0">
                          <a:solidFill>
                            <a:srgbClr val="FFFFFF"/>
                          </a:solidFill>
                          <a:latin typeface="Calibri"/>
                        </a:rPr>
                        <a:t>Train</a:t>
                      </a:r>
                      <a:endParaRPr lang="vi-VN" sz="1100" b="0" strike="noStrike" spc="-1">
                        <a:latin typeface="Arial"/>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a:solidFill>
                        <a:srgbClr val="FFFFFF"/>
                      </a:solidFill>
                    </a:lnT>
                    <a:lnB w="12240" cap="flat" cmpd="sng" algn="ctr">
                      <a:solidFill>
                        <a:srgbClr val="FFFFFF"/>
                      </a:solidFill>
                      <a:prstDash val="solid"/>
                      <a:round/>
                      <a:headEnd type="none" w="med" len="med"/>
                      <a:tailEnd type="none" w="med" len="med"/>
                    </a:lnB>
                    <a:solidFill>
                      <a:srgbClr val="00B0F0"/>
                    </a:solidFill>
                  </a:tcPr>
                </a:tc>
                <a:tc>
                  <a:txBody>
                    <a:bodyPr/>
                    <a:lstStyle/>
                    <a:p>
                      <a:pPr algn="ctr">
                        <a:lnSpc>
                          <a:spcPct val="100000"/>
                        </a:lnSpc>
                      </a:pPr>
                      <a:r>
                        <a:rPr lang="en-US" sz="1100" b="1" strike="noStrike" spc="-1" smtClean="0">
                          <a:solidFill>
                            <a:srgbClr val="FFFFFF"/>
                          </a:solidFill>
                          <a:latin typeface="Calibri"/>
                        </a:rPr>
                        <a:t>Train</a:t>
                      </a:r>
                      <a:endParaRPr lang="vi-VN" sz="1100" b="0" strike="noStrike" spc="-1">
                        <a:latin typeface="Arial"/>
                      </a:endParaRPr>
                    </a:p>
                  </a:txBody>
                  <a:tcPr>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00B0F0"/>
                    </a:solidFill>
                  </a:tcPr>
                </a:tc>
                <a:extLst>
                  <a:ext uri="{0D108BD9-81ED-4DB2-BD59-A6C34878D82A}">
                    <a16:rowId xmlns:a16="http://schemas.microsoft.com/office/drawing/2014/main" val="2569703828"/>
                  </a:ext>
                </a:extLst>
              </a:tr>
              <a:tr h="253440">
                <a:tc>
                  <a:txBody>
                    <a:bodyPr/>
                    <a:lstStyle/>
                    <a:p>
                      <a:pPr algn="ctr">
                        <a:lnSpc>
                          <a:spcPct val="100000"/>
                        </a:lnSpc>
                      </a:pPr>
                      <a:r>
                        <a:rPr lang="en-US" sz="1100" b="1" strike="noStrike" spc="-1" smtClean="0">
                          <a:solidFill>
                            <a:srgbClr val="FFFFFF"/>
                          </a:solidFill>
                          <a:latin typeface="Calibri"/>
                        </a:rPr>
                        <a:t>Train</a:t>
                      </a:r>
                      <a:endParaRPr lang="vi-VN" sz="1100" b="0" strike="noStrike" spc="-1">
                        <a:latin typeface="Arial"/>
                      </a:endParaRPr>
                    </a:p>
                  </a:txBody>
                  <a:tcPr>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cap="flat" cmpd="sng" algn="ctr">
                      <a:solidFill>
                        <a:srgbClr val="FFFFFF"/>
                      </a:solidFill>
                      <a:prstDash val="solid"/>
                      <a:round/>
                      <a:headEnd type="none" w="med" len="med"/>
                      <a:tailEnd type="none" w="med" len="med"/>
                    </a:lnB>
                    <a:solidFill>
                      <a:srgbClr val="00B0F0"/>
                    </a:solidFill>
                  </a:tcPr>
                </a:tc>
                <a:tc>
                  <a:txBody>
                    <a:bodyPr/>
                    <a:lstStyle/>
                    <a:p>
                      <a:pPr algn="ctr">
                        <a:lnSpc>
                          <a:spcPct val="100000"/>
                        </a:lnSpc>
                      </a:pPr>
                      <a:r>
                        <a:rPr lang="en-US" sz="1100" b="1" strike="noStrike" spc="-1" smtClean="0">
                          <a:solidFill>
                            <a:srgbClr val="FFFFFF"/>
                          </a:solidFill>
                          <a:latin typeface="Calibri"/>
                        </a:rPr>
                        <a:t>Validation</a:t>
                      </a:r>
                      <a:endParaRPr lang="vi-VN" sz="1100" b="0" strike="noStrike" spc="-1">
                        <a:latin typeface="Arial"/>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a:solidFill>
                        <a:srgbClr val="FFFFFF"/>
                      </a:solidFill>
                    </a:lnT>
                    <a:lnB w="12240" cap="flat" cmpd="sng" algn="ctr">
                      <a:solidFill>
                        <a:srgbClr val="FFFFFF"/>
                      </a:solidFill>
                      <a:prstDash val="solid"/>
                      <a:round/>
                      <a:headEnd type="none" w="med" len="med"/>
                      <a:tailEnd type="none" w="med" len="med"/>
                    </a:lnB>
                    <a:solidFill>
                      <a:srgbClr val="FF0000"/>
                    </a:solidFill>
                  </a:tcPr>
                </a:tc>
                <a:tc>
                  <a:txBody>
                    <a:bodyPr/>
                    <a:lstStyle/>
                    <a:p>
                      <a:pPr algn="ctr">
                        <a:lnSpc>
                          <a:spcPct val="100000"/>
                        </a:lnSpc>
                      </a:pPr>
                      <a:r>
                        <a:rPr lang="en-US" sz="1100" b="1" strike="noStrike" spc="-1">
                          <a:solidFill>
                            <a:srgbClr val="FFFFFF"/>
                          </a:solidFill>
                          <a:latin typeface="Calibri"/>
                        </a:rPr>
                        <a:t>Train</a:t>
                      </a:r>
                      <a:endParaRPr lang="vi-VN" sz="1100" b="0" strike="noStrike" spc="-1">
                        <a:latin typeface="Arial"/>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a:solidFill>
                        <a:srgbClr val="FFFFFF"/>
                      </a:solidFill>
                    </a:lnT>
                    <a:lnB w="12240" cap="flat" cmpd="sng" algn="ctr">
                      <a:solidFill>
                        <a:srgbClr val="FFFFFF"/>
                      </a:solidFill>
                      <a:prstDash val="solid"/>
                      <a:round/>
                      <a:headEnd type="none" w="med" len="med"/>
                      <a:tailEnd type="none" w="med" len="med"/>
                    </a:lnB>
                    <a:solidFill>
                      <a:srgbClr val="00B0F0"/>
                    </a:solidFill>
                  </a:tcPr>
                </a:tc>
                <a:tc>
                  <a:txBody>
                    <a:bodyPr/>
                    <a:lstStyle/>
                    <a:p>
                      <a:pPr algn="ctr">
                        <a:lnSpc>
                          <a:spcPct val="100000"/>
                        </a:lnSpc>
                      </a:pPr>
                      <a:r>
                        <a:rPr lang="en-US" sz="1100" b="1" strike="noStrike" spc="-1">
                          <a:solidFill>
                            <a:srgbClr val="FFFFFF"/>
                          </a:solidFill>
                          <a:latin typeface="Calibri"/>
                        </a:rPr>
                        <a:t>Train</a:t>
                      </a:r>
                      <a:endParaRPr lang="vi-VN" sz="1100" b="0" strike="noStrike" spc="-1">
                        <a:latin typeface="Arial"/>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a:solidFill>
                        <a:srgbClr val="FFFFFF"/>
                      </a:solidFill>
                    </a:lnT>
                    <a:lnB w="12240" cap="flat" cmpd="sng" algn="ctr">
                      <a:solidFill>
                        <a:srgbClr val="FFFFFF"/>
                      </a:solidFill>
                      <a:prstDash val="solid"/>
                      <a:round/>
                      <a:headEnd type="none" w="med" len="med"/>
                      <a:tailEnd type="none" w="med" len="med"/>
                    </a:lnB>
                    <a:solidFill>
                      <a:srgbClr val="00B0F0"/>
                    </a:solidFill>
                  </a:tcPr>
                </a:tc>
                <a:tc>
                  <a:txBody>
                    <a:bodyPr/>
                    <a:lstStyle/>
                    <a:p>
                      <a:pPr algn="ctr">
                        <a:lnSpc>
                          <a:spcPct val="100000"/>
                        </a:lnSpc>
                      </a:pPr>
                      <a:r>
                        <a:rPr lang="en-US" sz="1100" b="1" strike="noStrike" spc="-1">
                          <a:solidFill>
                            <a:srgbClr val="FFFFFF"/>
                          </a:solidFill>
                          <a:latin typeface="Calibri"/>
                        </a:rPr>
                        <a:t>Train</a:t>
                      </a:r>
                      <a:endParaRPr lang="vi-VN" sz="1100" b="0" strike="noStrike" spc="-1">
                        <a:latin typeface="Arial"/>
                      </a:endParaRPr>
                    </a:p>
                  </a:txBody>
                  <a:tcPr>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00B0F0"/>
                    </a:solidFill>
                  </a:tcPr>
                </a:tc>
                <a:extLst>
                  <a:ext uri="{0D108BD9-81ED-4DB2-BD59-A6C34878D82A}">
                    <a16:rowId xmlns:a16="http://schemas.microsoft.com/office/drawing/2014/main" val="2276480539"/>
                  </a:ext>
                </a:extLst>
              </a:tr>
              <a:tr h="253440">
                <a:tc>
                  <a:txBody>
                    <a:bodyPr/>
                    <a:lstStyle/>
                    <a:p>
                      <a:pPr algn="ctr">
                        <a:lnSpc>
                          <a:spcPct val="100000"/>
                        </a:lnSpc>
                      </a:pPr>
                      <a:r>
                        <a:rPr lang="en-US" sz="1100" b="1" strike="noStrike" spc="-1" smtClean="0">
                          <a:solidFill>
                            <a:srgbClr val="FFFFFF"/>
                          </a:solidFill>
                          <a:latin typeface="Calibri"/>
                        </a:rPr>
                        <a:t>Validation</a:t>
                      </a:r>
                      <a:endParaRPr lang="vi-VN" sz="1100" b="0" strike="noStrike" spc="-1">
                        <a:latin typeface="Arial"/>
                      </a:endParaRPr>
                    </a:p>
                  </a:txBody>
                  <a:tcPr>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38160">
                      <a:solidFill>
                        <a:srgbClr val="FFFFFF"/>
                      </a:solidFill>
                    </a:lnB>
                    <a:solidFill>
                      <a:srgbClr val="FF0000"/>
                    </a:solidFill>
                  </a:tcPr>
                </a:tc>
                <a:tc>
                  <a:txBody>
                    <a:bodyPr/>
                    <a:lstStyle/>
                    <a:p>
                      <a:pPr algn="ctr">
                        <a:lnSpc>
                          <a:spcPct val="100000"/>
                        </a:lnSpc>
                      </a:pPr>
                      <a:r>
                        <a:rPr lang="en-US" sz="1100" b="1" strike="noStrike" spc="-1" smtClean="0">
                          <a:solidFill>
                            <a:srgbClr val="FFFFFF"/>
                          </a:solidFill>
                          <a:latin typeface="Calibri"/>
                        </a:rPr>
                        <a:t>Train</a:t>
                      </a:r>
                      <a:endParaRPr lang="vi-VN" sz="1100" b="0" strike="noStrike" spc="-1">
                        <a:latin typeface="Arial"/>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a:solidFill>
                        <a:srgbClr val="FFFFFF"/>
                      </a:solidFill>
                    </a:lnT>
                    <a:lnB w="38160">
                      <a:solidFill>
                        <a:srgbClr val="FFFFFF"/>
                      </a:solidFill>
                    </a:lnB>
                    <a:solidFill>
                      <a:srgbClr val="00B0F0"/>
                    </a:solidFill>
                  </a:tcPr>
                </a:tc>
                <a:tc>
                  <a:txBody>
                    <a:bodyPr/>
                    <a:lstStyle/>
                    <a:p>
                      <a:pPr algn="ctr">
                        <a:lnSpc>
                          <a:spcPct val="100000"/>
                        </a:lnSpc>
                      </a:pPr>
                      <a:r>
                        <a:rPr lang="en-US" sz="1100" b="1" strike="noStrike" spc="-1">
                          <a:solidFill>
                            <a:srgbClr val="FFFFFF"/>
                          </a:solidFill>
                          <a:latin typeface="Calibri"/>
                        </a:rPr>
                        <a:t>Train</a:t>
                      </a:r>
                      <a:endParaRPr lang="vi-VN" sz="1100" b="0" strike="noStrike" spc="-1">
                        <a:latin typeface="Arial"/>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38160">
                      <a:solidFill>
                        <a:srgbClr val="FFFFFF"/>
                      </a:solidFill>
                    </a:lnB>
                    <a:solidFill>
                      <a:srgbClr val="00B0F0"/>
                    </a:solidFill>
                  </a:tcPr>
                </a:tc>
                <a:tc>
                  <a:txBody>
                    <a:bodyPr/>
                    <a:lstStyle/>
                    <a:p>
                      <a:pPr algn="ctr">
                        <a:lnSpc>
                          <a:spcPct val="100000"/>
                        </a:lnSpc>
                      </a:pPr>
                      <a:r>
                        <a:rPr lang="en-US" sz="1100" b="1" strike="noStrike" spc="-1">
                          <a:solidFill>
                            <a:srgbClr val="FFFFFF"/>
                          </a:solidFill>
                          <a:latin typeface="Calibri"/>
                        </a:rPr>
                        <a:t>Train</a:t>
                      </a:r>
                      <a:endParaRPr lang="vi-VN" sz="1100" b="0" strike="noStrike" spc="-1">
                        <a:latin typeface="Arial"/>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cap="flat" cmpd="sng" algn="ctr">
                      <a:solidFill>
                        <a:srgbClr val="FFFFFF"/>
                      </a:solidFill>
                      <a:prstDash val="solid"/>
                      <a:round/>
                      <a:headEnd type="none" w="med" len="med"/>
                      <a:tailEnd type="none" w="med" len="med"/>
                    </a:lnT>
                    <a:lnB w="38160">
                      <a:solidFill>
                        <a:srgbClr val="FFFFFF"/>
                      </a:solidFill>
                    </a:lnB>
                    <a:solidFill>
                      <a:srgbClr val="00B0F0"/>
                    </a:solidFill>
                  </a:tcPr>
                </a:tc>
                <a:tc>
                  <a:txBody>
                    <a:bodyPr/>
                    <a:lstStyle/>
                    <a:p>
                      <a:pPr algn="ctr">
                        <a:lnSpc>
                          <a:spcPct val="100000"/>
                        </a:lnSpc>
                      </a:pPr>
                      <a:r>
                        <a:rPr lang="en-US" sz="1100" b="1" strike="noStrike" spc="-1">
                          <a:solidFill>
                            <a:srgbClr val="FFFFFF"/>
                          </a:solidFill>
                          <a:latin typeface="Calibri"/>
                        </a:rPr>
                        <a:t>Train</a:t>
                      </a:r>
                      <a:endParaRPr lang="vi-VN" sz="1100" b="0" strike="noStrike" spc="-1">
                        <a:latin typeface="Arial"/>
                      </a:endParaRPr>
                    </a:p>
                  </a:txBody>
                  <a:tcPr>
                    <a:lnL w="12240" cap="flat" cmpd="sng" algn="ctr">
                      <a:solidFill>
                        <a:srgbClr val="FFFFFF"/>
                      </a:solidFill>
                      <a:prstDash val="solid"/>
                      <a:round/>
                      <a:headEnd type="none" w="med" len="med"/>
                      <a:tailEnd type="none" w="med" len="med"/>
                    </a:lnL>
                    <a:lnR w="12240">
                      <a:solidFill>
                        <a:srgbClr val="FFFFFF"/>
                      </a:solidFill>
                    </a:lnR>
                    <a:lnT w="12240" cap="flat" cmpd="sng" algn="ctr">
                      <a:solidFill>
                        <a:srgbClr val="FFFFFF"/>
                      </a:solidFill>
                      <a:prstDash val="solid"/>
                      <a:round/>
                      <a:headEnd type="none" w="med" len="med"/>
                      <a:tailEnd type="none" w="med" len="med"/>
                    </a:lnT>
                    <a:lnB w="38160">
                      <a:solidFill>
                        <a:srgbClr val="FFFFFF"/>
                      </a:solidFill>
                    </a:lnB>
                    <a:solidFill>
                      <a:srgbClr val="00B0F0"/>
                    </a:solidFill>
                  </a:tcPr>
                </a:tc>
                <a:extLst>
                  <a:ext uri="{0D108BD9-81ED-4DB2-BD59-A6C34878D82A}">
                    <a16:rowId xmlns:a16="http://schemas.microsoft.com/office/drawing/2014/main" val="1742768578"/>
                  </a:ext>
                </a:extLst>
              </a:tr>
            </a:tbl>
          </a:graphicData>
        </a:graphic>
      </p:graphicFrame>
    </p:spTree>
    <p:extLst>
      <p:ext uri="{BB962C8B-B14F-4D97-AF65-F5344CB8AC3E}">
        <p14:creationId xmlns:p14="http://schemas.microsoft.com/office/powerpoint/2010/main" val="485430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a:latin typeface="Arial" panose="020B0604020202020204" pitchFamily="34" charset="0"/>
                <a:cs typeface="Arial" panose="020B0604020202020204" pitchFamily="34" charset="0"/>
              </a:rPr>
              <a:t>preprocessing-tiền xử lý </a:t>
            </a:r>
            <a:r>
              <a:rPr lang="en-US" smtClean="0">
                <a:latin typeface="Arial" panose="020B0604020202020204" pitchFamily="34" charset="0"/>
                <a:cs typeface="Arial" panose="020B0604020202020204" pitchFamily="34" charset="0"/>
              </a:rPr>
              <a:t>(2): </a:t>
            </a:r>
            <a:r>
              <a:rPr lang="en-US">
                <a:latin typeface="Arial" panose="020B0604020202020204" pitchFamily="34" charset="0"/>
                <a:cs typeface="Arial" panose="020B0604020202020204" pitchFamily="34" charset="0"/>
              </a:rPr>
              <a:t>Scaling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1" y="1272568"/>
                <a:ext cx="11415161" cy="5289083"/>
              </a:xfrm>
            </p:spPr>
            <p:txBody>
              <a:bodyPr>
                <a:normAutofit/>
              </a:bodyPr>
              <a:lstStyle/>
              <a:p>
                <a:pPr>
                  <a:lnSpc>
                    <a:spcPct val="100000"/>
                  </a:lnSpc>
                </a:pPr>
                <a:r>
                  <a:rPr lang="en-US" sz="2000" spc="-1" smtClean="0">
                    <a:solidFill>
                      <a:srgbClr val="000000"/>
                    </a:solidFill>
                    <a:latin typeface="Calibri"/>
                  </a:rPr>
                  <a:t>Dữ liệu có thể có nhiều đơn vị khác nhau (mm, m, km, kg, tấn, tạ....) =&gt; dải giá trị rất khác nhau =&gt; các tham số của mô hình sẽ khác nhau khi training với cùng 1 tập dữ liệu như đơn vị khác nhau</a:t>
                </a:r>
              </a:p>
              <a:p>
                <a:pPr>
                  <a:lnSpc>
                    <a:spcPct val="100000"/>
                  </a:lnSpc>
                </a:pPr>
                <a:r>
                  <a:rPr lang="en-US" sz="2000" spc="-1" smtClean="0">
                    <a:solidFill>
                      <a:srgbClr val="000000"/>
                    </a:solidFill>
                    <a:latin typeface="Calibri"/>
                  </a:rPr>
                  <a:t>Phải đưa dữ liệu đầu vào về dải cố định, hoặc một phân bố cố định =&gt; gọi là </a:t>
                </a:r>
                <a:r>
                  <a:rPr lang="en-US" sz="2000" b="1" spc="-1">
                    <a:solidFill>
                      <a:srgbClr val="000000"/>
                    </a:solidFill>
                    <a:latin typeface="Calibri"/>
                  </a:rPr>
                  <a:t>S</a:t>
                </a:r>
                <a:r>
                  <a:rPr lang="en-US" sz="2000" b="1" spc="-1" smtClean="0">
                    <a:solidFill>
                      <a:srgbClr val="000000"/>
                    </a:solidFill>
                    <a:latin typeface="Calibri"/>
                  </a:rPr>
                  <a:t>caling</a:t>
                </a:r>
              </a:p>
              <a:p>
                <a:pPr>
                  <a:lnSpc>
                    <a:spcPct val="100000"/>
                  </a:lnSpc>
                </a:pPr>
                <a:r>
                  <a:rPr lang="en-US" sz="2000" b="1" spc="-1" smtClean="0">
                    <a:solidFill>
                      <a:srgbClr val="000000"/>
                    </a:solidFill>
                    <a:latin typeface="Calibri"/>
                  </a:rPr>
                  <a:t>Min max scaler</a:t>
                </a:r>
                <a:r>
                  <a:rPr lang="en-US" sz="2000" spc="-1" smtClean="0">
                    <a:solidFill>
                      <a:srgbClr val="000000"/>
                    </a:solidFill>
                    <a:latin typeface="Calibri"/>
                  </a:rPr>
                  <a:t>: thường sử dụng trong đa số trường hợp, dùng được với nhiều dữ liệu khác nhau</a:t>
                </a: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sz="2000" b="0" i="1" spc="-1" smtClean="0">
                              <a:solidFill>
                                <a:srgbClr val="000000"/>
                              </a:solidFill>
                              <a:latin typeface="Cambria Math" panose="02040503050406030204" pitchFamily="18" charset="0"/>
                            </a:rPr>
                          </m:ctrlPr>
                        </m:sSubPr>
                        <m:e>
                          <m:r>
                            <a:rPr lang="en-US" sz="2000" b="0" i="1" spc="-1" smtClean="0">
                              <a:solidFill>
                                <a:srgbClr val="000000"/>
                              </a:solidFill>
                              <a:latin typeface="Cambria Math" panose="02040503050406030204" pitchFamily="18" charset="0"/>
                            </a:rPr>
                            <m:t>𝑥</m:t>
                          </m:r>
                        </m:e>
                        <m:sub>
                          <m:r>
                            <a:rPr lang="en-US" sz="2000" b="0" i="1" spc="-1" smtClean="0">
                              <a:solidFill>
                                <a:srgbClr val="000000"/>
                              </a:solidFill>
                              <a:latin typeface="Cambria Math" panose="02040503050406030204" pitchFamily="18" charset="0"/>
                            </a:rPr>
                            <m:t>𝑠𝑐𝑎𝑙𝑒𝑠</m:t>
                          </m:r>
                        </m:sub>
                      </m:sSub>
                      <m:r>
                        <a:rPr lang="en-US" sz="2000" b="0" i="1" spc="-1" smtClean="0">
                          <a:solidFill>
                            <a:srgbClr val="000000"/>
                          </a:solidFill>
                          <a:latin typeface="Cambria Math" panose="02040503050406030204" pitchFamily="18" charset="0"/>
                        </a:rPr>
                        <m:t>= </m:t>
                      </m:r>
                      <m:f>
                        <m:fPr>
                          <m:ctrlPr>
                            <a:rPr lang="en-US" sz="2000" b="0" i="1" spc="-1" smtClean="0">
                              <a:solidFill>
                                <a:srgbClr val="000000"/>
                              </a:solidFill>
                              <a:latin typeface="Cambria Math" panose="02040503050406030204" pitchFamily="18" charset="0"/>
                            </a:rPr>
                          </m:ctrlPr>
                        </m:fPr>
                        <m:num>
                          <m:r>
                            <a:rPr lang="en-US" sz="2000" b="0" i="1" spc="-1" smtClean="0">
                              <a:solidFill>
                                <a:srgbClr val="000000"/>
                              </a:solidFill>
                              <a:latin typeface="Cambria Math" panose="02040503050406030204" pitchFamily="18" charset="0"/>
                            </a:rPr>
                            <m:t>𝑥</m:t>
                          </m:r>
                          <m:r>
                            <a:rPr lang="en-US" sz="2000" b="0" i="1" spc="-1" smtClean="0">
                              <a:solidFill>
                                <a:srgbClr val="000000"/>
                              </a:solidFill>
                              <a:latin typeface="Cambria Math" panose="02040503050406030204" pitchFamily="18" charset="0"/>
                            </a:rPr>
                            <m:t>−</m:t>
                          </m:r>
                          <m:sSub>
                            <m:sSubPr>
                              <m:ctrlPr>
                                <a:rPr lang="en-US" sz="2000" b="0" i="1" spc="-1" smtClean="0">
                                  <a:solidFill>
                                    <a:srgbClr val="000000"/>
                                  </a:solidFill>
                                  <a:latin typeface="Cambria Math" panose="02040503050406030204" pitchFamily="18" charset="0"/>
                                </a:rPr>
                              </m:ctrlPr>
                            </m:sSubPr>
                            <m:e>
                              <m:r>
                                <a:rPr lang="en-US" sz="2000" b="0" i="1" spc="-1" smtClean="0">
                                  <a:solidFill>
                                    <a:srgbClr val="000000"/>
                                  </a:solidFill>
                                  <a:latin typeface="Cambria Math" panose="02040503050406030204" pitchFamily="18" charset="0"/>
                                </a:rPr>
                                <m:t>𝑥</m:t>
                              </m:r>
                            </m:e>
                            <m:sub>
                              <m:r>
                                <a:rPr lang="en-US" sz="2000" b="0" i="1" spc="-1" smtClean="0">
                                  <a:solidFill>
                                    <a:srgbClr val="000000"/>
                                  </a:solidFill>
                                  <a:latin typeface="Cambria Math" panose="02040503050406030204" pitchFamily="18" charset="0"/>
                                </a:rPr>
                                <m:t>𝑚𝑖𝑛</m:t>
                              </m:r>
                            </m:sub>
                          </m:sSub>
                        </m:num>
                        <m:den>
                          <m:sSub>
                            <m:sSubPr>
                              <m:ctrlPr>
                                <a:rPr lang="en-US" sz="2000" b="0" i="1" spc="-1" smtClean="0">
                                  <a:solidFill>
                                    <a:srgbClr val="000000"/>
                                  </a:solidFill>
                                  <a:latin typeface="Cambria Math" panose="02040503050406030204" pitchFamily="18" charset="0"/>
                                </a:rPr>
                              </m:ctrlPr>
                            </m:sSubPr>
                            <m:e>
                              <m:r>
                                <a:rPr lang="en-US" sz="2000" b="0" i="1" spc="-1" smtClean="0">
                                  <a:solidFill>
                                    <a:srgbClr val="000000"/>
                                  </a:solidFill>
                                  <a:latin typeface="Cambria Math" panose="02040503050406030204" pitchFamily="18" charset="0"/>
                                </a:rPr>
                                <m:t>𝑥</m:t>
                              </m:r>
                            </m:e>
                            <m:sub>
                              <m:r>
                                <a:rPr lang="en-US" sz="2000" b="0" i="1" spc="-1" smtClean="0">
                                  <a:solidFill>
                                    <a:srgbClr val="000000"/>
                                  </a:solidFill>
                                  <a:latin typeface="Cambria Math" panose="02040503050406030204" pitchFamily="18" charset="0"/>
                                </a:rPr>
                                <m:t>𝑚𝑎𝑥</m:t>
                              </m:r>
                            </m:sub>
                          </m:sSub>
                          <m:r>
                            <a:rPr lang="en-US" sz="2000" b="0" i="1" spc="-1" smtClean="0">
                              <a:solidFill>
                                <a:srgbClr val="000000"/>
                              </a:solidFill>
                              <a:latin typeface="Cambria Math" panose="02040503050406030204" pitchFamily="18" charset="0"/>
                            </a:rPr>
                            <m:t>−</m:t>
                          </m:r>
                          <m:sSub>
                            <m:sSubPr>
                              <m:ctrlPr>
                                <a:rPr lang="en-US" sz="2000" b="0" i="1" spc="-1" smtClean="0">
                                  <a:solidFill>
                                    <a:srgbClr val="000000"/>
                                  </a:solidFill>
                                  <a:latin typeface="Cambria Math" panose="02040503050406030204" pitchFamily="18" charset="0"/>
                                </a:rPr>
                              </m:ctrlPr>
                            </m:sSubPr>
                            <m:e>
                              <m:r>
                                <a:rPr lang="en-US" sz="2000" b="0" i="1" spc="-1" smtClean="0">
                                  <a:solidFill>
                                    <a:srgbClr val="000000"/>
                                  </a:solidFill>
                                  <a:latin typeface="Cambria Math" panose="02040503050406030204" pitchFamily="18" charset="0"/>
                                </a:rPr>
                                <m:t>𝑥</m:t>
                              </m:r>
                            </m:e>
                            <m:sub>
                              <m:r>
                                <a:rPr lang="en-US" sz="2000" b="0" i="1" spc="-1" smtClean="0">
                                  <a:solidFill>
                                    <a:srgbClr val="000000"/>
                                  </a:solidFill>
                                  <a:latin typeface="Cambria Math" panose="02040503050406030204" pitchFamily="18" charset="0"/>
                                </a:rPr>
                                <m:t>𝑚𝑖𝑛</m:t>
                              </m:r>
                            </m:sub>
                          </m:sSub>
                        </m:den>
                      </m:f>
                    </m:oMath>
                  </m:oMathPara>
                </a14:m>
                <a:endParaRPr lang="en-US" sz="2000" spc="-1" smtClean="0">
                  <a:solidFill>
                    <a:srgbClr val="000000"/>
                  </a:solidFill>
                  <a:latin typeface="Calibri"/>
                </a:endParaRPr>
              </a:p>
              <a:p>
                <a:pPr marL="0" indent="0">
                  <a:lnSpc>
                    <a:spcPct val="100000"/>
                  </a:lnSpc>
                  <a:buNone/>
                </a:pPr>
                <a14:m>
                  <m:oMath xmlns:m="http://schemas.openxmlformats.org/officeDocument/2006/math">
                    <m:sSub>
                      <m:sSubPr>
                        <m:ctrlPr>
                          <a:rPr lang="en-US" sz="2000" i="1" spc="-1">
                            <a:solidFill>
                              <a:srgbClr val="000000"/>
                            </a:solidFill>
                            <a:latin typeface="Cambria Math" panose="02040503050406030204" pitchFamily="18" charset="0"/>
                          </a:rPr>
                        </m:ctrlPr>
                      </m:sSubPr>
                      <m:e>
                        <m:r>
                          <a:rPr lang="en-US" sz="2000" i="1" spc="-1">
                            <a:solidFill>
                              <a:srgbClr val="000000"/>
                            </a:solidFill>
                            <a:latin typeface="Cambria Math" panose="02040503050406030204" pitchFamily="18" charset="0"/>
                          </a:rPr>
                          <m:t>𝑥</m:t>
                        </m:r>
                      </m:e>
                      <m:sub>
                        <m:r>
                          <a:rPr lang="en-US" sz="2000" i="1" spc="-1">
                            <a:solidFill>
                              <a:srgbClr val="000000"/>
                            </a:solidFill>
                            <a:latin typeface="Cambria Math" panose="02040503050406030204" pitchFamily="18" charset="0"/>
                          </a:rPr>
                          <m:t>𝑠𝑐𝑎𝑙𝑒𝑠</m:t>
                        </m:r>
                      </m:sub>
                    </m:sSub>
                  </m:oMath>
                </a14:m>
                <a:r>
                  <a:rPr lang="en-US" sz="2000" spc="-1" smtClean="0">
                    <a:solidFill>
                      <a:srgbClr val="000000"/>
                    </a:solidFill>
                    <a:latin typeface="Calibri"/>
                  </a:rPr>
                  <a:t> -sẽ nằm trong dải [0, 1]</a:t>
                </a:r>
              </a:p>
              <a:p>
                <a:pPr>
                  <a:lnSpc>
                    <a:spcPct val="100000"/>
                  </a:lnSpc>
                </a:pPr>
                <a:r>
                  <a:rPr lang="en-US" sz="2000" b="1" spc="-1" smtClean="0">
                    <a:solidFill>
                      <a:srgbClr val="000000"/>
                    </a:solidFill>
                    <a:latin typeface="Calibri"/>
                  </a:rPr>
                  <a:t>Standard scaler</a:t>
                </a:r>
                <a:r>
                  <a:rPr lang="en-US" sz="2000" spc="-1" smtClean="0">
                    <a:solidFill>
                      <a:srgbClr val="000000"/>
                    </a:solidFill>
                    <a:latin typeface="Calibri"/>
                  </a:rPr>
                  <a:t>: sử dụng cho các dữ liệu có phân bố chuẩn</a:t>
                </a: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sz="2000" i="1" spc="-1" smtClean="0">
                              <a:solidFill>
                                <a:srgbClr val="000000"/>
                              </a:solidFill>
                              <a:latin typeface="Cambria Math" panose="02040503050406030204" pitchFamily="18" charset="0"/>
                            </a:rPr>
                          </m:ctrlPr>
                        </m:sSubPr>
                        <m:e>
                          <m:r>
                            <a:rPr lang="en-US" sz="2000" b="0" i="1" spc="-1" smtClean="0">
                              <a:solidFill>
                                <a:srgbClr val="000000"/>
                              </a:solidFill>
                              <a:latin typeface="Cambria Math" panose="02040503050406030204" pitchFamily="18" charset="0"/>
                            </a:rPr>
                            <m:t>𝑥</m:t>
                          </m:r>
                        </m:e>
                        <m:sub>
                          <m:r>
                            <a:rPr lang="en-US" sz="2000" b="0" i="1" spc="-1" smtClean="0">
                              <a:solidFill>
                                <a:srgbClr val="000000"/>
                              </a:solidFill>
                              <a:latin typeface="Cambria Math" panose="02040503050406030204" pitchFamily="18" charset="0"/>
                            </a:rPr>
                            <m:t>𝑠𝑐𝑎𝑙𝑒</m:t>
                          </m:r>
                        </m:sub>
                      </m:sSub>
                      <m:r>
                        <a:rPr lang="en-US" sz="2000" b="0" i="1" spc="-1" smtClean="0">
                          <a:solidFill>
                            <a:srgbClr val="000000"/>
                          </a:solidFill>
                          <a:latin typeface="Cambria Math" panose="02040503050406030204" pitchFamily="18" charset="0"/>
                        </a:rPr>
                        <m:t>=</m:t>
                      </m:r>
                      <m:f>
                        <m:fPr>
                          <m:ctrlPr>
                            <a:rPr lang="en-US" sz="2000" b="0" i="1" spc="-1" smtClean="0">
                              <a:solidFill>
                                <a:srgbClr val="000000"/>
                              </a:solidFill>
                              <a:latin typeface="Cambria Math" panose="02040503050406030204" pitchFamily="18" charset="0"/>
                            </a:rPr>
                          </m:ctrlPr>
                        </m:fPr>
                        <m:num>
                          <m:r>
                            <a:rPr lang="en-US" sz="2000" b="0" i="1" spc="-1" smtClean="0">
                              <a:solidFill>
                                <a:srgbClr val="000000"/>
                              </a:solidFill>
                              <a:latin typeface="Cambria Math" panose="02040503050406030204" pitchFamily="18" charset="0"/>
                            </a:rPr>
                            <m:t>𝑥</m:t>
                          </m:r>
                          <m:r>
                            <a:rPr lang="en-US" sz="2000" b="0" i="1" spc="-1" smtClean="0">
                              <a:solidFill>
                                <a:srgbClr val="000000"/>
                              </a:solidFill>
                              <a:latin typeface="Cambria Math" panose="02040503050406030204" pitchFamily="18" charset="0"/>
                            </a:rPr>
                            <m:t>−</m:t>
                          </m:r>
                          <m:r>
                            <a:rPr lang="en-US" sz="2000" b="0" i="1" spc="-1" smtClean="0">
                              <a:solidFill>
                                <a:srgbClr val="000000"/>
                              </a:solidFill>
                              <a:latin typeface="Cambria Math" panose="02040503050406030204" pitchFamily="18" charset="0"/>
                              <a:ea typeface="Cambria Math" panose="02040503050406030204" pitchFamily="18" charset="0"/>
                            </a:rPr>
                            <m:t>𝜇</m:t>
                          </m:r>
                        </m:num>
                        <m:den>
                          <m:r>
                            <a:rPr lang="en-US" sz="2000" b="0" i="1" spc="-1" smtClean="0">
                              <a:solidFill>
                                <a:srgbClr val="000000"/>
                              </a:solidFill>
                              <a:latin typeface="Cambria Math" panose="02040503050406030204" pitchFamily="18" charset="0"/>
                              <a:ea typeface="Cambria Math" panose="02040503050406030204" pitchFamily="18" charset="0"/>
                            </a:rPr>
                            <m:t>𝜎</m:t>
                          </m:r>
                        </m:den>
                      </m:f>
                    </m:oMath>
                  </m:oMathPara>
                </a14:m>
                <a:endParaRPr lang="en-US" sz="2000" spc="-1" smtClean="0">
                  <a:solidFill>
                    <a:srgbClr val="000000"/>
                  </a:solidFill>
                  <a:latin typeface="Calibri"/>
                </a:endParaRPr>
              </a:p>
              <a:p>
                <a:pPr marL="0" indent="0">
                  <a:lnSpc>
                    <a:spcPct val="100000"/>
                  </a:lnSpc>
                  <a:buNone/>
                </a:pPr>
                <a:r>
                  <a:rPr lang="en-US" sz="2000" spc="-1" smtClean="0">
                    <a:solidFill>
                      <a:srgbClr val="000000"/>
                    </a:solidFill>
                    <a:latin typeface="Calibri"/>
                  </a:rPr>
                  <a:t>với </a:t>
                </a:r>
                <a14:m>
                  <m:oMath xmlns:m="http://schemas.openxmlformats.org/officeDocument/2006/math">
                    <m:r>
                      <a:rPr lang="en-US" sz="2000" i="1" spc="-1">
                        <a:solidFill>
                          <a:srgbClr val="000000"/>
                        </a:solidFill>
                        <a:latin typeface="Cambria Math" panose="02040503050406030204" pitchFamily="18" charset="0"/>
                        <a:ea typeface="Cambria Math" panose="02040503050406030204" pitchFamily="18" charset="0"/>
                      </a:rPr>
                      <m:t>𝜇</m:t>
                    </m:r>
                  </m:oMath>
                </a14:m>
                <a:r>
                  <a:rPr lang="en-US" sz="2000" spc="-1" smtClean="0">
                    <a:solidFill>
                      <a:srgbClr val="000000"/>
                    </a:solidFill>
                    <a:latin typeface="Calibri"/>
                  </a:rPr>
                  <a:t> - trung bình (mean) của x</a:t>
                </a:r>
              </a:p>
              <a:p>
                <a:pPr marL="0" indent="0">
                  <a:lnSpc>
                    <a:spcPct val="100000"/>
                  </a:lnSpc>
                  <a:buNone/>
                </a:pPr>
                <a14:m>
                  <m:oMath xmlns:m="http://schemas.openxmlformats.org/officeDocument/2006/math">
                    <m:r>
                      <a:rPr lang="en-US" sz="2000" i="1" spc="-1">
                        <a:solidFill>
                          <a:srgbClr val="000000"/>
                        </a:solidFill>
                        <a:latin typeface="Cambria Math" panose="02040503050406030204" pitchFamily="18" charset="0"/>
                        <a:ea typeface="Cambria Math" panose="02040503050406030204" pitchFamily="18" charset="0"/>
                      </a:rPr>
                      <m:t>𝜎</m:t>
                    </m:r>
                  </m:oMath>
                </a14:m>
                <a:r>
                  <a:rPr lang="en-US" sz="2000" spc="-1" smtClean="0">
                    <a:solidFill>
                      <a:srgbClr val="000000"/>
                    </a:solidFill>
                    <a:latin typeface="Calibri"/>
                  </a:rPr>
                  <a:t> - độ lệch chuẩn (standard deviation) của x</a:t>
                </a:r>
              </a:p>
              <a:p>
                <a:pPr marL="0" indent="0">
                  <a:lnSpc>
                    <a:spcPct val="100000"/>
                  </a:lnSpc>
                  <a:buNone/>
                </a:pPr>
                <a14:m>
                  <m:oMath xmlns:m="http://schemas.openxmlformats.org/officeDocument/2006/math">
                    <m:sSub>
                      <m:sSubPr>
                        <m:ctrlPr>
                          <a:rPr lang="en-US" sz="2000" i="1" spc="-1">
                            <a:solidFill>
                              <a:srgbClr val="000000"/>
                            </a:solidFill>
                            <a:latin typeface="Cambria Math" panose="02040503050406030204" pitchFamily="18" charset="0"/>
                          </a:rPr>
                        </m:ctrlPr>
                      </m:sSubPr>
                      <m:e>
                        <m:r>
                          <a:rPr lang="en-US" sz="2000" i="1" spc="-1">
                            <a:solidFill>
                              <a:srgbClr val="000000"/>
                            </a:solidFill>
                            <a:latin typeface="Cambria Math" panose="02040503050406030204" pitchFamily="18" charset="0"/>
                          </a:rPr>
                          <m:t>𝑥</m:t>
                        </m:r>
                      </m:e>
                      <m:sub>
                        <m:r>
                          <a:rPr lang="en-US" sz="2000" i="1" spc="-1">
                            <a:solidFill>
                              <a:srgbClr val="000000"/>
                            </a:solidFill>
                            <a:latin typeface="Cambria Math" panose="02040503050406030204" pitchFamily="18" charset="0"/>
                          </a:rPr>
                          <m:t>𝑠𝑐𝑎𝑙𝑒𝑠</m:t>
                        </m:r>
                      </m:sub>
                    </m:sSub>
                  </m:oMath>
                </a14:m>
                <a:r>
                  <a:rPr lang="en-US" sz="2000" spc="-1" smtClean="0">
                    <a:solidFill>
                      <a:srgbClr val="000000"/>
                    </a:solidFill>
                    <a:latin typeface="Calibri"/>
                  </a:rPr>
                  <a:t> - sẽ có mean = 0 và </a:t>
                </a:r>
                <a:r>
                  <a:rPr lang="en-US" sz="2000" spc="-1">
                    <a:solidFill>
                      <a:srgbClr val="000000"/>
                    </a:solidFill>
                    <a:latin typeface="Calibri"/>
                  </a:rPr>
                  <a:t>standard </a:t>
                </a:r>
                <a:r>
                  <a:rPr lang="en-US" sz="2000" spc="-1" smtClean="0">
                    <a:solidFill>
                      <a:srgbClr val="000000"/>
                    </a:solidFill>
                    <a:latin typeface="Calibri"/>
                  </a:rPr>
                  <a:t>deviation = 1</a:t>
                </a:r>
              </a:p>
              <a:p>
                <a:pPr>
                  <a:lnSpc>
                    <a:spcPct val="100000"/>
                  </a:lnSpc>
                </a:pPr>
                <a:r>
                  <a:rPr lang="en-US" sz="2000" spc="-1" smtClean="0">
                    <a:solidFill>
                      <a:srgbClr val="FF0000"/>
                    </a:solidFill>
                    <a:latin typeface="Calibri"/>
                  </a:rPr>
                  <a:t>Không nên train-test split sau khi scale dữ liệu, có thể gây ra mất mát thông tin!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1" y="1272568"/>
                <a:ext cx="11415161" cy="5289083"/>
              </a:xfrm>
              <a:blipFill>
                <a:blip r:embed="rId2"/>
                <a:stretch>
                  <a:fillRect l="-534" t="-2537" b="-4037"/>
                </a:stretch>
              </a:blipFill>
            </p:spPr>
            <p:txBody>
              <a:bodyPr/>
              <a:lstStyle/>
              <a:p>
                <a:r>
                  <a:rPr lang="vi-VN">
                    <a:noFill/>
                  </a:rPr>
                  <a:t> </a:t>
                </a:r>
              </a:p>
            </p:txBody>
          </p:sp>
        </mc:Fallback>
      </mc:AlternateContent>
    </p:spTree>
    <p:extLst>
      <p:ext uri="{BB962C8B-B14F-4D97-AF65-F5344CB8AC3E}">
        <p14:creationId xmlns:p14="http://schemas.microsoft.com/office/powerpoint/2010/main" val="2450523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regularization - Chính quy hoá</a:t>
            </a: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2" y="1272568"/>
                <a:ext cx="11029615" cy="5171775"/>
              </a:xfrm>
            </p:spPr>
            <p:txBody>
              <a:bodyPr>
                <a:normAutofit/>
              </a:bodyPr>
              <a:lstStyle/>
              <a:p>
                <a:pPr>
                  <a:lnSpc>
                    <a:spcPct val="100000"/>
                  </a:lnSpc>
                </a:pPr>
                <a:r>
                  <a:rPr lang="en-US" sz="2000" spc="-1" smtClean="0">
                    <a:solidFill>
                      <a:schemeClr val="tx1"/>
                    </a:solidFill>
                    <a:latin typeface="Calibri"/>
                  </a:rPr>
                  <a:t>Một phương pháp để giảm overfitting nhưng vẫn giữ nguyên mô hình đó là thay đổi trọng số trên số biến đầu vào </a:t>
                </a:r>
              </a:p>
              <a:p>
                <a:pPr>
                  <a:lnSpc>
                    <a:spcPct val="100000"/>
                  </a:lnSpc>
                </a:pPr>
                <a:r>
                  <a:rPr lang="en-US" sz="2000" spc="-1" smtClean="0">
                    <a:solidFill>
                      <a:schemeClr val="tx1"/>
                    </a:solidFill>
                    <a:latin typeface="Calibri"/>
                  </a:rPr>
                  <a:t>Cụ thể sau thay đổi một chút ở hàm loss</a:t>
                </a:r>
              </a:p>
              <a:p>
                <a:pPr>
                  <a:lnSpc>
                    <a:spcPct val="100000"/>
                  </a:lnSpc>
                </a:pPr>
                <a:r>
                  <a:rPr lang="en-US" sz="2000" b="1" spc="-1" smtClean="0">
                    <a:solidFill>
                      <a:schemeClr val="tx1"/>
                    </a:solidFill>
                    <a:latin typeface="Calibri"/>
                  </a:rPr>
                  <a:t>Regularization</a:t>
                </a:r>
                <a:r>
                  <a:rPr lang="en-US" sz="2000" spc="-1" smtClean="0">
                    <a:solidFill>
                      <a:schemeClr val="tx1"/>
                    </a:solidFill>
                    <a:latin typeface="Calibri"/>
                  </a:rPr>
                  <a:t> </a:t>
                </a:r>
                <a:r>
                  <a:rPr lang="en-US" sz="2000" b="1" spc="-1" smtClean="0">
                    <a:solidFill>
                      <a:schemeClr val="tx1"/>
                    </a:solidFill>
                    <a:latin typeface="Calibri"/>
                  </a:rPr>
                  <a:t>L2</a:t>
                </a:r>
                <a:r>
                  <a:rPr lang="en-US" sz="2000" spc="-1" smtClean="0">
                    <a:solidFill>
                      <a:schemeClr val="tx1"/>
                    </a:solidFill>
                    <a:latin typeface="Calibri"/>
                  </a:rPr>
                  <a:t>:</a:t>
                </a: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sz="2000" i="1" spc="-1" smtClean="0">
                              <a:solidFill>
                                <a:schemeClr val="tx1"/>
                              </a:solidFill>
                              <a:latin typeface="Cambria Math" panose="02040503050406030204" pitchFamily="18" charset="0"/>
                            </a:rPr>
                          </m:ctrlPr>
                        </m:sSubPr>
                        <m:e>
                          <m:r>
                            <a:rPr lang="en-US" sz="2000" b="0" i="1" spc="-1" smtClean="0">
                              <a:solidFill>
                                <a:schemeClr val="tx1"/>
                              </a:solidFill>
                              <a:latin typeface="Cambria Math" panose="02040503050406030204" pitchFamily="18" charset="0"/>
                            </a:rPr>
                            <m:t>𝐿</m:t>
                          </m:r>
                        </m:e>
                        <m:sub>
                          <m:r>
                            <a:rPr lang="en-US" sz="2000" b="0" i="1" spc="-1" smtClean="0">
                              <a:solidFill>
                                <a:schemeClr val="tx1"/>
                              </a:solidFill>
                              <a:latin typeface="Cambria Math" panose="02040503050406030204" pitchFamily="18" charset="0"/>
                            </a:rPr>
                            <m:t>𝑟𝑒𝑔</m:t>
                          </m:r>
                        </m:sub>
                      </m:sSub>
                      <m:r>
                        <a:rPr lang="en-US" sz="2000" b="0" i="1" spc="-1" smtClean="0">
                          <a:solidFill>
                            <a:schemeClr val="tx1"/>
                          </a:solidFill>
                          <a:latin typeface="Cambria Math" panose="02040503050406030204" pitchFamily="18" charset="0"/>
                        </a:rPr>
                        <m:t>=</m:t>
                      </m:r>
                      <m:r>
                        <a:rPr lang="en-US" sz="2000" b="0" i="1" spc="-1" smtClean="0">
                          <a:solidFill>
                            <a:schemeClr val="tx1"/>
                          </a:solidFill>
                          <a:latin typeface="Cambria Math" panose="02040503050406030204" pitchFamily="18" charset="0"/>
                        </a:rPr>
                        <m:t>𝐿</m:t>
                      </m:r>
                      <m:r>
                        <a:rPr lang="en-US" sz="2000" b="0" i="1" spc="-1" smtClean="0">
                          <a:solidFill>
                            <a:schemeClr val="tx1"/>
                          </a:solidFill>
                          <a:latin typeface="Cambria Math" panose="02040503050406030204" pitchFamily="18" charset="0"/>
                        </a:rPr>
                        <m:t>+</m:t>
                      </m:r>
                      <m:r>
                        <a:rPr lang="en-US" sz="2000" b="0" i="1" spc="-1" smtClean="0">
                          <a:solidFill>
                            <a:schemeClr val="tx1"/>
                          </a:solidFill>
                          <a:latin typeface="Cambria Math" panose="02040503050406030204" pitchFamily="18" charset="0"/>
                          <a:ea typeface="Cambria Math" panose="02040503050406030204" pitchFamily="18" charset="0"/>
                        </a:rPr>
                        <m:t>𝜆</m:t>
                      </m:r>
                      <m:nary>
                        <m:naryPr>
                          <m:chr m:val="∑"/>
                          <m:ctrlPr>
                            <a:rPr lang="en-US" sz="2000" b="0" i="1" spc="-1" smtClean="0">
                              <a:solidFill>
                                <a:schemeClr val="tx1"/>
                              </a:solidFill>
                              <a:latin typeface="Cambria Math" panose="02040503050406030204" pitchFamily="18" charset="0"/>
                              <a:ea typeface="Cambria Math" panose="02040503050406030204" pitchFamily="18" charset="0"/>
                            </a:rPr>
                          </m:ctrlPr>
                        </m:naryPr>
                        <m:sub>
                          <m:r>
                            <m:rPr>
                              <m:brk m:alnAt="23"/>
                            </m:rPr>
                            <a:rPr lang="en-US" sz="2000" b="0" i="1" spc="-1" smtClean="0">
                              <a:solidFill>
                                <a:schemeClr val="tx1"/>
                              </a:solidFill>
                              <a:latin typeface="Cambria Math" panose="02040503050406030204" pitchFamily="18" charset="0"/>
                              <a:ea typeface="Cambria Math" panose="02040503050406030204" pitchFamily="18" charset="0"/>
                            </a:rPr>
                            <m:t>𝑘</m:t>
                          </m:r>
                          <m:r>
                            <a:rPr lang="en-US" sz="2000" b="0" i="1" spc="-1" smtClean="0">
                              <a:solidFill>
                                <a:schemeClr val="tx1"/>
                              </a:solidFill>
                              <a:latin typeface="Cambria Math" panose="02040503050406030204" pitchFamily="18" charset="0"/>
                              <a:ea typeface="Cambria Math" panose="02040503050406030204" pitchFamily="18" charset="0"/>
                            </a:rPr>
                            <m:t>=0</m:t>
                          </m:r>
                        </m:sub>
                        <m:sup>
                          <m:r>
                            <a:rPr lang="en-US" sz="2000" b="0" i="1" spc="-1" smtClean="0">
                              <a:solidFill>
                                <a:schemeClr val="tx1"/>
                              </a:solidFill>
                              <a:latin typeface="Cambria Math" panose="02040503050406030204" pitchFamily="18" charset="0"/>
                              <a:ea typeface="Cambria Math" panose="02040503050406030204" pitchFamily="18" charset="0"/>
                            </a:rPr>
                            <m:t>𝐾</m:t>
                          </m:r>
                        </m:sup>
                        <m:e>
                          <m:sSubSup>
                            <m:sSubSupPr>
                              <m:ctrlPr>
                                <a:rPr lang="en-US" sz="2000" b="0" i="1" spc="-1" smtClean="0">
                                  <a:solidFill>
                                    <a:schemeClr val="tx1"/>
                                  </a:solidFill>
                                  <a:latin typeface="Cambria Math" panose="02040503050406030204" pitchFamily="18" charset="0"/>
                                  <a:ea typeface="Cambria Math" panose="02040503050406030204" pitchFamily="18" charset="0"/>
                                </a:rPr>
                              </m:ctrlPr>
                            </m:sSubSupPr>
                            <m:e>
                              <m:r>
                                <a:rPr lang="en-US" sz="2000" b="0" i="1" spc="-1" smtClean="0">
                                  <a:solidFill>
                                    <a:schemeClr val="tx1"/>
                                  </a:solidFill>
                                  <a:latin typeface="Cambria Math" panose="02040503050406030204" pitchFamily="18" charset="0"/>
                                  <a:ea typeface="Cambria Math" panose="02040503050406030204" pitchFamily="18" charset="0"/>
                                </a:rPr>
                                <m:t>𝑤</m:t>
                              </m:r>
                            </m:e>
                            <m:sub>
                              <m:r>
                                <a:rPr lang="en-US" sz="2000" b="0" i="1" spc="-1" smtClean="0">
                                  <a:solidFill>
                                    <a:schemeClr val="tx1"/>
                                  </a:solidFill>
                                  <a:latin typeface="Cambria Math" panose="02040503050406030204" pitchFamily="18" charset="0"/>
                                  <a:ea typeface="Cambria Math" panose="02040503050406030204" pitchFamily="18" charset="0"/>
                                </a:rPr>
                                <m:t>𝑘</m:t>
                              </m:r>
                            </m:sub>
                            <m:sup>
                              <m:r>
                                <a:rPr lang="en-US" sz="2000" b="0" i="1" spc="-1" smtClean="0">
                                  <a:solidFill>
                                    <a:schemeClr val="tx1"/>
                                  </a:solidFill>
                                  <a:latin typeface="Cambria Math" panose="02040503050406030204" pitchFamily="18" charset="0"/>
                                  <a:ea typeface="Cambria Math" panose="02040503050406030204" pitchFamily="18" charset="0"/>
                                </a:rPr>
                                <m:t>2</m:t>
                              </m:r>
                            </m:sup>
                          </m:sSubSup>
                        </m:e>
                      </m:nary>
                    </m:oMath>
                  </m:oMathPara>
                </a14:m>
                <a:endParaRPr lang="en-US" sz="2000" spc="-1" smtClean="0">
                  <a:solidFill>
                    <a:schemeClr val="tx1"/>
                  </a:solidFill>
                  <a:latin typeface="Calibri"/>
                </a:endParaRPr>
              </a:p>
              <a:p>
                <a:pPr marL="0" indent="0">
                  <a:lnSpc>
                    <a:spcPct val="100000"/>
                  </a:lnSpc>
                  <a:buNone/>
                </a:pPr>
                <a:r>
                  <a:rPr lang="en-US" sz="2000" spc="-1" smtClean="0">
                    <a:solidFill>
                      <a:schemeClr val="tx1"/>
                    </a:solidFill>
                    <a:latin typeface="Calibri"/>
                  </a:rPr>
                  <a:t>L - Loss khi không có regularization</a:t>
                </a:r>
                <a14:m>
                  <m:oMath xmlns:m="http://schemas.openxmlformats.org/officeDocument/2006/math">
                    <m:r>
                      <a:rPr lang="en-US" sz="2000" b="0" i="0" spc="-1" smtClean="0">
                        <a:solidFill>
                          <a:schemeClr val="tx1"/>
                        </a:solidFill>
                        <a:latin typeface="Cambria Math" panose="02040503050406030204" pitchFamily="18" charset="0"/>
                      </a:rPr>
                      <m:t>, </m:t>
                    </m:r>
                    <m:sSub>
                      <m:sSubPr>
                        <m:ctrlPr>
                          <a:rPr lang="en-US" sz="2000" i="1" spc="-1">
                            <a:solidFill>
                              <a:schemeClr val="tx1"/>
                            </a:solidFill>
                            <a:latin typeface="Cambria Math" panose="02040503050406030204" pitchFamily="18" charset="0"/>
                          </a:rPr>
                        </m:ctrlPr>
                      </m:sSubPr>
                      <m:e>
                        <m:r>
                          <a:rPr lang="en-US" sz="2000" i="1" spc="-1">
                            <a:solidFill>
                              <a:schemeClr val="tx1"/>
                            </a:solidFill>
                            <a:latin typeface="Cambria Math" panose="02040503050406030204" pitchFamily="18" charset="0"/>
                          </a:rPr>
                          <m:t>𝐿</m:t>
                        </m:r>
                      </m:e>
                      <m:sub>
                        <m:r>
                          <a:rPr lang="en-US" sz="2000" i="1" spc="-1">
                            <a:solidFill>
                              <a:schemeClr val="tx1"/>
                            </a:solidFill>
                            <a:latin typeface="Cambria Math" panose="02040503050406030204" pitchFamily="18" charset="0"/>
                          </a:rPr>
                          <m:t>𝑟𝑒𝑔</m:t>
                        </m:r>
                      </m:sub>
                    </m:sSub>
                  </m:oMath>
                </a14:m>
                <a:r>
                  <a:rPr lang="en-US" sz="2000" spc="-1" smtClean="0">
                    <a:solidFill>
                      <a:schemeClr val="tx1"/>
                    </a:solidFill>
                    <a:latin typeface="Calibri"/>
                  </a:rPr>
                  <a:t> - loss khi có regularization, K - tổng số biến đầu vào, w - trọng số (weight)</a:t>
                </a:r>
              </a:p>
              <a:p>
                <a:pPr marL="0" indent="0">
                  <a:lnSpc>
                    <a:spcPct val="100000"/>
                  </a:lnSpc>
                  <a:buNone/>
                </a:pPr>
                <a:r>
                  <a:rPr lang="en-US" sz="2000" spc="-1" smtClean="0">
                    <a:solidFill>
                      <a:schemeClr val="tx1"/>
                    </a:solidFill>
                    <a:latin typeface="Calibri"/>
                  </a:rPr>
                  <a:t>Với </a:t>
                </a:r>
                <a14:m>
                  <m:oMath xmlns:m="http://schemas.openxmlformats.org/officeDocument/2006/math">
                    <m:r>
                      <a:rPr lang="en-US" sz="2000" i="1" spc="-1">
                        <a:solidFill>
                          <a:schemeClr val="tx1"/>
                        </a:solidFill>
                        <a:latin typeface="Cambria Math" panose="02040503050406030204" pitchFamily="18" charset="0"/>
                        <a:ea typeface="Cambria Math" panose="02040503050406030204" pitchFamily="18" charset="0"/>
                      </a:rPr>
                      <m:t>𝜆</m:t>
                    </m:r>
                  </m:oMath>
                </a14:m>
                <a:r>
                  <a:rPr lang="en-US" sz="2000" spc="-1" smtClean="0">
                    <a:solidFill>
                      <a:schemeClr val="tx1"/>
                    </a:solidFill>
                    <a:latin typeface="Calibri"/>
                  </a:rPr>
                  <a:t> tham số có gái trị 0...1, nếu </a:t>
                </a:r>
                <a14:m>
                  <m:oMath xmlns:m="http://schemas.openxmlformats.org/officeDocument/2006/math">
                    <m:r>
                      <a:rPr lang="en-US" sz="2000" i="1" spc="-1">
                        <a:solidFill>
                          <a:schemeClr val="tx1"/>
                        </a:solidFill>
                        <a:latin typeface="Cambria Math" panose="02040503050406030204" pitchFamily="18" charset="0"/>
                        <a:ea typeface="Cambria Math" panose="02040503050406030204" pitchFamily="18" charset="0"/>
                      </a:rPr>
                      <m:t>𝜆</m:t>
                    </m:r>
                  </m:oMath>
                </a14:m>
                <a:r>
                  <a:rPr lang="en-US" sz="2000" spc="-1" smtClean="0">
                    <a:solidFill>
                      <a:schemeClr val="tx1"/>
                    </a:solidFill>
                    <a:latin typeface="Calibri"/>
                  </a:rPr>
                  <a:t> = 0 thì sẽ không có regularization, nên chọn </a:t>
                </a:r>
                <a14:m>
                  <m:oMath xmlns:m="http://schemas.openxmlformats.org/officeDocument/2006/math">
                    <m:r>
                      <a:rPr lang="en-US" sz="2000" i="1" spc="-1">
                        <a:solidFill>
                          <a:schemeClr val="tx1"/>
                        </a:solidFill>
                        <a:latin typeface="Cambria Math" panose="02040503050406030204" pitchFamily="18" charset="0"/>
                        <a:ea typeface="Cambria Math" panose="02040503050406030204" pitchFamily="18" charset="0"/>
                      </a:rPr>
                      <m:t>𝜆</m:t>
                    </m:r>
                  </m:oMath>
                </a14:m>
                <a:r>
                  <a:rPr lang="en-US" sz="2000" spc="-1" smtClean="0">
                    <a:solidFill>
                      <a:schemeClr val="tx1"/>
                    </a:solidFill>
                    <a:latin typeface="Calibri"/>
                  </a:rPr>
                  <a:t> nhỏ</a:t>
                </a:r>
              </a:p>
              <a:p>
                <a:pPr marL="0" indent="0">
                  <a:lnSpc>
                    <a:spcPct val="100000"/>
                  </a:lnSpc>
                  <a:buNone/>
                </a:pPr>
                <a:r>
                  <a:rPr lang="en-US" sz="2000" spc="-1" smtClean="0">
                    <a:solidFill>
                      <a:srgbClr val="000000"/>
                    </a:solidFill>
                    <a:latin typeface="Calibri"/>
                  </a:rPr>
                  <a:t>Regulariztion L2 giúp các trọng số thu được nhỏ đi, các biến ít quan trọng sẽ có trọng số nhỏ</a:t>
                </a:r>
                <a:endParaRPr lang="vi-VN" sz="2000" spc="-1">
                  <a:latin typeface="Aria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2" y="1272568"/>
                <a:ext cx="11029615" cy="5171775"/>
              </a:xfrm>
              <a:blipFill>
                <a:blip r:embed="rId2"/>
                <a:stretch>
                  <a:fillRect l="-552" r="-331"/>
                </a:stretch>
              </a:blipFill>
            </p:spPr>
            <p:txBody>
              <a:bodyPr/>
              <a:lstStyle/>
              <a:p>
                <a:r>
                  <a:rPr lang="vi-VN">
                    <a:noFill/>
                  </a:rPr>
                  <a:t> </a:t>
                </a:r>
              </a:p>
            </p:txBody>
          </p:sp>
        </mc:Fallback>
      </mc:AlternateContent>
    </p:spTree>
    <p:extLst>
      <p:ext uri="{BB962C8B-B14F-4D97-AF65-F5344CB8AC3E}">
        <p14:creationId xmlns:p14="http://schemas.microsoft.com/office/powerpoint/2010/main" val="1537201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292853"/>
            <a:ext cx="11029616" cy="1188720"/>
          </a:xfrm>
        </p:spPr>
        <p:txBody>
          <a:bodyPr/>
          <a:lstStyle/>
          <a:p>
            <a:r>
              <a:rPr lang="en-US" smtClean="0">
                <a:latin typeface="Arial" panose="020B0604020202020204" pitchFamily="34" charset="0"/>
                <a:cs typeface="Arial" panose="020B0604020202020204" pitchFamily="34" charset="0"/>
              </a:rPr>
              <a:t>giới </a:t>
            </a:r>
            <a:r>
              <a:rPr lang="en-US" err="1" smtClean="0">
                <a:latin typeface="Arial" panose="020B0604020202020204" pitchFamily="34" charset="0"/>
                <a:cs typeface="Arial" panose="020B0604020202020204" pitchFamily="34" charset="0"/>
              </a:rPr>
              <a:t>thiệu</a:t>
            </a:r>
            <a:r>
              <a:rPr lang="en-US" smtClean="0">
                <a:latin typeface="Arial" panose="020B0604020202020204" pitchFamily="34" charset="0"/>
                <a:cs typeface="Arial" panose="020B0604020202020204" pitchFamily="34" charset="0"/>
              </a:rPr>
              <a:t> </a:t>
            </a:r>
            <a:r>
              <a:rPr lang="en-US" err="1" smtClean="0">
                <a:latin typeface="Arial" panose="020B0604020202020204" pitchFamily="34" charset="0"/>
                <a:cs typeface="Arial" panose="020B0604020202020204" pitchFamily="34" charset="0"/>
              </a:rPr>
              <a:t>khoá</a:t>
            </a:r>
            <a:r>
              <a:rPr lang="en-US" smtClean="0">
                <a:latin typeface="Arial" panose="020B0604020202020204" pitchFamily="34" charset="0"/>
                <a:cs typeface="Arial" panose="020B0604020202020204" pitchFamily="34" charset="0"/>
              </a:rPr>
              <a:t> </a:t>
            </a:r>
            <a:r>
              <a:rPr lang="en-US" err="1" smtClean="0">
                <a:latin typeface="Arial" panose="020B0604020202020204" pitchFamily="34" charset="0"/>
                <a:cs typeface="Arial" panose="020B0604020202020204" pitchFamily="34" charset="0"/>
              </a:rPr>
              <a:t>học</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81192" y="1652887"/>
            <a:ext cx="11029615" cy="4608576"/>
          </a:xfrm>
        </p:spPr>
        <p:txBody>
          <a:bodyPr>
            <a:normAutofit/>
          </a:bodyPr>
          <a:lstStyle/>
          <a:p>
            <a:r>
              <a:rPr lang="en-US" sz="2000" smtClean="0"/>
              <a:t>Nội dung chương trình:</a:t>
            </a:r>
          </a:p>
          <a:p>
            <a:pPr lvl="1"/>
            <a:r>
              <a:rPr lang="en-US" sz="1800" smtClean="0"/>
              <a:t>Kiến thức, kỹ năng cơ bản: python, xác suất thống kê, ma trận</a:t>
            </a:r>
          </a:p>
          <a:p>
            <a:pPr lvl="1"/>
            <a:r>
              <a:rPr lang="en-US" sz="1800" smtClean="0"/>
              <a:t>Machine learning cơ bản: hồi quy, phân loại, các tham số, đại lượng, vấn đề cơ bản</a:t>
            </a:r>
          </a:p>
          <a:p>
            <a:pPr lvl="1"/>
            <a:r>
              <a:rPr lang="en-US" sz="1800" smtClean="0"/>
              <a:t>Dense Neural Network</a:t>
            </a:r>
          </a:p>
          <a:p>
            <a:pPr lvl="1"/>
            <a:r>
              <a:rPr lang="en-US" sz="1800" smtClean="0"/>
              <a:t>Convolutional Neural Network</a:t>
            </a:r>
          </a:p>
          <a:p>
            <a:pPr lvl="1"/>
            <a:r>
              <a:rPr lang="en-US" sz="1800" smtClean="0"/>
              <a:t>Recurrent Neural Network</a:t>
            </a:r>
          </a:p>
          <a:p>
            <a:r>
              <a:rPr lang="en-US" sz="2000" smtClean="0"/>
              <a:t>Bản quyền:</a:t>
            </a:r>
          </a:p>
          <a:p>
            <a:pPr lvl="1"/>
            <a:r>
              <a:rPr lang="en-US" sz="1800" smtClean="0"/>
              <a:t>Khoá học miễn phí, tài liệu chia sẻ công khai</a:t>
            </a:r>
          </a:p>
          <a:p>
            <a:pPr lvl="1"/>
            <a:r>
              <a:rPr lang="en-US" sz="1800" smtClean="0"/>
              <a:t>Source code sử dụng theo miễn phí giấy phép MIT, Apache</a:t>
            </a:r>
          </a:p>
          <a:p>
            <a:pPr lvl="1"/>
            <a:r>
              <a:rPr lang="en-US" sz="1800" smtClean="0"/>
              <a:t>Sử dụng Dataset, hình ảnh minh hoạ miễn phí, nguồn mở, tôn trọng quyền tác giả</a:t>
            </a:r>
          </a:p>
        </p:txBody>
      </p:sp>
    </p:spTree>
    <p:extLst>
      <p:ext uri="{BB962C8B-B14F-4D97-AF65-F5344CB8AC3E}">
        <p14:creationId xmlns:p14="http://schemas.microsoft.com/office/powerpoint/2010/main" val="616847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a:latin typeface="Arial" panose="020B0604020202020204" pitchFamily="34" charset="0"/>
                <a:cs typeface="Arial" panose="020B0604020202020204" pitchFamily="34" charset="0"/>
              </a:rPr>
              <a:t>regularization - Chính quy hoá</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2" y="1272568"/>
                <a:ext cx="11029615" cy="5171775"/>
              </a:xfrm>
            </p:spPr>
            <p:txBody>
              <a:bodyPr>
                <a:normAutofit/>
              </a:bodyPr>
              <a:lstStyle/>
              <a:p>
                <a:pPr>
                  <a:lnSpc>
                    <a:spcPct val="100000"/>
                  </a:lnSpc>
                </a:pPr>
                <a:r>
                  <a:rPr lang="en-US" sz="2000" b="1" spc="-1" smtClean="0">
                    <a:solidFill>
                      <a:schemeClr val="tx1"/>
                    </a:solidFill>
                    <a:latin typeface="Calibri"/>
                  </a:rPr>
                  <a:t>Regularization L1</a:t>
                </a:r>
                <a:r>
                  <a:rPr lang="en-US" sz="2000" spc="-1" smtClean="0">
                    <a:solidFill>
                      <a:schemeClr val="tx1"/>
                    </a:solidFill>
                    <a:latin typeface="Calibri"/>
                  </a:rPr>
                  <a:t>:</a:t>
                </a: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sz="2000" i="1" spc="-1" smtClean="0">
                              <a:solidFill>
                                <a:schemeClr val="tx1"/>
                              </a:solidFill>
                              <a:latin typeface="Cambria Math" panose="02040503050406030204" pitchFamily="18" charset="0"/>
                            </a:rPr>
                          </m:ctrlPr>
                        </m:sSubPr>
                        <m:e>
                          <m:r>
                            <a:rPr lang="en-US" sz="2000" b="0" i="1" spc="-1" smtClean="0">
                              <a:solidFill>
                                <a:schemeClr val="tx1"/>
                              </a:solidFill>
                              <a:latin typeface="Cambria Math" panose="02040503050406030204" pitchFamily="18" charset="0"/>
                            </a:rPr>
                            <m:t>𝐿</m:t>
                          </m:r>
                        </m:e>
                        <m:sub>
                          <m:r>
                            <a:rPr lang="en-US" sz="2000" b="0" i="1" spc="-1" smtClean="0">
                              <a:solidFill>
                                <a:schemeClr val="tx1"/>
                              </a:solidFill>
                              <a:latin typeface="Cambria Math" panose="02040503050406030204" pitchFamily="18" charset="0"/>
                            </a:rPr>
                            <m:t>𝑟𝑒𝑔</m:t>
                          </m:r>
                        </m:sub>
                      </m:sSub>
                      <m:r>
                        <a:rPr lang="en-US" sz="2000" b="0" i="1" spc="-1" smtClean="0">
                          <a:solidFill>
                            <a:schemeClr val="tx1"/>
                          </a:solidFill>
                          <a:latin typeface="Cambria Math" panose="02040503050406030204" pitchFamily="18" charset="0"/>
                        </a:rPr>
                        <m:t>=</m:t>
                      </m:r>
                      <m:r>
                        <a:rPr lang="en-US" sz="2000" b="0" i="1" spc="-1" smtClean="0">
                          <a:solidFill>
                            <a:schemeClr val="tx1"/>
                          </a:solidFill>
                          <a:latin typeface="Cambria Math" panose="02040503050406030204" pitchFamily="18" charset="0"/>
                        </a:rPr>
                        <m:t>𝐿</m:t>
                      </m:r>
                      <m:r>
                        <a:rPr lang="en-US" sz="2000" b="0" i="1" spc="-1" smtClean="0">
                          <a:solidFill>
                            <a:schemeClr val="tx1"/>
                          </a:solidFill>
                          <a:latin typeface="Cambria Math" panose="02040503050406030204" pitchFamily="18" charset="0"/>
                        </a:rPr>
                        <m:t>+</m:t>
                      </m:r>
                      <m:r>
                        <a:rPr lang="en-US" sz="2000" b="0" i="1" spc="-1" smtClean="0">
                          <a:solidFill>
                            <a:schemeClr val="tx1"/>
                          </a:solidFill>
                          <a:latin typeface="Cambria Math" panose="02040503050406030204" pitchFamily="18" charset="0"/>
                          <a:ea typeface="Cambria Math" panose="02040503050406030204" pitchFamily="18" charset="0"/>
                        </a:rPr>
                        <m:t>𝜆</m:t>
                      </m:r>
                      <m:nary>
                        <m:naryPr>
                          <m:chr m:val="∑"/>
                          <m:ctrlPr>
                            <a:rPr lang="en-US" sz="2000" b="0" i="1" spc="-1" smtClean="0">
                              <a:solidFill>
                                <a:schemeClr val="tx1"/>
                              </a:solidFill>
                              <a:latin typeface="Cambria Math" panose="02040503050406030204" pitchFamily="18" charset="0"/>
                              <a:ea typeface="Cambria Math" panose="02040503050406030204" pitchFamily="18" charset="0"/>
                            </a:rPr>
                          </m:ctrlPr>
                        </m:naryPr>
                        <m:sub>
                          <m:r>
                            <m:rPr>
                              <m:brk m:alnAt="23"/>
                            </m:rPr>
                            <a:rPr lang="en-US" sz="2000" b="0" i="1" spc="-1" smtClean="0">
                              <a:solidFill>
                                <a:schemeClr val="tx1"/>
                              </a:solidFill>
                              <a:latin typeface="Cambria Math" panose="02040503050406030204" pitchFamily="18" charset="0"/>
                              <a:ea typeface="Cambria Math" panose="02040503050406030204" pitchFamily="18" charset="0"/>
                            </a:rPr>
                            <m:t>𝑘</m:t>
                          </m:r>
                          <m:r>
                            <a:rPr lang="en-US" sz="2000" b="0" i="1" spc="-1" smtClean="0">
                              <a:solidFill>
                                <a:schemeClr val="tx1"/>
                              </a:solidFill>
                              <a:latin typeface="Cambria Math" panose="02040503050406030204" pitchFamily="18" charset="0"/>
                              <a:ea typeface="Cambria Math" panose="02040503050406030204" pitchFamily="18" charset="0"/>
                            </a:rPr>
                            <m:t>=0</m:t>
                          </m:r>
                        </m:sub>
                        <m:sup>
                          <m:r>
                            <a:rPr lang="en-US" sz="2000" b="0" i="1" spc="-1" smtClean="0">
                              <a:solidFill>
                                <a:schemeClr val="tx1"/>
                              </a:solidFill>
                              <a:latin typeface="Cambria Math" panose="02040503050406030204" pitchFamily="18" charset="0"/>
                              <a:ea typeface="Cambria Math" panose="02040503050406030204" pitchFamily="18" charset="0"/>
                            </a:rPr>
                            <m:t>𝐾</m:t>
                          </m:r>
                        </m:sup>
                        <m:e>
                          <m:d>
                            <m:dPr>
                              <m:begChr m:val="|"/>
                              <m:endChr m:val="|"/>
                              <m:ctrlPr>
                                <a:rPr lang="en-US" sz="2000" b="0" i="1" spc="-1" smtClean="0">
                                  <a:solidFill>
                                    <a:schemeClr val="tx1"/>
                                  </a:solidFill>
                                  <a:latin typeface="Cambria Math" panose="02040503050406030204" pitchFamily="18" charset="0"/>
                                  <a:ea typeface="Cambria Math" panose="02040503050406030204" pitchFamily="18" charset="0"/>
                                </a:rPr>
                              </m:ctrlPr>
                            </m:dPr>
                            <m:e>
                              <m:sSub>
                                <m:sSubPr>
                                  <m:ctrlPr>
                                    <a:rPr lang="en-US" sz="2000" b="0" i="1" spc="-1" smtClean="0">
                                      <a:solidFill>
                                        <a:schemeClr val="tx1"/>
                                      </a:solidFill>
                                      <a:latin typeface="Cambria Math" panose="02040503050406030204" pitchFamily="18" charset="0"/>
                                      <a:ea typeface="Cambria Math" panose="02040503050406030204" pitchFamily="18" charset="0"/>
                                    </a:rPr>
                                  </m:ctrlPr>
                                </m:sSubPr>
                                <m:e>
                                  <m:r>
                                    <a:rPr lang="en-US" sz="2000" b="0" i="1" spc="-1" smtClean="0">
                                      <a:solidFill>
                                        <a:schemeClr val="tx1"/>
                                      </a:solidFill>
                                      <a:latin typeface="Cambria Math" panose="02040503050406030204" pitchFamily="18" charset="0"/>
                                      <a:ea typeface="Cambria Math" panose="02040503050406030204" pitchFamily="18" charset="0"/>
                                    </a:rPr>
                                    <m:t>𝑤</m:t>
                                  </m:r>
                                </m:e>
                                <m:sub>
                                  <m:r>
                                    <a:rPr lang="en-US" sz="2000" b="0" i="1" spc="-1" smtClean="0">
                                      <a:solidFill>
                                        <a:schemeClr val="tx1"/>
                                      </a:solidFill>
                                      <a:latin typeface="Cambria Math" panose="02040503050406030204" pitchFamily="18" charset="0"/>
                                      <a:ea typeface="Cambria Math" panose="02040503050406030204" pitchFamily="18" charset="0"/>
                                    </a:rPr>
                                    <m:t>𝑘</m:t>
                                  </m:r>
                                </m:sub>
                              </m:sSub>
                            </m:e>
                          </m:d>
                        </m:e>
                      </m:nary>
                    </m:oMath>
                  </m:oMathPara>
                </a14:m>
                <a:endParaRPr lang="en-US" sz="2000" spc="-1" smtClean="0">
                  <a:solidFill>
                    <a:schemeClr val="tx1"/>
                  </a:solidFill>
                  <a:latin typeface="Calibri"/>
                </a:endParaRPr>
              </a:p>
              <a:p>
                <a:pPr marL="0" indent="0">
                  <a:lnSpc>
                    <a:spcPct val="100000"/>
                  </a:lnSpc>
                  <a:buNone/>
                </a:pPr>
                <a:r>
                  <a:rPr lang="en-US" sz="2000" spc="-1" smtClean="0">
                    <a:solidFill>
                      <a:schemeClr val="tx1"/>
                    </a:solidFill>
                    <a:latin typeface="Calibri"/>
                  </a:rPr>
                  <a:t>L - Loss khi không có regularization</a:t>
                </a:r>
              </a:p>
              <a:p>
                <a:pPr marL="0" indent="0">
                  <a:lnSpc>
                    <a:spcPct val="100000"/>
                  </a:lnSpc>
                  <a:buNone/>
                </a:pPr>
                <a14:m>
                  <m:oMath xmlns:m="http://schemas.openxmlformats.org/officeDocument/2006/math">
                    <m:sSub>
                      <m:sSubPr>
                        <m:ctrlPr>
                          <a:rPr lang="en-US" sz="2000" i="1" spc="-1">
                            <a:solidFill>
                              <a:schemeClr val="tx1"/>
                            </a:solidFill>
                            <a:latin typeface="Cambria Math" panose="02040503050406030204" pitchFamily="18" charset="0"/>
                          </a:rPr>
                        </m:ctrlPr>
                      </m:sSubPr>
                      <m:e>
                        <m:r>
                          <a:rPr lang="en-US" sz="2000" i="1" spc="-1">
                            <a:solidFill>
                              <a:schemeClr val="tx1"/>
                            </a:solidFill>
                            <a:latin typeface="Cambria Math" panose="02040503050406030204" pitchFamily="18" charset="0"/>
                          </a:rPr>
                          <m:t>𝐿</m:t>
                        </m:r>
                      </m:e>
                      <m:sub>
                        <m:r>
                          <a:rPr lang="en-US" sz="2000" i="1" spc="-1">
                            <a:solidFill>
                              <a:schemeClr val="tx1"/>
                            </a:solidFill>
                            <a:latin typeface="Cambria Math" panose="02040503050406030204" pitchFamily="18" charset="0"/>
                          </a:rPr>
                          <m:t>𝑟𝑒𝑔</m:t>
                        </m:r>
                      </m:sub>
                    </m:sSub>
                  </m:oMath>
                </a14:m>
                <a:r>
                  <a:rPr lang="en-US" sz="2000" spc="-1" smtClean="0">
                    <a:solidFill>
                      <a:schemeClr val="tx1"/>
                    </a:solidFill>
                    <a:latin typeface="Calibri"/>
                  </a:rPr>
                  <a:t> - khi có regularization</a:t>
                </a:r>
              </a:p>
              <a:p>
                <a:pPr marL="0" indent="0">
                  <a:lnSpc>
                    <a:spcPct val="100000"/>
                  </a:lnSpc>
                  <a:buNone/>
                </a:pPr>
                <a:r>
                  <a:rPr lang="en-US" sz="2000" spc="-1" smtClean="0">
                    <a:solidFill>
                      <a:schemeClr val="tx1"/>
                    </a:solidFill>
                    <a:latin typeface="Calibri"/>
                  </a:rPr>
                  <a:t>K - tổng số biến đầu vào</a:t>
                </a:r>
              </a:p>
              <a:p>
                <a:pPr marL="0" indent="0">
                  <a:lnSpc>
                    <a:spcPct val="100000"/>
                  </a:lnSpc>
                  <a:buNone/>
                </a:pPr>
                <a:r>
                  <a:rPr lang="en-US" sz="2000" spc="-1" smtClean="0">
                    <a:solidFill>
                      <a:schemeClr val="tx1"/>
                    </a:solidFill>
                    <a:latin typeface="Calibri"/>
                  </a:rPr>
                  <a:t>w - trọng số (weight)</a:t>
                </a:r>
              </a:p>
              <a:p>
                <a:pPr marL="0" indent="0">
                  <a:lnSpc>
                    <a:spcPct val="100000"/>
                  </a:lnSpc>
                  <a:buNone/>
                </a:pPr>
                <a:r>
                  <a:rPr lang="en-US" sz="2000" spc="-1" smtClean="0">
                    <a:solidFill>
                      <a:srgbClr val="000000"/>
                    </a:solidFill>
                    <a:latin typeface="Calibri"/>
                  </a:rPr>
                  <a:t>Regulariztion L1 giữ lại các biến có ảnh hưởng, các biến ít ảnh hưởng sẽ có trọng số bằng 0</a:t>
                </a:r>
              </a:p>
              <a:p>
                <a:pPr>
                  <a:lnSpc>
                    <a:spcPct val="100000"/>
                  </a:lnSpc>
                </a:pPr>
                <a:r>
                  <a:rPr lang="en-US" sz="2000" b="1" spc="-1">
                    <a:solidFill>
                      <a:srgbClr val="000000"/>
                    </a:solidFill>
                    <a:latin typeface="Calibri"/>
                  </a:rPr>
                  <a:t>Cần chuẩn hóa các biến số trước khi sử dụng </a:t>
                </a:r>
                <a:r>
                  <a:rPr lang="en-US" sz="2000" b="1" spc="-1" smtClean="0">
                    <a:solidFill>
                      <a:srgbClr val="000000"/>
                    </a:solidFill>
                    <a:latin typeface="Calibri"/>
                  </a:rPr>
                  <a:t>regularization </a:t>
                </a:r>
              </a:p>
              <a:p>
                <a:pPr>
                  <a:lnSpc>
                    <a:spcPct val="100000"/>
                  </a:lnSpc>
                </a:pPr>
                <a:r>
                  <a:rPr lang="en-US" sz="2000" spc="-1" smtClean="0">
                    <a:solidFill>
                      <a:srgbClr val="000000"/>
                    </a:solidFill>
                    <a:latin typeface="Calibri"/>
                  </a:rPr>
                  <a:t>Trong hồi quy tuyến tính regularization L2 là hồi quy LASSO, </a:t>
                </a:r>
                <a:r>
                  <a:rPr lang="en-US" sz="2000" spc="-1">
                    <a:solidFill>
                      <a:srgbClr val="000000"/>
                    </a:solidFill>
                    <a:latin typeface="Calibri"/>
                  </a:rPr>
                  <a:t>r</a:t>
                </a:r>
                <a:r>
                  <a:rPr lang="en-US" sz="2000" spc="-1" smtClean="0">
                    <a:solidFill>
                      <a:srgbClr val="000000"/>
                    </a:solidFill>
                    <a:latin typeface="Calibri"/>
                  </a:rPr>
                  <a:t>egularization L1 là hồi quy Ridge</a:t>
                </a:r>
                <a:endParaRPr lang="en-US" sz="2000" spc="-1">
                  <a:solidFill>
                    <a:srgbClr val="000000"/>
                  </a:solidFill>
                  <a:latin typeface="Calibri"/>
                </a:endParaRPr>
              </a:p>
              <a:p>
                <a:pPr marL="0" indent="0">
                  <a:lnSpc>
                    <a:spcPct val="100000"/>
                  </a:lnSpc>
                  <a:buNone/>
                </a:pPr>
                <a:endParaRPr lang="vi-VN" sz="2000" spc="-1">
                  <a:latin typeface="Aria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2" y="1272568"/>
                <a:ext cx="11029615" cy="5171775"/>
              </a:xfrm>
              <a:blipFill>
                <a:blip r:embed="rId2"/>
                <a:stretch>
                  <a:fillRect l="-552"/>
                </a:stretch>
              </a:blipFill>
            </p:spPr>
            <p:txBody>
              <a:bodyPr/>
              <a:lstStyle/>
              <a:p>
                <a:r>
                  <a:rPr lang="vi-VN">
                    <a:noFill/>
                  </a:rPr>
                  <a:t> </a:t>
                </a:r>
              </a:p>
            </p:txBody>
          </p:sp>
        </mc:Fallback>
      </mc:AlternateContent>
    </p:spTree>
    <p:extLst>
      <p:ext uri="{BB962C8B-B14F-4D97-AF65-F5344CB8AC3E}">
        <p14:creationId xmlns:p14="http://schemas.microsoft.com/office/powerpoint/2010/main" val="1788150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optimizer - Bộ tối ưu</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52995" y="1381684"/>
            <a:ext cx="10857812" cy="5201113"/>
          </a:xfrm>
        </p:spPr>
        <p:txBody>
          <a:bodyPr>
            <a:normAutofit/>
          </a:bodyPr>
          <a:lstStyle/>
          <a:p>
            <a:pPr lvl="1"/>
            <a:r>
              <a:rPr lang="en-US" sz="1600">
                <a:latin typeface="Arial" panose="020B0604020202020204" pitchFamily="34" charset="0"/>
                <a:cs typeface="Arial" panose="020B0604020202020204" pitchFamily="34" charset="0"/>
              </a:rPr>
              <a:t>Nguồn: </a:t>
            </a:r>
            <a:r>
              <a:rPr lang="en-US" sz="1600">
                <a:latin typeface="Arial" panose="020B0604020202020204" pitchFamily="34" charset="0"/>
                <a:cs typeface="Arial" panose="020B0604020202020204" pitchFamily="34" charset="0"/>
                <a:hlinkClick r:id="rId2"/>
              </a:rPr>
              <a:t>https://</a:t>
            </a:r>
            <a:r>
              <a:rPr lang="en-US" sz="1600" smtClean="0">
                <a:latin typeface="Arial" panose="020B0604020202020204" pitchFamily="34" charset="0"/>
                <a:cs typeface="Arial" panose="020B0604020202020204" pitchFamily="34" charset="0"/>
                <a:hlinkClick r:id="rId2"/>
              </a:rPr>
              <a:t>viblo.asia/p/optimizer-hieu-sau-ve-cac-thuat-toan-toi-uu-gdsgdadam-Qbq5QQ9E5D8 </a:t>
            </a:r>
            <a:endParaRPr lang="en-US" sz="1600">
              <a:latin typeface="Arial" panose="020B0604020202020204" pitchFamily="34" charset="0"/>
              <a:cs typeface="Arial" panose="020B0604020202020204" pitchFamily="34" charset="0"/>
            </a:endParaRPr>
          </a:p>
          <a:p>
            <a:pPr lvl="1"/>
            <a:r>
              <a:rPr lang="en-US" sz="1600" b="1" smtClean="0">
                <a:latin typeface="Arial" panose="020B0604020202020204" pitchFamily="34" charset="0"/>
                <a:cs typeface="Arial" panose="020B0604020202020204" pitchFamily="34" charset="0"/>
              </a:rPr>
              <a:t>Gradient descent </a:t>
            </a:r>
            <a:r>
              <a:rPr lang="en-US" sz="1600" smtClean="0">
                <a:latin typeface="Arial" panose="020B0604020202020204" pitchFamily="34" charset="0"/>
                <a:cs typeface="Arial" panose="020B0604020202020204" pitchFamily="34" charset="0"/>
              </a:rPr>
              <a:t>nếu chọn điểm ban đầu không phù hợp có thể không tìm được đúng giá trị minimum của hàm Loss mà chỉ tìm được local minimum, tốc độ hội tụ phụ thuộc vào learning rate, nếu chọn sai learning rate có thể dẫn tới phân kỳ =&gt; Cần Optimizer - biến thể tối ưu cho Gradient descent</a:t>
            </a:r>
          </a:p>
          <a:p>
            <a:pPr lvl="1"/>
            <a:r>
              <a:rPr lang="vi-VN" sz="1600" b="1">
                <a:latin typeface="Arial" panose="020B0604020202020204" pitchFamily="34" charset="0"/>
                <a:cs typeface="Arial" panose="020B0604020202020204" pitchFamily="34" charset="0"/>
              </a:rPr>
              <a:t>Stochastic Gradient Descent (SGD</a:t>
            </a:r>
            <a:r>
              <a:rPr lang="vi-VN" sz="1600" b="1" smtClean="0">
                <a:latin typeface="Arial" panose="020B0604020202020204" pitchFamily="34" charset="0"/>
                <a:cs typeface="Arial" panose="020B0604020202020204" pitchFamily="34" charset="0"/>
              </a:rPr>
              <a:t>)</a:t>
            </a:r>
            <a:r>
              <a:rPr lang="en-US" sz="1600" b="1" smtClean="0">
                <a:latin typeface="Arial" panose="020B0604020202020204" pitchFamily="34" charset="0"/>
                <a:cs typeface="Arial" panose="020B0604020202020204" pitchFamily="34" charset="0"/>
              </a:rPr>
              <a:t>: mỗi lần cập nhật trọng số chỉ dùng 1 điểm dữ liệu, với N điểm dữ liệu thì cập nhật được N lần. Chạy chậm hơn nhưng hội tụ sâu</a:t>
            </a:r>
          </a:p>
        </p:txBody>
      </p:sp>
    </p:spTree>
    <p:extLst>
      <p:ext uri="{BB962C8B-B14F-4D97-AF65-F5344CB8AC3E}">
        <p14:creationId xmlns:p14="http://schemas.microsoft.com/office/powerpoint/2010/main" val="2920529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optimizer</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52995" y="1381684"/>
            <a:ext cx="5769725" cy="5201113"/>
          </a:xfrm>
        </p:spPr>
        <p:txBody>
          <a:bodyPr>
            <a:normAutofit/>
          </a:bodyPr>
          <a:lstStyle/>
          <a:p>
            <a:pPr lvl="1"/>
            <a:r>
              <a:rPr lang="vi-VN" sz="1600" b="1" smtClean="0">
                <a:latin typeface="Arial" panose="020B0604020202020204" pitchFamily="34" charset="0"/>
                <a:cs typeface="Arial" panose="020B0604020202020204" pitchFamily="34" charset="0"/>
              </a:rPr>
              <a:t>Momentum</a:t>
            </a:r>
            <a:r>
              <a:rPr lang="en-US" sz="1600" smtClean="0">
                <a:latin typeface="Arial" panose="020B0604020202020204" pitchFamily="34" charset="0"/>
                <a:cs typeface="Arial" panose="020B0604020202020204" pitchFamily="34" charset="0"/>
              </a:rPr>
              <a:t>: </a:t>
            </a:r>
            <a:r>
              <a:rPr lang="vi-VN" sz="1600" smtClean="0">
                <a:latin typeface="Arial" panose="020B0604020202020204" pitchFamily="34" charset="0"/>
                <a:cs typeface="Arial" panose="020B0604020202020204" pitchFamily="34" charset="0"/>
              </a:rPr>
              <a:t>cấp </a:t>
            </a:r>
            <a:r>
              <a:rPr lang="vi-VN" sz="1600">
                <a:latin typeface="Arial" panose="020B0604020202020204" pitchFamily="34" charset="0"/>
                <a:cs typeface="Arial" panose="020B0604020202020204" pitchFamily="34" charset="0"/>
              </a:rPr>
              <a:t>cho viên bi B 1 vận tốc ban đầu đủ lớn để nó có thể vượt qua điểm E tới điểm C.</a:t>
            </a:r>
            <a:r>
              <a:rPr lang="en-US" sz="1600" smtClean="0">
                <a:latin typeface="Arial" panose="020B0604020202020204" pitchFamily="34" charset="0"/>
                <a:cs typeface="Arial" panose="020B0604020202020204" pitchFamily="34" charset="0"/>
              </a:rPr>
              <a:t> </a:t>
            </a:r>
          </a:p>
          <a:p>
            <a:pPr lvl="1"/>
            <a:r>
              <a:rPr lang="en-US" sz="1600" smtClean="0">
                <a:latin typeface="Arial" panose="020B0604020202020204" pitchFamily="34" charset="0"/>
                <a:cs typeface="Arial" panose="020B0604020202020204" pitchFamily="34" charset="0"/>
              </a:rPr>
              <a:t>Đảm bảo đến được đúng đích nhưng dễ bị dao động quanh đích</a:t>
            </a:r>
            <a:endParaRPr lang="vi-VN" sz="1600">
              <a:latin typeface="Arial" panose="020B0604020202020204" pitchFamily="34" charset="0"/>
              <a:cs typeface="Arial" panose="020B0604020202020204" pitchFamily="34" charset="0"/>
            </a:endParaRPr>
          </a:p>
          <a:p>
            <a:pPr lvl="1"/>
            <a:endParaRPr lang="vi-VN" sz="1600" smtClean="0">
              <a:latin typeface="Arial" panose="020B0604020202020204" pitchFamily="34" charset="0"/>
              <a:cs typeface="Arial" panose="020B0604020202020204" pitchFamily="34" charset="0"/>
            </a:endParaRPr>
          </a:p>
          <a:p>
            <a:pPr lvl="1"/>
            <a:endParaRPr lang="en-US" sz="1800" smtClean="0">
              <a:latin typeface="Arial" panose="020B0604020202020204" pitchFamily="34" charset="0"/>
              <a:cs typeface="Arial" panose="020B0604020202020204" pitchFamily="34" charset="0"/>
            </a:endParaRPr>
          </a:p>
          <a:p>
            <a:pPr lvl="1"/>
            <a:endParaRPr lang="en-US" sz="1800" smtClean="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6409509" y="1146552"/>
            <a:ext cx="5521234" cy="5067300"/>
          </a:xfrm>
          <a:prstGeom prst="rect">
            <a:avLst/>
          </a:prstGeom>
        </p:spPr>
      </p:pic>
      <p:sp>
        <p:nvSpPr>
          <p:cNvPr id="6" name="Rectangle 5"/>
          <p:cNvSpPr/>
          <p:nvPr/>
        </p:nvSpPr>
        <p:spPr>
          <a:xfrm>
            <a:off x="6749142" y="6213852"/>
            <a:ext cx="8003177" cy="276999"/>
          </a:xfrm>
          <a:prstGeom prst="rect">
            <a:avLst/>
          </a:prstGeom>
        </p:spPr>
        <p:txBody>
          <a:bodyPr wrap="square">
            <a:spAutoFit/>
          </a:bodyPr>
          <a:lstStyle/>
          <a:p>
            <a:r>
              <a:rPr lang="vi-VN" sz="1200" i="1"/>
              <a:t>Nguồn: https://machinelearningcoban.com/2017/01/16/gradientdescent2/</a:t>
            </a:r>
          </a:p>
        </p:txBody>
      </p:sp>
    </p:spTree>
    <p:extLst>
      <p:ext uri="{BB962C8B-B14F-4D97-AF65-F5344CB8AC3E}">
        <p14:creationId xmlns:p14="http://schemas.microsoft.com/office/powerpoint/2010/main" val="984225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optimizer</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52995" y="1381684"/>
            <a:ext cx="5809170" cy="5201113"/>
          </a:xfrm>
        </p:spPr>
        <p:txBody>
          <a:bodyPr>
            <a:normAutofit/>
          </a:bodyPr>
          <a:lstStyle/>
          <a:p>
            <a:r>
              <a:rPr lang="vi-VN" sz="1800" b="1" smtClean="0">
                <a:latin typeface="Arial" panose="020B0604020202020204" pitchFamily="34" charset="0"/>
                <a:cs typeface="Arial" panose="020B0604020202020204" pitchFamily="34" charset="0"/>
              </a:rPr>
              <a:t>Adagrad</a:t>
            </a:r>
            <a:r>
              <a:rPr lang="en-US" sz="1800" b="1" smtClean="0">
                <a:latin typeface="Arial" panose="020B0604020202020204" pitchFamily="34" charset="0"/>
                <a:cs typeface="Arial" panose="020B0604020202020204" pitchFamily="34" charset="0"/>
              </a:rPr>
              <a:t>: </a:t>
            </a:r>
            <a:r>
              <a:rPr lang="vi-VN" sz="1800" smtClean="0">
                <a:latin typeface="Arial" panose="020B0604020202020204" pitchFamily="34" charset="0"/>
                <a:cs typeface="Arial" panose="020B0604020202020204" pitchFamily="34" charset="0"/>
              </a:rPr>
              <a:t>Adagrad </a:t>
            </a:r>
            <a:r>
              <a:rPr lang="vi-VN" sz="1800">
                <a:latin typeface="Arial" panose="020B0604020202020204" pitchFamily="34" charset="0"/>
                <a:cs typeface="Arial" panose="020B0604020202020204" pitchFamily="34" charset="0"/>
              </a:rPr>
              <a:t>coi learning rate là 1 tham </a:t>
            </a:r>
            <a:r>
              <a:rPr lang="vi-VN" sz="1800" smtClean="0">
                <a:latin typeface="Arial" panose="020B0604020202020204" pitchFamily="34" charset="0"/>
                <a:cs typeface="Arial" panose="020B0604020202020204" pitchFamily="34" charset="0"/>
              </a:rPr>
              <a:t>số</a:t>
            </a:r>
            <a:r>
              <a:rPr lang="en-US" sz="1800" smtClean="0">
                <a:latin typeface="Arial" panose="020B0604020202020204" pitchFamily="34" charset="0"/>
                <a:cs typeface="Arial" panose="020B0604020202020204" pitchFamily="34" charset="0"/>
              </a:rPr>
              <a:t>, </a:t>
            </a:r>
            <a:r>
              <a:rPr lang="vi-VN" sz="1800" smtClean="0">
                <a:latin typeface="Arial" panose="020B0604020202020204" pitchFamily="34" charset="0"/>
                <a:cs typeface="Arial" panose="020B0604020202020204" pitchFamily="34" charset="0"/>
              </a:rPr>
              <a:t>learning rate</a:t>
            </a:r>
            <a:r>
              <a:rPr lang="en-US" sz="1800" smtClean="0">
                <a:latin typeface="Arial" panose="020B0604020202020204" pitchFamily="34" charset="0"/>
                <a:cs typeface="Arial" panose="020B0604020202020204" pitchFamily="34" charset="0"/>
              </a:rPr>
              <a:t> sẽ</a:t>
            </a:r>
            <a:r>
              <a:rPr lang="vi-VN" sz="1800" smtClean="0">
                <a:latin typeface="Arial" panose="020B0604020202020204" pitchFamily="34" charset="0"/>
                <a:cs typeface="Arial" panose="020B0604020202020204" pitchFamily="34" charset="0"/>
              </a:rPr>
              <a:t> </a:t>
            </a:r>
            <a:r>
              <a:rPr lang="vi-VN" sz="1800">
                <a:latin typeface="Arial" panose="020B0604020202020204" pitchFamily="34" charset="0"/>
                <a:cs typeface="Arial" panose="020B0604020202020204" pitchFamily="34" charset="0"/>
              </a:rPr>
              <a:t>biến thiên sau mỗi thời </a:t>
            </a:r>
            <a:r>
              <a:rPr lang="vi-VN" sz="1800" smtClean="0">
                <a:latin typeface="Arial" panose="020B0604020202020204" pitchFamily="34" charset="0"/>
                <a:cs typeface="Arial" panose="020B0604020202020204" pitchFamily="34" charset="0"/>
              </a:rPr>
              <a:t>điểm.</a:t>
            </a:r>
            <a:endParaRPr lang="vi-VN" sz="1800">
              <a:latin typeface="Arial" panose="020B0604020202020204" pitchFamily="34" charset="0"/>
              <a:cs typeface="Arial" panose="020B0604020202020204" pitchFamily="34" charset="0"/>
            </a:endParaRPr>
          </a:p>
          <a:p>
            <a:r>
              <a:rPr lang="en-US" sz="1800" b="1" smtClean="0">
                <a:latin typeface="Arial" panose="020B0604020202020204" pitchFamily="34" charset="0"/>
                <a:cs typeface="Arial" panose="020B0604020202020204" pitchFamily="34" charset="0"/>
              </a:rPr>
              <a:t>RMSprop</a:t>
            </a:r>
            <a:r>
              <a:rPr lang="en-US" sz="1800" smtClean="0">
                <a:latin typeface="Arial" panose="020B0604020202020204" pitchFamily="34" charset="0"/>
                <a:cs typeface="Arial" panose="020B0604020202020204" pitchFamily="34" charset="0"/>
              </a:rPr>
              <a:t>: </a:t>
            </a:r>
            <a:r>
              <a:rPr lang="vi-VN" sz="1800">
                <a:latin typeface="Arial" panose="020B0604020202020204" pitchFamily="34" charset="0"/>
                <a:cs typeface="Arial" panose="020B0604020202020204" pitchFamily="34" charset="0"/>
              </a:rPr>
              <a:t>RMSprop giải quyết vấn đề learning rate</a:t>
            </a:r>
            <a:r>
              <a:rPr lang="en-US" sz="1800">
                <a:latin typeface="Arial" panose="020B0604020202020204" pitchFamily="34" charset="0"/>
                <a:cs typeface="Arial" panose="020B0604020202020204" pitchFamily="34" charset="0"/>
              </a:rPr>
              <a:t> </a:t>
            </a:r>
            <a:r>
              <a:rPr lang="vi-VN" sz="1800" smtClean="0">
                <a:latin typeface="Arial" panose="020B0604020202020204" pitchFamily="34" charset="0"/>
                <a:cs typeface="Arial" panose="020B0604020202020204" pitchFamily="34" charset="0"/>
              </a:rPr>
              <a:t>giảm </a:t>
            </a:r>
            <a:r>
              <a:rPr lang="vi-VN" sz="1800">
                <a:latin typeface="Arial" panose="020B0604020202020204" pitchFamily="34" charset="0"/>
                <a:cs typeface="Arial" panose="020B0604020202020204" pitchFamily="34" charset="0"/>
              </a:rPr>
              <a:t>dần của Adagrad bằng cách chia tỷ lệ học cho trung bình của bình phương gradient.</a:t>
            </a:r>
          </a:p>
          <a:p>
            <a:r>
              <a:rPr lang="vi-VN" sz="1800" b="1" smtClean="0">
                <a:latin typeface="Arial" panose="020B0604020202020204" pitchFamily="34" charset="0"/>
                <a:cs typeface="Arial" panose="020B0604020202020204" pitchFamily="34" charset="0"/>
              </a:rPr>
              <a:t>Adam</a:t>
            </a:r>
            <a:r>
              <a:rPr lang="en-US" sz="1800" b="1" smtClean="0">
                <a:latin typeface="Arial" panose="020B0604020202020204" pitchFamily="34" charset="0"/>
                <a:cs typeface="Arial" panose="020B0604020202020204" pitchFamily="34" charset="0"/>
              </a:rPr>
              <a:t>: </a:t>
            </a:r>
            <a:r>
              <a:rPr lang="vi-VN" sz="1800" smtClean="0">
                <a:latin typeface="Arial" panose="020B0604020202020204" pitchFamily="34" charset="0"/>
                <a:cs typeface="Arial" panose="020B0604020202020204" pitchFamily="34" charset="0"/>
              </a:rPr>
              <a:t>quả </a:t>
            </a:r>
            <a:r>
              <a:rPr lang="vi-VN" sz="1800">
                <a:latin typeface="Arial" panose="020B0604020202020204" pitchFamily="34" charset="0"/>
                <a:cs typeface="Arial" panose="020B0604020202020204" pitchFamily="34" charset="0"/>
              </a:rPr>
              <a:t>cầu </a:t>
            </a:r>
            <a:r>
              <a:rPr lang="en-US" sz="1800" smtClean="0">
                <a:latin typeface="Arial" panose="020B0604020202020204" pitchFamily="34" charset="0"/>
                <a:cs typeface="Arial" panose="020B0604020202020204" pitchFamily="34" charset="0"/>
              </a:rPr>
              <a:t>vừa</a:t>
            </a:r>
            <a:r>
              <a:rPr lang="vi-VN" sz="1800" smtClean="0">
                <a:latin typeface="Arial" panose="020B0604020202020204" pitchFamily="34" charset="0"/>
                <a:cs typeface="Arial" panose="020B0604020202020204" pitchFamily="34" charset="0"/>
              </a:rPr>
              <a:t> </a:t>
            </a:r>
            <a:r>
              <a:rPr lang="vi-VN" sz="1800">
                <a:latin typeface="Arial" panose="020B0604020202020204" pitchFamily="34" charset="0"/>
                <a:cs typeface="Arial" panose="020B0604020202020204" pitchFamily="34" charset="0"/>
              </a:rPr>
              <a:t>nặng </a:t>
            </a:r>
            <a:r>
              <a:rPr lang="en-US" sz="1800" smtClean="0">
                <a:latin typeface="Arial" panose="020B0604020202020204" pitchFamily="34" charset="0"/>
                <a:cs typeface="Arial" panose="020B0604020202020204" pitchFamily="34" charset="0"/>
              </a:rPr>
              <a:t>vừa </a:t>
            </a:r>
            <a:r>
              <a:rPr lang="vi-VN" sz="1800" smtClean="0">
                <a:latin typeface="Arial" panose="020B0604020202020204" pitchFamily="34" charset="0"/>
                <a:cs typeface="Arial" panose="020B0604020202020204" pitchFamily="34" charset="0"/>
              </a:rPr>
              <a:t>có </a:t>
            </a:r>
            <a:r>
              <a:rPr lang="vi-VN" sz="1800">
                <a:latin typeface="Arial" panose="020B0604020202020204" pitchFamily="34" charset="0"/>
                <a:cs typeface="Arial" panose="020B0604020202020204" pitchFamily="34" charset="0"/>
              </a:rPr>
              <a:t>ma sát, vì vậy nó dễ dàng vượt qua local minimum tới global minimum và khi tới global minimum nó không mất nhiều thời gian dao động qua lại quanh đích vì nó có ma sát nên dễ dừng lại hơn</a:t>
            </a:r>
            <a:r>
              <a:rPr lang="vi-VN" sz="1800" smtClean="0">
                <a:latin typeface="Arial" panose="020B0604020202020204" pitchFamily="34" charset="0"/>
                <a:cs typeface="Arial" panose="020B0604020202020204" pitchFamily="34" charset="0"/>
              </a:rPr>
              <a:t>.</a:t>
            </a:r>
          </a:p>
        </p:txBody>
      </p:sp>
      <p:pic>
        <p:nvPicPr>
          <p:cNvPr id="7" name="Picture 6"/>
          <p:cNvPicPr>
            <a:picLocks noChangeAspect="1"/>
          </p:cNvPicPr>
          <p:nvPr/>
        </p:nvPicPr>
        <p:blipFill rotWithShape="1">
          <a:blip r:embed="rId2"/>
          <a:srcRect b="27413"/>
          <a:stretch/>
        </p:blipFill>
        <p:spPr>
          <a:xfrm>
            <a:off x="6757851" y="2166642"/>
            <a:ext cx="4642779" cy="2605656"/>
          </a:xfrm>
          <a:prstGeom prst="rect">
            <a:avLst/>
          </a:prstGeom>
        </p:spPr>
      </p:pic>
    </p:spTree>
    <p:extLst>
      <p:ext uri="{BB962C8B-B14F-4D97-AF65-F5344CB8AC3E}">
        <p14:creationId xmlns:p14="http://schemas.microsoft.com/office/powerpoint/2010/main" val="2744418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artificial Neuron - Nơ ron nhân tạo</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81193" y="1272568"/>
            <a:ext cx="6276807" cy="5171775"/>
          </a:xfrm>
        </p:spPr>
        <p:txBody>
          <a:bodyPr>
            <a:normAutofit/>
          </a:bodyPr>
          <a:lstStyle/>
          <a:p>
            <a:pPr>
              <a:lnSpc>
                <a:spcPct val="100000"/>
              </a:lnSpc>
            </a:pPr>
            <a:r>
              <a:rPr lang="en-US" sz="2000" b="1" spc="-1" smtClean="0">
                <a:latin typeface="Arial"/>
              </a:rPr>
              <a:t>Neuron</a:t>
            </a:r>
            <a:r>
              <a:rPr lang="en-US" sz="2000" spc="-1" smtClean="0">
                <a:latin typeface="Arial"/>
              </a:rPr>
              <a:t> nhân tạo có cấu tạo dựa trên neuron sinh học, gồm có nhiều input, 1 output, 1 thân</a:t>
            </a:r>
          </a:p>
          <a:p>
            <a:pPr>
              <a:lnSpc>
                <a:spcPct val="100000"/>
              </a:lnSpc>
            </a:pPr>
            <a:r>
              <a:rPr lang="en-US" sz="2000" b="1" spc="-1" smtClean="0">
                <a:latin typeface="Arial"/>
              </a:rPr>
              <a:t>Input</a:t>
            </a:r>
            <a:r>
              <a:rPr lang="en-US" sz="2000" spc="-1" smtClean="0">
                <a:latin typeface="Arial"/>
              </a:rPr>
              <a:t> kết nối với output của các neuron trước</a:t>
            </a:r>
          </a:p>
          <a:p>
            <a:pPr>
              <a:lnSpc>
                <a:spcPct val="100000"/>
              </a:lnSpc>
            </a:pPr>
            <a:r>
              <a:rPr lang="en-US" sz="2000" b="1" spc="-1" smtClean="0">
                <a:latin typeface="Arial"/>
              </a:rPr>
              <a:t>Output</a:t>
            </a:r>
            <a:r>
              <a:rPr lang="en-US" sz="2000" spc="-1" smtClean="0">
                <a:latin typeface="Arial"/>
              </a:rPr>
              <a:t> kết nối với các input của neuron phía sau.</a:t>
            </a:r>
          </a:p>
          <a:p>
            <a:pPr>
              <a:lnSpc>
                <a:spcPct val="100000"/>
              </a:lnSpc>
            </a:pPr>
            <a:r>
              <a:rPr lang="en-US" sz="2000" spc="-1" smtClean="0">
                <a:latin typeface="Arial"/>
              </a:rPr>
              <a:t>Thân là nơi diễn ra quá trình từ input thành output, là 1 hàm toán học</a:t>
            </a:r>
          </a:p>
          <a:p>
            <a:pPr>
              <a:lnSpc>
                <a:spcPct val="100000"/>
              </a:lnSpc>
            </a:pPr>
            <a:r>
              <a:rPr lang="en-US" sz="2000" spc="-1" smtClean="0">
                <a:latin typeface="Arial"/>
              </a:rPr>
              <a:t>Bản chất của neuron là 1 model </a:t>
            </a:r>
            <a:endParaRPr lang="vi-VN" sz="2000" spc="-1">
              <a:latin typeface="Arial"/>
            </a:endParaRPr>
          </a:p>
        </p:txBody>
      </p:sp>
      <p:pic>
        <p:nvPicPr>
          <p:cNvPr id="7176" name="Picture 8" descr="Build Simple AI .NET Library - Part 3 - Perceptron - CodePro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8927" y="2102363"/>
            <a:ext cx="4280096" cy="33433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04861" y="5721558"/>
            <a:ext cx="5287139" cy="553998"/>
          </a:xfrm>
          <a:prstGeom prst="rect">
            <a:avLst/>
          </a:prstGeom>
        </p:spPr>
        <p:txBody>
          <a:bodyPr wrap="square">
            <a:spAutoFit/>
          </a:bodyPr>
          <a:lstStyle/>
          <a:p>
            <a:r>
              <a:rPr lang="en-US" sz="1000" i="1" smtClean="0"/>
              <a:t>Nguồn ảnh: </a:t>
            </a:r>
            <a:r>
              <a:rPr lang="vi-VN" sz="1000" i="1" smtClean="0"/>
              <a:t>https</a:t>
            </a:r>
            <a:r>
              <a:rPr lang="vi-VN" sz="1000" i="1"/>
              <a:t>://medium.com/m/global-identity?redirectUrl=https%3A%2F%2Ftowardsdatascience.com%2Fthe-differences-between-artificial-and-biological-neural-networks-a8b46db828b7</a:t>
            </a:r>
          </a:p>
        </p:txBody>
      </p:sp>
    </p:spTree>
    <p:extLst>
      <p:ext uri="{BB962C8B-B14F-4D97-AF65-F5344CB8AC3E}">
        <p14:creationId xmlns:p14="http://schemas.microsoft.com/office/powerpoint/2010/main" val="22916621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Neuron - neural network - Nơ ron, mạng nơ ron</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388151" y="4983480"/>
            <a:ext cx="11133287" cy="1313543"/>
          </a:xfrm>
        </p:spPr>
        <p:txBody>
          <a:bodyPr>
            <a:normAutofit/>
          </a:bodyPr>
          <a:lstStyle/>
          <a:p>
            <a:pPr>
              <a:lnSpc>
                <a:spcPct val="100000"/>
              </a:lnSpc>
            </a:pPr>
            <a:r>
              <a:rPr lang="en-US" sz="2000" spc="-1" smtClean="0">
                <a:latin typeface="Arial"/>
              </a:rPr>
              <a:t>Mô tả chi tiết hơn</a:t>
            </a:r>
          </a:p>
          <a:p>
            <a:pPr>
              <a:lnSpc>
                <a:spcPct val="100000"/>
              </a:lnSpc>
            </a:pPr>
            <a:r>
              <a:rPr lang="en-US" sz="2000" spc="-1" smtClean="0">
                <a:latin typeface="Arial"/>
              </a:rPr>
              <a:t>Một neuron sẽ hoạt động giống như model phân loại tuyến tính nhị phân ( Hồi quy logic, Logistic Regression), sẽ được trình bày kỹ hơn sau</a:t>
            </a:r>
          </a:p>
          <a:p>
            <a:pPr>
              <a:lnSpc>
                <a:spcPct val="100000"/>
              </a:lnSpc>
            </a:pPr>
            <a:endParaRPr lang="vi-VN" sz="2000" spc="-1">
              <a:latin typeface="Arial"/>
            </a:endParaRPr>
          </a:p>
        </p:txBody>
      </p:sp>
      <p:pic>
        <p:nvPicPr>
          <p:cNvPr id="12292" name="Picture 4" descr="Scheme of a perceptron. A nonlinear activation function ?(@BULLET) is...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452" y="1272568"/>
            <a:ext cx="6148683" cy="371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878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3" y="-81224"/>
            <a:ext cx="11029616" cy="1188720"/>
          </a:xfrm>
        </p:spPr>
        <p:txBody>
          <a:bodyPr/>
          <a:lstStyle/>
          <a:p>
            <a:r>
              <a:rPr lang="en-US" smtClean="0">
                <a:latin typeface="Arial" panose="020B0604020202020204" pitchFamily="34" charset="0"/>
                <a:cs typeface="Arial" panose="020B0604020202020204" pitchFamily="34" charset="0"/>
              </a:rPr>
              <a:t>neural network - mạng nơ ron</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81193" y="3835300"/>
            <a:ext cx="10858967" cy="2748381"/>
          </a:xfrm>
        </p:spPr>
        <p:txBody>
          <a:bodyPr>
            <a:normAutofit/>
          </a:bodyPr>
          <a:lstStyle/>
          <a:p>
            <a:pPr>
              <a:lnSpc>
                <a:spcPct val="100000"/>
              </a:lnSpc>
            </a:pPr>
            <a:r>
              <a:rPr lang="en-US" sz="2000" spc="-1" smtClean="0">
                <a:latin typeface="Arial"/>
              </a:rPr>
              <a:t>Kết nối nhiều nơ ron với nhau sẽ tạo thành một </a:t>
            </a:r>
            <a:r>
              <a:rPr lang="en-US" sz="2000" b="1" spc="-1" smtClean="0">
                <a:latin typeface="Arial"/>
              </a:rPr>
              <a:t>mạng nơ ron</a:t>
            </a:r>
            <a:r>
              <a:rPr lang="en-US" sz="2000" spc="-1" smtClean="0">
                <a:latin typeface="Arial"/>
              </a:rPr>
              <a:t>, mạng nơ ron càng phức tạp sẽ giải được nhiều bài toán phức tạp</a:t>
            </a:r>
          </a:p>
          <a:p>
            <a:pPr>
              <a:lnSpc>
                <a:spcPct val="100000"/>
              </a:lnSpc>
            </a:pPr>
            <a:r>
              <a:rPr lang="en-US" sz="2000" spc="-1" smtClean="0">
                <a:latin typeface="Arial"/>
              </a:rPr>
              <a:t>Mạng nơ ron đầu tiên chúng ta nghiên cứu sẽ là mạng </a:t>
            </a:r>
            <a:r>
              <a:rPr lang="en-US" sz="2000" b="1" spc="-1">
                <a:latin typeface="Arial"/>
              </a:rPr>
              <a:t>F</a:t>
            </a:r>
            <a:r>
              <a:rPr lang="en-US" sz="2000" b="1" spc="-1" smtClean="0">
                <a:latin typeface="Arial"/>
              </a:rPr>
              <a:t>ully Connected</a:t>
            </a:r>
            <a:r>
              <a:rPr lang="en-US" sz="2000" spc="-1" smtClean="0">
                <a:latin typeface="Arial"/>
              </a:rPr>
              <a:t>, còn gọi </a:t>
            </a:r>
            <a:r>
              <a:rPr lang="en-US" sz="2000" b="1" spc="-1" smtClean="0">
                <a:latin typeface="Arial"/>
              </a:rPr>
              <a:t>là Dense Neural Network</a:t>
            </a:r>
            <a:r>
              <a:rPr lang="en-US" sz="2000" spc="-1" smtClean="0">
                <a:latin typeface="Arial"/>
              </a:rPr>
              <a:t>: </a:t>
            </a:r>
            <a:r>
              <a:rPr lang="en-US" sz="2000" i="1" spc="-1" smtClean="0">
                <a:latin typeface="Arial"/>
              </a:rPr>
              <a:t>Mỗi neuron sẽ liên kết với tất cả các neuron lớp trước</a:t>
            </a:r>
          </a:p>
          <a:p>
            <a:pPr>
              <a:lnSpc>
                <a:spcPct val="100000"/>
              </a:lnSpc>
            </a:pPr>
            <a:r>
              <a:rPr lang="en-US" sz="2000" spc="-1" smtClean="0">
                <a:latin typeface="Arial"/>
              </a:rPr>
              <a:t>Mỗi liên kết ứng với một số weight/bias. </a:t>
            </a:r>
          </a:p>
          <a:p>
            <a:pPr>
              <a:lnSpc>
                <a:spcPct val="100000"/>
              </a:lnSpc>
            </a:pPr>
            <a:r>
              <a:rPr lang="en-US" sz="2000" spc="-1" smtClean="0">
                <a:latin typeface="Arial"/>
              </a:rPr>
              <a:t>Càng nhiều lớp, càng nhiều neuron thì càng nhiều liên kết</a:t>
            </a:r>
          </a:p>
          <a:p>
            <a:pPr>
              <a:lnSpc>
                <a:spcPct val="100000"/>
              </a:lnSpc>
            </a:pPr>
            <a:r>
              <a:rPr lang="en-US" sz="2000" spc="-1" smtClean="0">
                <a:latin typeface="Arial"/>
              </a:rPr>
              <a:t>Training cho mạng DNN là quá trình tìm tất cả các weight và bias của tất cả các lớp</a:t>
            </a:r>
            <a:endParaRPr lang="vi-VN" sz="2000" spc="-1">
              <a:latin typeface="Arial"/>
            </a:endParaRPr>
          </a:p>
        </p:txBody>
      </p:sp>
      <p:pic>
        <p:nvPicPr>
          <p:cNvPr id="4" name="Picture 3"/>
          <p:cNvPicPr>
            <a:picLocks noChangeAspect="1"/>
          </p:cNvPicPr>
          <p:nvPr/>
        </p:nvPicPr>
        <p:blipFill>
          <a:blip r:embed="rId2"/>
          <a:stretch>
            <a:fillRect/>
          </a:stretch>
        </p:blipFill>
        <p:spPr>
          <a:xfrm>
            <a:off x="1419874" y="1038287"/>
            <a:ext cx="5209044" cy="2797013"/>
          </a:xfrm>
          <a:prstGeom prst="rect">
            <a:avLst/>
          </a:prstGeom>
        </p:spPr>
      </p:pic>
      <p:pic>
        <p:nvPicPr>
          <p:cNvPr id="6" name="Picture 5" descr="Scheme of a perceptron. A nonlinear activation function ?(@BULLET) is...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1200" y="1221768"/>
            <a:ext cx="3395207" cy="2049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172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3" y="-81224"/>
            <a:ext cx="11029616" cy="1188720"/>
          </a:xfrm>
        </p:spPr>
        <p:txBody>
          <a:bodyPr/>
          <a:lstStyle/>
          <a:p>
            <a:r>
              <a:rPr lang="en-US" smtClean="0">
                <a:latin typeface="Arial" panose="020B0604020202020204" pitchFamily="34" charset="0"/>
                <a:cs typeface="Arial" panose="020B0604020202020204" pitchFamily="34" charset="0"/>
              </a:rPr>
              <a:t>Dense neural network - mạng nơ ron dày</a:t>
            </a: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518" y="1107496"/>
                <a:ext cx="7014442" cy="5519727"/>
              </a:xfrm>
            </p:spPr>
            <p:txBody>
              <a:bodyPr>
                <a:noAutofit/>
              </a:bodyPr>
              <a:lstStyle/>
              <a:p>
                <a:pPr>
                  <a:lnSpc>
                    <a:spcPct val="100000"/>
                  </a:lnSpc>
                </a:pPr>
                <a:r>
                  <a:rPr lang="en-US" sz="1800" spc="-1" smtClean="0">
                    <a:latin typeface="Arial"/>
                  </a:rPr>
                  <a:t>Mạng DNN gồm 3 loại layer chính:</a:t>
                </a:r>
              </a:p>
              <a:p>
                <a:pPr lvl="1"/>
                <a:r>
                  <a:rPr lang="en-US" sz="1600" b="1" spc="-1" smtClean="0">
                    <a:latin typeface="Arial"/>
                  </a:rPr>
                  <a:t>Input layer</a:t>
                </a:r>
                <a:r>
                  <a:rPr lang="en-US" sz="1600" spc="-1" smtClean="0">
                    <a:latin typeface="Arial"/>
                  </a:rPr>
                  <a:t>: lớp input, chỉ gồm các giá trị đầu vào, tương ứng với số input của bài toán, không chứa neuron nào.</a:t>
                </a:r>
              </a:p>
              <a:p>
                <a:pPr lvl="1"/>
                <a:r>
                  <a:rPr lang="en-US" sz="1600" b="1" spc="-1" smtClean="0">
                    <a:latin typeface="Arial"/>
                  </a:rPr>
                  <a:t>Hidden layer</a:t>
                </a:r>
                <a:r>
                  <a:rPr lang="en-US" sz="1600" spc="-1" smtClean="0">
                    <a:latin typeface="Arial"/>
                  </a:rPr>
                  <a:t>: lớp ẩn, là các lớp trung gian giữa đầu vào và đầu ra, gồm nhiều neuron mỗi lớp, mỗi neuron là một node của lớp. Mỗi node kết nối với tất cả các output của lớp trước (là input của nó) và với tất cả input của lớp sau </a:t>
                </a:r>
              </a:p>
              <a:p>
                <a:pPr lvl="1"/>
                <a:r>
                  <a:rPr lang="en-US" sz="1600" b="1" spc="-1" smtClean="0">
                    <a:latin typeface="Arial"/>
                  </a:rPr>
                  <a:t>Output layer</a:t>
                </a:r>
                <a:r>
                  <a:rPr lang="en-US" sz="1600" spc="-1" smtClean="0">
                    <a:latin typeface="Arial"/>
                  </a:rPr>
                  <a:t>: lớp output, gồm một hoặc nhiều neuron tương ứng với số đầu ra của bài toán, mỗi neural là một node, hết nối với tất cả các neuron lớp trước</a:t>
                </a:r>
              </a:p>
              <a:p>
                <a:r>
                  <a:rPr lang="en-US" sz="1800" spc="-1" smtClean="0">
                    <a:latin typeface="Arial"/>
                  </a:rPr>
                  <a:t>Như trên hình thì mạng DNN có: 6 input, 3 lớp ẩn, mỗi lớp ẩn có 5 neuron, lớp output có 1 neuron.</a:t>
                </a:r>
              </a:p>
              <a:p>
                <a:r>
                  <a:rPr lang="en-US" sz="1800" spc="-1" smtClean="0">
                    <a:latin typeface="Arial"/>
                  </a:rPr>
                  <a:t>Tổng số tham số của mạng DNN bên phải là (lưu ý là mỗi neuron sẽ có thêm 1 bias</a:t>
                </a:r>
              </a:p>
              <a:p>
                <a:pPr marL="0" indent="0">
                  <a:buNone/>
                </a:pPr>
                <a:r>
                  <a:rPr lang="en-US" sz="1800" b="0" spc="-1" smtClean="0"/>
                  <a:t>(</a:t>
                </a:r>
                <a14:m>
                  <m:oMath xmlns:m="http://schemas.openxmlformats.org/officeDocument/2006/math">
                    <m:r>
                      <a:rPr lang="en-US" sz="1800" b="0" i="1" spc="-1" smtClean="0">
                        <a:latin typeface="Cambria Math" panose="02040503050406030204" pitchFamily="18" charset="0"/>
                      </a:rPr>
                      <m:t>6 </m:t>
                    </m:r>
                    <m:r>
                      <a:rPr lang="en-US" sz="1800" b="0" i="1" spc="-1" smtClean="0">
                        <a:latin typeface="Cambria Math" panose="02040503050406030204" pitchFamily="18" charset="0"/>
                      </a:rPr>
                      <m:t>𝑖𝑛𝑝𝑢𝑡</m:t>
                    </m:r>
                    <m:r>
                      <a:rPr lang="en-US" sz="1800" b="0" i="1" spc="-1" smtClean="0">
                        <a:latin typeface="Cambria Math" panose="02040503050406030204" pitchFamily="18" charset="0"/>
                      </a:rPr>
                      <m:t>+1) ∙5 </m:t>
                    </m:r>
                    <m:r>
                      <a:rPr lang="en-US" sz="1800" b="0" i="1" spc="-1" smtClean="0">
                        <a:latin typeface="Cambria Math" panose="02040503050406030204" pitchFamily="18" charset="0"/>
                        <a:ea typeface="Cambria Math" panose="02040503050406030204" pitchFamily="18" charset="0"/>
                      </a:rPr>
                      <m:t>𝑛𝑜𝑑𝑒𝑙𝑎𝑦𝑒𝑟</m:t>
                    </m:r>
                    <m:r>
                      <a:rPr lang="en-US" sz="1800" b="0" i="1" spc="-1" smtClean="0">
                        <a:latin typeface="Cambria Math" panose="02040503050406030204" pitchFamily="18" charset="0"/>
                        <a:ea typeface="Cambria Math" panose="02040503050406030204" pitchFamily="18" charset="0"/>
                      </a:rPr>
                      <m:t>1+</m:t>
                    </m:r>
                    <m:d>
                      <m:dPr>
                        <m:ctrlPr>
                          <a:rPr lang="en-US" sz="1800" b="0" i="1" spc="-1" smtClean="0">
                            <a:latin typeface="Cambria Math" panose="02040503050406030204" pitchFamily="18" charset="0"/>
                            <a:ea typeface="Cambria Math" panose="02040503050406030204" pitchFamily="18" charset="0"/>
                          </a:rPr>
                        </m:ctrlPr>
                      </m:dPr>
                      <m:e>
                        <m:r>
                          <a:rPr lang="en-US" sz="1800" b="0" i="1" spc="-1" smtClean="0">
                            <a:latin typeface="Cambria Math" panose="02040503050406030204" pitchFamily="18" charset="0"/>
                            <a:ea typeface="Cambria Math" panose="02040503050406030204" pitchFamily="18" charset="0"/>
                          </a:rPr>
                          <m:t>5 </m:t>
                        </m:r>
                        <m:r>
                          <a:rPr lang="en-US" sz="1800" b="0" i="1" spc="-1" smtClean="0">
                            <a:latin typeface="Cambria Math" panose="02040503050406030204" pitchFamily="18" charset="0"/>
                            <a:ea typeface="Cambria Math" panose="02040503050406030204" pitchFamily="18" charset="0"/>
                          </a:rPr>
                          <m:t>𝑛𝑜𝑑𝑒</m:t>
                        </m:r>
                        <m:r>
                          <a:rPr lang="en-US" sz="1800" b="0" i="1" spc="-1" smtClean="0">
                            <a:latin typeface="Cambria Math" panose="02040503050406030204" pitchFamily="18" charset="0"/>
                            <a:ea typeface="Cambria Math" panose="02040503050406030204" pitchFamily="18" charset="0"/>
                          </a:rPr>
                          <m:t> </m:t>
                        </m:r>
                        <m:r>
                          <a:rPr lang="en-US" sz="1800" b="0" i="1" spc="-1" smtClean="0">
                            <a:latin typeface="Cambria Math" panose="02040503050406030204" pitchFamily="18" charset="0"/>
                            <a:ea typeface="Cambria Math" panose="02040503050406030204" pitchFamily="18" charset="0"/>
                          </a:rPr>
                          <m:t>𝑙𝑎𝑦𝑒𝑟</m:t>
                        </m:r>
                        <m:r>
                          <a:rPr lang="en-US" sz="1800" b="0" i="1" spc="-1" smtClean="0">
                            <a:latin typeface="Cambria Math" panose="02040503050406030204" pitchFamily="18" charset="0"/>
                            <a:ea typeface="Cambria Math" panose="02040503050406030204" pitchFamily="18" charset="0"/>
                          </a:rPr>
                          <m:t>1+1</m:t>
                        </m:r>
                      </m:e>
                    </m:d>
                    <m:r>
                      <a:rPr lang="en-US" sz="1800" b="0" i="1" spc="-1" smtClean="0">
                        <a:latin typeface="Cambria Math" panose="02040503050406030204" pitchFamily="18" charset="0"/>
                        <a:ea typeface="Cambria Math" panose="02040503050406030204" pitchFamily="18" charset="0"/>
                      </a:rPr>
                      <m:t>∙5 </m:t>
                    </m:r>
                    <m:r>
                      <a:rPr lang="en-US" sz="1800" b="0" i="1" spc="-1" smtClean="0">
                        <a:latin typeface="Cambria Math" panose="02040503050406030204" pitchFamily="18" charset="0"/>
                        <a:ea typeface="Cambria Math" panose="02040503050406030204" pitchFamily="18" charset="0"/>
                      </a:rPr>
                      <m:t>𝑛𝑜𝑑𝑒</m:t>
                    </m:r>
                    <m:r>
                      <a:rPr lang="en-US" sz="1800" b="0" i="1" spc="-1" smtClean="0">
                        <a:latin typeface="Cambria Math" panose="02040503050406030204" pitchFamily="18" charset="0"/>
                        <a:ea typeface="Cambria Math" panose="02040503050406030204" pitchFamily="18" charset="0"/>
                      </a:rPr>
                      <m:t> </m:t>
                    </m:r>
                    <m:r>
                      <a:rPr lang="en-US" sz="1800" b="0" i="1" spc="-1" smtClean="0">
                        <a:latin typeface="Cambria Math" panose="02040503050406030204" pitchFamily="18" charset="0"/>
                        <a:ea typeface="Cambria Math" panose="02040503050406030204" pitchFamily="18" charset="0"/>
                      </a:rPr>
                      <m:t>𝑙𝑎𝑦𝑒𝑟</m:t>
                    </m:r>
                    <m:r>
                      <a:rPr lang="en-US" sz="1800" b="0" i="1" spc="-1" smtClean="0">
                        <a:latin typeface="Cambria Math" panose="02040503050406030204" pitchFamily="18" charset="0"/>
                        <a:ea typeface="Cambria Math" panose="02040503050406030204" pitchFamily="18" charset="0"/>
                      </a:rPr>
                      <m:t>2+</m:t>
                    </m:r>
                    <m:d>
                      <m:dPr>
                        <m:ctrlPr>
                          <a:rPr lang="en-US" sz="1800" i="1" spc="-1">
                            <a:latin typeface="Cambria Math" panose="02040503050406030204" pitchFamily="18" charset="0"/>
                            <a:ea typeface="Cambria Math" panose="02040503050406030204" pitchFamily="18" charset="0"/>
                          </a:rPr>
                        </m:ctrlPr>
                      </m:dPr>
                      <m:e>
                        <m:r>
                          <a:rPr lang="en-US" sz="1800" i="1" spc="-1">
                            <a:latin typeface="Cambria Math" panose="02040503050406030204" pitchFamily="18" charset="0"/>
                            <a:ea typeface="Cambria Math" panose="02040503050406030204" pitchFamily="18" charset="0"/>
                          </a:rPr>
                          <m:t>5 </m:t>
                        </m:r>
                        <m:r>
                          <a:rPr lang="en-US" sz="1800" i="1" spc="-1">
                            <a:latin typeface="Cambria Math" panose="02040503050406030204" pitchFamily="18" charset="0"/>
                            <a:ea typeface="Cambria Math" panose="02040503050406030204" pitchFamily="18" charset="0"/>
                          </a:rPr>
                          <m:t>𝑛𝑜𝑑𝑒</m:t>
                        </m:r>
                        <m:r>
                          <a:rPr lang="en-US" sz="1800" i="1" spc="-1">
                            <a:latin typeface="Cambria Math" panose="02040503050406030204" pitchFamily="18" charset="0"/>
                            <a:ea typeface="Cambria Math" panose="02040503050406030204" pitchFamily="18" charset="0"/>
                          </a:rPr>
                          <m:t> </m:t>
                        </m:r>
                        <m:r>
                          <a:rPr lang="en-US" sz="1800" i="1" spc="-1">
                            <a:latin typeface="Cambria Math" panose="02040503050406030204" pitchFamily="18" charset="0"/>
                            <a:ea typeface="Cambria Math" panose="02040503050406030204" pitchFamily="18" charset="0"/>
                          </a:rPr>
                          <m:t>𝑙𝑎𝑦𝑒𝑟</m:t>
                        </m:r>
                        <m:r>
                          <a:rPr lang="en-US" sz="1800" b="0" i="1" spc="-1" smtClean="0">
                            <a:latin typeface="Cambria Math" panose="02040503050406030204" pitchFamily="18" charset="0"/>
                            <a:ea typeface="Cambria Math" panose="02040503050406030204" pitchFamily="18" charset="0"/>
                          </a:rPr>
                          <m:t>2</m:t>
                        </m:r>
                        <m:r>
                          <a:rPr lang="en-US" sz="1800" i="1" spc="-1">
                            <a:latin typeface="Cambria Math" panose="02040503050406030204" pitchFamily="18" charset="0"/>
                            <a:ea typeface="Cambria Math" panose="02040503050406030204" pitchFamily="18" charset="0"/>
                          </a:rPr>
                          <m:t>+1</m:t>
                        </m:r>
                      </m:e>
                    </m:d>
                    <m:r>
                      <a:rPr lang="en-US" sz="1800" i="1" spc="-1">
                        <a:latin typeface="Cambria Math" panose="02040503050406030204" pitchFamily="18" charset="0"/>
                        <a:ea typeface="Cambria Math" panose="02040503050406030204" pitchFamily="18" charset="0"/>
                      </a:rPr>
                      <m:t>∙5 </m:t>
                    </m:r>
                    <m:r>
                      <a:rPr lang="en-US" sz="1800" i="1" spc="-1">
                        <a:latin typeface="Cambria Math" panose="02040503050406030204" pitchFamily="18" charset="0"/>
                        <a:ea typeface="Cambria Math" panose="02040503050406030204" pitchFamily="18" charset="0"/>
                      </a:rPr>
                      <m:t>𝑛𝑜𝑑𝑒</m:t>
                    </m:r>
                    <m:r>
                      <a:rPr lang="en-US" sz="1800" i="1" spc="-1">
                        <a:latin typeface="Cambria Math" panose="02040503050406030204" pitchFamily="18" charset="0"/>
                        <a:ea typeface="Cambria Math" panose="02040503050406030204" pitchFamily="18" charset="0"/>
                      </a:rPr>
                      <m:t> </m:t>
                    </m:r>
                    <m:r>
                      <a:rPr lang="en-US" sz="1800" i="1" spc="-1">
                        <a:latin typeface="Cambria Math" panose="02040503050406030204" pitchFamily="18" charset="0"/>
                        <a:ea typeface="Cambria Math" panose="02040503050406030204" pitchFamily="18" charset="0"/>
                      </a:rPr>
                      <m:t>𝑙𝑎𝑦𝑒𝑟</m:t>
                    </m:r>
                    <m:r>
                      <a:rPr lang="en-US" sz="1800" b="0" i="1" spc="-1" smtClean="0">
                        <a:latin typeface="Cambria Math" panose="02040503050406030204" pitchFamily="18" charset="0"/>
                        <a:ea typeface="Cambria Math" panose="02040503050406030204" pitchFamily="18" charset="0"/>
                      </a:rPr>
                      <m:t>3+</m:t>
                    </m:r>
                    <m:d>
                      <m:dPr>
                        <m:ctrlPr>
                          <a:rPr lang="en-US" sz="1800" i="1" spc="-1">
                            <a:latin typeface="Cambria Math" panose="02040503050406030204" pitchFamily="18" charset="0"/>
                            <a:ea typeface="Cambria Math" panose="02040503050406030204" pitchFamily="18" charset="0"/>
                          </a:rPr>
                        </m:ctrlPr>
                      </m:dPr>
                      <m:e>
                        <m:r>
                          <a:rPr lang="en-US" sz="1800" i="1" spc="-1">
                            <a:latin typeface="Cambria Math" panose="02040503050406030204" pitchFamily="18" charset="0"/>
                            <a:ea typeface="Cambria Math" panose="02040503050406030204" pitchFamily="18" charset="0"/>
                          </a:rPr>
                          <m:t>5 </m:t>
                        </m:r>
                        <m:r>
                          <a:rPr lang="en-US" sz="1800" i="1" spc="-1">
                            <a:latin typeface="Cambria Math" panose="02040503050406030204" pitchFamily="18" charset="0"/>
                            <a:ea typeface="Cambria Math" panose="02040503050406030204" pitchFamily="18" charset="0"/>
                          </a:rPr>
                          <m:t>𝑛𝑜𝑑𝑒</m:t>
                        </m:r>
                        <m:r>
                          <a:rPr lang="en-US" sz="1800" i="1" spc="-1">
                            <a:latin typeface="Cambria Math" panose="02040503050406030204" pitchFamily="18" charset="0"/>
                            <a:ea typeface="Cambria Math" panose="02040503050406030204" pitchFamily="18" charset="0"/>
                          </a:rPr>
                          <m:t> </m:t>
                        </m:r>
                        <m:r>
                          <a:rPr lang="en-US" sz="1800" i="1" spc="-1">
                            <a:latin typeface="Cambria Math" panose="02040503050406030204" pitchFamily="18" charset="0"/>
                            <a:ea typeface="Cambria Math" panose="02040503050406030204" pitchFamily="18" charset="0"/>
                          </a:rPr>
                          <m:t>𝑙𝑎𝑦𝑒𝑟</m:t>
                        </m:r>
                        <m:r>
                          <a:rPr lang="en-US" sz="1800" b="0" i="1" spc="-1" smtClean="0">
                            <a:latin typeface="Cambria Math" panose="02040503050406030204" pitchFamily="18" charset="0"/>
                            <a:ea typeface="Cambria Math" panose="02040503050406030204" pitchFamily="18" charset="0"/>
                          </a:rPr>
                          <m:t>3</m:t>
                        </m:r>
                        <m:r>
                          <a:rPr lang="en-US" sz="1800" i="1" spc="-1">
                            <a:latin typeface="Cambria Math" panose="02040503050406030204" pitchFamily="18" charset="0"/>
                            <a:ea typeface="Cambria Math" panose="02040503050406030204" pitchFamily="18" charset="0"/>
                          </a:rPr>
                          <m:t>+1</m:t>
                        </m:r>
                      </m:e>
                    </m:d>
                    <m:r>
                      <a:rPr lang="en-US" sz="1800" i="1" spc="-1">
                        <a:latin typeface="Cambria Math" panose="02040503050406030204" pitchFamily="18" charset="0"/>
                        <a:ea typeface="Cambria Math" panose="02040503050406030204" pitchFamily="18" charset="0"/>
                      </a:rPr>
                      <m:t>∙</m:t>
                    </m:r>
                    <m:r>
                      <a:rPr lang="en-US" sz="1800" b="0" i="1" spc="-1" smtClean="0">
                        <a:latin typeface="Cambria Math" panose="02040503050406030204" pitchFamily="18" charset="0"/>
                        <a:ea typeface="Cambria Math" panose="02040503050406030204" pitchFamily="18" charset="0"/>
                      </a:rPr>
                      <m:t>1</m:t>
                    </m:r>
                    <m:r>
                      <a:rPr lang="en-US" sz="1800" i="1" spc="-1">
                        <a:latin typeface="Cambria Math" panose="02040503050406030204" pitchFamily="18" charset="0"/>
                        <a:ea typeface="Cambria Math" panose="02040503050406030204" pitchFamily="18" charset="0"/>
                      </a:rPr>
                      <m:t> </m:t>
                    </m:r>
                    <m:r>
                      <a:rPr lang="en-US" sz="1800" i="1" spc="-1">
                        <a:latin typeface="Cambria Math" panose="02040503050406030204" pitchFamily="18" charset="0"/>
                        <a:ea typeface="Cambria Math" panose="02040503050406030204" pitchFamily="18" charset="0"/>
                      </a:rPr>
                      <m:t>𝑛𝑜𝑑𝑒</m:t>
                    </m:r>
                    <m:r>
                      <a:rPr lang="en-US" sz="1800" i="1" spc="-1">
                        <a:latin typeface="Cambria Math" panose="02040503050406030204" pitchFamily="18" charset="0"/>
                        <a:ea typeface="Cambria Math" panose="02040503050406030204" pitchFamily="18" charset="0"/>
                      </a:rPr>
                      <m:t> </m:t>
                    </m:r>
                    <m:r>
                      <a:rPr lang="en-US" sz="1800" b="0" i="1" spc="-1" smtClean="0">
                        <a:latin typeface="Cambria Math" panose="02040503050406030204" pitchFamily="18" charset="0"/>
                        <a:ea typeface="Cambria Math" panose="02040503050406030204" pitchFamily="18" charset="0"/>
                      </a:rPr>
                      <m:t>𝑜𝑢𝑡𝑝𝑢𝑡</m:t>
                    </m:r>
                    <m:r>
                      <a:rPr lang="en-US" sz="1800" b="0" i="1" spc="-1" smtClean="0">
                        <a:latin typeface="Cambria Math" panose="02040503050406030204" pitchFamily="18" charset="0"/>
                        <a:ea typeface="Cambria Math" panose="02040503050406030204" pitchFamily="18" charset="0"/>
                      </a:rPr>
                      <m:t>=101 </m:t>
                    </m:r>
                    <m:r>
                      <a:rPr lang="en-US" sz="1800" b="0" i="1" spc="-1" smtClean="0">
                        <a:latin typeface="Cambria Math" panose="02040503050406030204" pitchFamily="18" charset="0"/>
                        <a:ea typeface="Cambria Math" panose="02040503050406030204" pitchFamily="18" charset="0"/>
                      </a:rPr>
                      <m:t>𝑡h𝑎𝑚</m:t>
                    </m:r>
                    <m:r>
                      <a:rPr lang="en-US" sz="1800" b="0" i="1" spc="-1" smtClean="0">
                        <a:latin typeface="Cambria Math" panose="02040503050406030204" pitchFamily="18" charset="0"/>
                        <a:ea typeface="Cambria Math" panose="02040503050406030204" pitchFamily="18" charset="0"/>
                      </a:rPr>
                      <m:t> </m:t>
                    </m:r>
                    <m:r>
                      <a:rPr lang="en-US" sz="1800" b="0" i="1" spc="-1" smtClean="0">
                        <a:latin typeface="Cambria Math" panose="02040503050406030204" pitchFamily="18" charset="0"/>
                        <a:ea typeface="Cambria Math" panose="02040503050406030204" pitchFamily="18" charset="0"/>
                      </a:rPr>
                      <m:t>𝑠</m:t>
                    </m:r>
                    <m:r>
                      <a:rPr lang="en-US" sz="1800" b="0" i="1" spc="-1" smtClean="0">
                        <a:latin typeface="Cambria Math" panose="02040503050406030204" pitchFamily="18" charset="0"/>
                        <a:ea typeface="Cambria Math" panose="02040503050406030204" pitchFamily="18" charset="0"/>
                      </a:rPr>
                      <m:t>ố</m:t>
                    </m:r>
                  </m:oMath>
                </a14:m>
                <a:endParaRPr lang="vi-VN" sz="1800" spc="-1">
                  <a:latin typeface="Aria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518" y="1107496"/>
                <a:ext cx="7014442" cy="5519727"/>
              </a:xfrm>
              <a:blipFill>
                <a:blip r:embed="rId2"/>
                <a:stretch>
                  <a:fillRect l="-695" r="-1303"/>
                </a:stretch>
              </a:blipFill>
            </p:spPr>
            <p:txBody>
              <a:bodyPr/>
              <a:lstStyle/>
              <a:p>
                <a:r>
                  <a:rPr lang="vi-VN">
                    <a:noFill/>
                  </a:rPr>
                  <a:t> </a:t>
                </a:r>
              </a:p>
            </p:txBody>
          </p:sp>
        </mc:Fallback>
      </mc:AlternateContent>
      <p:pic>
        <p:nvPicPr>
          <p:cNvPr id="4" name="Picture 3"/>
          <p:cNvPicPr>
            <a:picLocks noChangeAspect="1"/>
          </p:cNvPicPr>
          <p:nvPr/>
        </p:nvPicPr>
        <p:blipFill>
          <a:blip r:embed="rId3"/>
          <a:stretch>
            <a:fillRect/>
          </a:stretch>
        </p:blipFill>
        <p:spPr>
          <a:xfrm>
            <a:off x="7837713" y="1107496"/>
            <a:ext cx="4153990" cy="2797013"/>
          </a:xfrm>
          <a:prstGeom prst="rect">
            <a:avLst/>
          </a:prstGeom>
        </p:spPr>
      </p:pic>
    </p:spTree>
    <p:extLst>
      <p:ext uri="{BB962C8B-B14F-4D97-AF65-F5344CB8AC3E}">
        <p14:creationId xmlns:p14="http://schemas.microsoft.com/office/powerpoint/2010/main" val="1565253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activation function - hàm kích hoạt</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09897" y="1272568"/>
            <a:ext cx="6226629" cy="5008879"/>
          </a:xfrm>
        </p:spPr>
        <p:txBody>
          <a:bodyPr>
            <a:normAutofit/>
          </a:bodyPr>
          <a:lstStyle/>
          <a:p>
            <a:pPr>
              <a:lnSpc>
                <a:spcPct val="100000"/>
              </a:lnSpc>
            </a:pPr>
            <a:r>
              <a:rPr lang="en-US" sz="2000" spc="-1" smtClean="0">
                <a:latin typeface="Arial"/>
              </a:rPr>
              <a:t>Cần một hàm phi tuyến trước khi đưa tín ra output, vì nếu không có hàm phi tuyến, cả mạng neuron chỉ gồm các phép tính tuyến tính =&gt; không giải được các bài toán phức tạp, không tìm được mối quán hệ phi tuyến ẩn sâu bên trong dữ liệu</a:t>
            </a:r>
          </a:p>
          <a:p>
            <a:pPr>
              <a:lnSpc>
                <a:spcPct val="100000"/>
              </a:lnSpc>
            </a:pPr>
            <a:r>
              <a:rPr lang="en-US" sz="2000" spc="-1" smtClean="0">
                <a:latin typeface="Arial"/>
              </a:rPr>
              <a:t>Hàm kích hoạt phải dễ đạo hàm theo weight/bias để có thể training được bằng gradient descent</a:t>
            </a:r>
          </a:p>
          <a:p>
            <a:pPr marL="0" indent="0">
              <a:lnSpc>
                <a:spcPct val="100000"/>
              </a:lnSpc>
              <a:buNone/>
            </a:pPr>
            <a:endParaRPr lang="en-US" sz="2000" spc="-1" smtClean="0">
              <a:latin typeface="Arial"/>
            </a:endParaRPr>
          </a:p>
        </p:txBody>
      </p:sp>
      <p:pic>
        <p:nvPicPr>
          <p:cNvPr id="5" name="Picture 4" descr="Scheme of a perceptron. A nonlinear activation function ?(@BULLET) is...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2943" y="2115848"/>
            <a:ext cx="4456835" cy="2689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698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activation function - hàm kích hoạt</a:t>
            </a: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92655" y="1272568"/>
                <a:ext cx="7048967" cy="5008879"/>
              </a:xfrm>
            </p:spPr>
            <p:txBody>
              <a:bodyPr>
                <a:normAutofit/>
              </a:bodyPr>
              <a:lstStyle/>
              <a:p>
                <a:pPr>
                  <a:lnSpc>
                    <a:spcPct val="100000"/>
                  </a:lnSpc>
                </a:pPr>
                <a:r>
                  <a:rPr lang="en-US" sz="2000" spc="-1" smtClean="0">
                    <a:latin typeface="Arial"/>
                  </a:rPr>
                  <a:t>Hàm </a:t>
                </a:r>
                <a:r>
                  <a:rPr lang="en-US" sz="2000" b="1" spc="-1" smtClean="0">
                    <a:latin typeface="Arial"/>
                  </a:rPr>
                  <a:t>sigmoid</a:t>
                </a:r>
                <a:r>
                  <a:rPr lang="en-US" sz="2000" spc="-1" smtClean="0">
                    <a:latin typeface="Arial"/>
                  </a:rPr>
                  <a:t>: đã được dùng ở phần Logistic regression</a:t>
                </a:r>
              </a:p>
              <a:p>
                <a:pPr marL="0" indent="0">
                  <a:lnSpc>
                    <a:spcPct val="100000"/>
                  </a:lnSpc>
                  <a:buNone/>
                </a:pPr>
                <a14:m>
                  <m:oMathPara xmlns:m="http://schemas.openxmlformats.org/officeDocument/2006/math">
                    <m:oMathParaPr>
                      <m:jc m:val="centerGroup"/>
                    </m:oMathParaPr>
                    <m:oMath xmlns:m="http://schemas.openxmlformats.org/officeDocument/2006/math">
                      <m:r>
                        <a:rPr lang="en-US" sz="2000" i="1" spc="-1" smtClean="0">
                          <a:latin typeface="Cambria Math" panose="02040503050406030204" pitchFamily="18" charset="0"/>
                          <a:ea typeface="Cambria Math" panose="02040503050406030204" pitchFamily="18" charset="0"/>
                        </a:rPr>
                        <m:t>𝜎</m:t>
                      </m:r>
                      <m:d>
                        <m:dPr>
                          <m:ctrlPr>
                            <a:rPr lang="en-US" sz="2000" b="0" i="1" spc="-1" smtClean="0">
                              <a:latin typeface="Cambria Math" panose="02040503050406030204" pitchFamily="18" charset="0"/>
                              <a:ea typeface="Cambria Math" panose="02040503050406030204" pitchFamily="18" charset="0"/>
                            </a:rPr>
                          </m:ctrlPr>
                        </m:dPr>
                        <m:e>
                          <m:r>
                            <a:rPr lang="en-US" sz="2000" b="0" i="1" spc="-1" smtClean="0">
                              <a:latin typeface="Cambria Math" panose="02040503050406030204" pitchFamily="18" charset="0"/>
                              <a:ea typeface="Cambria Math" panose="02040503050406030204" pitchFamily="18" charset="0"/>
                            </a:rPr>
                            <m:t>𝑥</m:t>
                          </m:r>
                        </m:e>
                      </m:d>
                      <m:r>
                        <a:rPr lang="en-US" sz="2000" b="0" i="1" spc="-1" smtClean="0">
                          <a:latin typeface="Cambria Math" panose="02040503050406030204" pitchFamily="18" charset="0"/>
                          <a:ea typeface="Cambria Math" panose="02040503050406030204" pitchFamily="18" charset="0"/>
                        </a:rPr>
                        <m:t>=</m:t>
                      </m:r>
                      <m:r>
                        <a:rPr lang="en-US" sz="2000" b="0" i="1" spc="-1" smtClean="0">
                          <a:latin typeface="Cambria Math" panose="02040503050406030204" pitchFamily="18" charset="0"/>
                          <a:ea typeface="Cambria Math" panose="02040503050406030204" pitchFamily="18" charset="0"/>
                        </a:rPr>
                        <m:t>𝑓</m:t>
                      </m:r>
                      <m:r>
                        <a:rPr lang="en-US" sz="2000" b="0" i="1" spc="-1" smtClean="0">
                          <a:latin typeface="Cambria Math" panose="02040503050406030204" pitchFamily="18" charset="0"/>
                          <a:ea typeface="Cambria Math" panose="02040503050406030204" pitchFamily="18" charset="0"/>
                        </a:rPr>
                        <m:t>(</m:t>
                      </m:r>
                      <m:r>
                        <a:rPr lang="en-US" sz="2000" b="0" i="1" spc="-1" smtClean="0">
                          <a:latin typeface="Cambria Math" panose="02040503050406030204" pitchFamily="18" charset="0"/>
                          <a:ea typeface="Cambria Math" panose="02040503050406030204" pitchFamily="18" charset="0"/>
                        </a:rPr>
                        <m:t>𝑥</m:t>
                      </m:r>
                      <m:r>
                        <a:rPr lang="en-US" sz="2000" b="0" i="1" spc="-1" smtClean="0">
                          <a:latin typeface="Cambria Math" panose="02040503050406030204" pitchFamily="18" charset="0"/>
                          <a:ea typeface="Cambria Math" panose="02040503050406030204" pitchFamily="18" charset="0"/>
                        </a:rPr>
                        <m:t>)=</m:t>
                      </m:r>
                      <m:f>
                        <m:fPr>
                          <m:ctrlPr>
                            <a:rPr lang="en-US" sz="2000" b="0" i="1" spc="-1" smtClean="0">
                              <a:latin typeface="Cambria Math" panose="02040503050406030204" pitchFamily="18" charset="0"/>
                              <a:ea typeface="Cambria Math" panose="02040503050406030204" pitchFamily="18" charset="0"/>
                            </a:rPr>
                          </m:ctrlPr>
                        </m:fPr>
                        <m:num>
                          <m:r>
                            <a:rPr lang="en-US" sz="2000" b="0" i="1" spc="-1" smtClean="0">
                              <a:latin typeface="Cambria Math" panose="02040503050406030204" pitchFamily="18" charset="0"/>
                              <a:ea typeface="Cambria Math" panose="02040503050406030204" pitchFamily="18" charset="0"/>
                            </a:rPr>
                            <m:t>1</m:t>
                          </m:r>
                        </m:num>
                        <m:den>
                          <m:r>
                            <a:rPr lang="en-US" sz="2000" b="0" i="1" spc="-1" smtClean="0">
                              <a:latin typeface="Cambria Math" panose="02040503050406030204" pitchFamily="18" charset="0"/>
                              <a:ea typeface="Cambria Math" panose="02040503050406030204" pitchFamily="18" charset="0"/>
                            </a:rPr>
                            <m:t>1+</m:t>
                          </m:r>
                          <m:sSup>
                            <m:sSupPr>
                              <m:ctrlPr>
                                <a:rPr lang="en-US" sz="2000" b="0" i="1" spc="-1" smtClean="0">
                                  <a:latin typeface="Cambria Math" panose="02040503050406030204" pitchFamily="18" charset="0"/>
                                  <a:ea typeface="Cambria Math" panose="02040503050406030204" pitchFamily="18" charset="0"/>
                                </a:rPr>
                              </m:ctrlPr>
                            </m:sSupPr>
                            <m:e>
                              <m:r>
                                <a:rPr lang="en-US" sz="2000" b="0" i="1" spc="-1" smtClean="0">
                                  <a:latin typeface="Cambria Math" panose="02040503050406030204" pitchFamily="18" charset="0"/>
                                  <a:ea typeface="Cambria Math" panose="02040503050406030204" pitchFamily="18" charset="0"/>
                                </a:rPr>
                                <m:t>𝑒</m:t>
                              </m:r>
                            </m:e>
                            <m:sup>
                              <m:r>
                                <a:rPr lang="en-US" sz="2000" b="0" i="1" spc="-1" smtClean="0">
                                  <a:latin typeface="Cambria Math" panose="02040503050406030204" pitchFamily="18" charset="0"/>
                                  <a:ea typeface="Cambria Math" panose="02040503050406030204" pitchFamily="18" charset="0"/>
                                </a:rPr>
                                <m:t>−</m:t>
                              </m:r>
                              <m:r>
                                <a:rPr lang="en-US" sz="2000" b="0" i="1" spc="-1" smtClean="0">
                                  <a:latin typeface="Cambria Math" panose="02040503050406030204" pitchFamily="18" charset="0"/>
                                  <a:ea typeface="Cambria Math" panose="02040503050406030204" pitchFamily="18" charset="0"/>
                                </a:rPr>
                                <m:t>𝑥</m:t>
                              </m:r>
                            </m:sup>
                          </m:sSup>
                        </m:den>
                      </m:f>
                    </m:oMath>
                  </m:oMathPara>
                </a14:m>
                <a:endParaRPr lang="en-US" sz="2000" spc="-1" smtClean="0">
                  <a:latin typeface="Arial"/>
                </a:endParaRPr>
              </a:p>
              <a:p>
                <a:pPr marL="0" indent="0">
                  <a:lnSpc>
                    <a:spcPct val="100000"/>
                  </a:lnSpc>
                  <a:buNone/>
                </a:pPr>
                <a:r>
                  <a:rPr lang="en-US" sz="2000" spc="-1" smtClean="0">
                    <a:latin typeface="Arial"/>
                  </a:rPr>
                  <a:t>Đầu ra trong khoảng (0, 1)</a:t>
                </a:r>
              </a:p>
              <a:p>
                <a:pPr marL="0" indent="0">
                  <a:lnSpc>
                    <a:spcPct val="100000"/>
                  </a:lnSpc>
                  <a:buNone/>
                </a:pPr>
                <a:r>
                  <a:rPr lang="en-US" sz="2000" spc="-1" smtClean="0">
                    <a:latin typeface="Arial"/>
                  </a:rPr>
                  <a:t>Đạo hàm: </a:t>
                </a:r>
                <a14:m>
                  <m:oMath xmlns:m="http://schemas.openxmlformats.org/officeDocument/2006/math">
                    <m:sSup>
                      <m:sSupPr>
                        <m:ctrlPr>
                          <a:rPr lang="en-US" sz="2000" b="0" i="1" spc="-1" smtClean="0">
                            <a:latin typeface="Cambria Math" panose="02040503050406030204" pitchFamily="18" charset="0"/>
                            <a:ea typeface="Cambria Math" panose="02040503050406030204" pitchFamily="18" charset="0"/>
                          </a:rPr>
                        </m:ctrlPr>
                      </m:sSupPr>
                      <m:e>
                        <m:r>
                          <a:rPr lang="en-US" sz="2000" b="0" i="1" spc="-1" smtClean="0">
                            <a:latin typeface="Cambria Math" panose="02040503050406030204" pitchFamily="18" charset="0"/>
                            <a:ea typeface="Cambria Math" panose="02040503050406030204" pitchFamily="18" charset="0"/>
                          </a:rPr>
                          <m:t>𝑓</m:t>
                        </m:r>
                      </m:e>
                      <m:sup>
                        <m:r>
                          <a:rPr lang="en-US" sz="2000" b="0" i="1" spc="-1" smtClean="0">
                            <a:latin typeface="Cambria Math" panose="02040503050406030204" pitchFamily="18" charset="0"/>
                            <a:ea typeface="Cambria Math" panose="02040503050406030204" pitchFamily="18" charset="0"/>
                          </a:rPr>
                          <m:t>′</m:t>
                        </m:r>
                      </m:sup>
                    </m:sSup>
                    <m:d>
                      <m:dPr>
                        <m:ctrlPr>
                          <a:rPr lang="en-US" sz="2000" b="0" i="1" spc="-1" smtClean="0">
                            <a:latin typeface="Cambria Math" panose="02040503050406030204" pitchFamily="18" charset="0"/>
                            <a:ea typeface="Cambria Math" panose="02040503050406030204" pitchFamily="18" charset="0"/>
                          </a:rPr>
                        </m:ctrlPr>
                      </m:dPr>
                      <m:e>
                        <m:r>
                          <a:rPr lang="en-US" sz="2000" b="0" i="1" spc="-1" smtClean="0">
                            <a:latin typeface="Cambria Math" panose="02040503050406030204" pitchFamily="18" charset="0"/>
                            <a:ea typeface="Cambria Math" panose="02040503050406030204" pitchFamily="18" charset="0"/>
                          </a:rPr>
                          <m:t>𝑥</m:t>
                        </m:r>
                      </m:e>
                    </m:d>
                    <m:r>
                      <a:rPr lang="en-US" sz="2000" b="0" i="1" spc="-1" smtClean="0">
                        <a:latin typeface="Cambria Math" panose="02040503050406030204" pitchFamily="18" charset="0"/>
                        <a:ea typeface="Cambria Math" panose="02040503050406030204" pitchFamily="18" charset="0"/>
                      </a:rPr>
                      <m:t>=</m:t>
                    </m:r>
                    <m:r>
                      <a:rPr lang="en-US" sz="2000" b="0" i="1" spc="-1" smtClean="0">
                        <a:latin typeface="Cambria Math" panose="02040503050406030204" pitchFamily="18" charset="0"/>
                        <a:ea typeface="Cambria Math" panose="02040503050406030204" pitchFamily="18" charset="0"/>
                      </a:rPr>
                      <m:t>𝑓</m:t>
                    </m:r>
                    <m:r>
                      <a:rPr lang="en-US" sz="2000" b="0" i="1" spc="-1" smtClean="0">
                        <a:latin typeface="Cambria Math" panose="02040503050406030204" pitchFamily="18" charset="0"/>
                        <a:ea typeface="Cambria Math" panose="02040503050406030204" pitchFamily="18" charset="0"/>
                      </a:rPr>
                      <m:t>(</m:t>
                    </m:r>
                    <m:r>
                      <a:rPr lang="en-US" sz="2000" b="0" i="1" spc="-1" smtClean="0">
                        <a:latin typeface="Cambria Math" panose="02040503050406030204" pitchFamily="18" charset="0"/>
                        <a:ea typeface="Cambria Math" panose="02040503050406030204" pitchFamily="18" charset="0"/>
                      </a:rPr>
                      <m:t>𝑥</m:t>
                    </m:r>
                    <m:r>
                      <a:rPr lang="en-US" sz="2000" b="0" i="1" spc="-1" smtClean="0">
                        <a:latin typeface="Cambria Math" panose="02040503050406030204" pitchFamily="18" charset="0"/>
                        <a:ea typeface="Cambria Math" panose="02040503050406030204" pitchFamily="18" charset="0"/>
                      </a:rPr>
                      <m:t>)∙(1−</m:t>
                    </m:r>
                    <m:r>
                      <a:rPr lang="en-US" sz="2000" b="0" i="1" spc="-1" smtClean="0">
                        <a:latin typeface="Cambria Math" panose="02040503050406030204" pitchFamily="18" charset="0"/>
                        <a:ea typeface="Cambria Math" panose="02040503050406030204" pitchFamily="18" charset="0"/>
                      </a:rPr>
                      <m:t>𝑓</m:t>
                    </m:r>
                    <m:r>
                      <a:rPr lang="en-US" sz="2000" i="1" spc="-1">
                        <a:latin typeface="Cambria Math" panose="02040503050406030204" pitchFamily="18" charset="0"/>
                        <a:ea typeface="Cambria Math" panose="02040503050406030204" pitchFamily="18" charset="0"/>
                      </a:rPr>
                      <m:t>(</m:t>
                    </m:r>
                    <m:r>
                      <a:rPr lang="en-US" sz="2000" i="1" spc="-1">
                        <a:latin typeface="Cambria Math" panose="02040503050406030204" pitchFamily="18" charset="0"/>
                        <a:ea typeface="Cambria Math" panose="02040503050406030204" pitchFamily="18" charset="0"/>
                      </a:rPr>
                      <m:t>𝑥</m:t>
                    </m:r>
                    <m:r>
                      <a:rPr lang="en-US" sz="2000" i="1" spc="-1">
                        <a:latin typeface="Cambria Math" panose="02040503050406030204" pitchFamily="18" charset="0"/>
                        <a:ea typeface="Cambria Math" panose="02040503050406030204" pitchFamily="18" charset="0"/>
                      </a:rPr>
                      <m:t>)</m:t>
                    </m:r>
                    <m:r>
                      <m:rPr>
                        <m:nor/>
                      </m:rPr>
                      <a:rPr lang="en-US" sz="2000" spc="-1">
                        <a:latin typeface="Arial"/>
                      </a:rPr>
                      <m:t>)</m:t>
                    </m:r>
                  </m:oMath>
                </a14:m>
                <a:endParaRPr lang="en-US" sz="2000" spc="-1" smtClean="0">
                  <a:latin typeface="Arial"/>
                </a:endParaRPr>
              </a:p>
              <a:p>
                <a:pPr marL="0" indent="0">
                  <a:lnSpc>
                    <a:spcPct val="100000"/>
                  </a:lnSpc>
                  <a:buNone/>
                </a:pPr>
                <a:r>
                  <a:rPr lang="en-US" sz="2000" spc="-1" smtClean="0">
                    <a:latin typeface="Arial"/>
                  </a:rPr>
                  <a:t>khi x lớn hoặc rất nhỏ thì đạo hàm gần như bằng 0</a:t>
                </a:r>
              </a:p>
              <a:p>
                <a:pPr marL="0" indent="0">
                  <a:lnSpc>
                    <a:spcPct val="100000"/>
                  </a:lnSpc>
                  <a:buNone/>
                </a:pPr>
                <a:r>
                  <a:rPr lang="en-US" sz="2000" spc="-1" smtClean="0">
                    <a:latin typeface="Arial"/>
                  </a:rPr>
                  <a:t>Nếu mạng có nhiều lớp, đạo hàm lớp qua lớp sẽ tiêu biến dần =&gt; vanishing gradient</a:t>
                </a:r>
              </a:p>
              <a:p>
                <a:pPr marL="0" indent="0">
                  <a:lnSpc>
                    <a:spcPct val="100000"/>
                  </a:lnSpc>
                  <a:buNone/>
                </a:pPr>
                <a:r>
                  <a:rPr lang="en-US" sz="2000" spc="-1" smtClean="0">
                    <a:latin typeface="Arial"/>
                  </a:rPr>
                  <a:t>Hàm </a:t>
                </a:r>
                <a:r>
                  <a:rPr lang="en-US" sz="2000" spc="-1">
                    <a:latin typeface="Arial"/>
                  </a:rPr>
                  <a:t>Sigmoid không có trung tâm là 0 gây khó khăn cho việc hội </a:t>
                </a:r>
                <a:r>
                  <a:rPr lang="en-US" sz="2000" spc="-1" smtClean="0">
                    <a:latin typeface="Arial"/>
                  </a:rPr>
                  <a:t>tụ</a:t>
                </a:r>
              </a:p>
              <a:p>
                <a:pPr marL="0" indent="0">
                  <a:lnSpc>
                    <a:spcPct val="100000"/>
                  </a:lnSpc>
                  <a:buNone/>
                </a:pPr>
                <a:r>
                  <a:rPr lang="en-US" sz="2000" spc="-1" smtClean="0">
                    <a:latin typeface="Arial"/>
                  </a:rPr>
                  <a:t>Sigmoid hay được sử dụng ở bài toán phân loại tuyến tính nhị phân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92655" y="1272568"/>
                <a:ext cx="7048967" cy="5008879"/>
              </a:xfrm>
              <a:blipFill>
                <a:blip r:embed="rId2"/>
                <a:stretch>
                  <a:fillRect l="-952" r="-1211"/>
                </a:stretch>
              </a:blipFill>
            </p:spPr>
            <p:txBody>
              <a:bodyPr/>
              <a:lstStyle/>
              <a:p>
                <a:r>
                  <a:rPr lang="vi-VN">
                    <a:noFill/>
                  </a:rPr>
                  <a:t> </a:t>
                </a:r>
              </a:p>
            </p:txBody>
          </p:sp>
        </mc:Fallback>
      </mc:AlternateContent>
      <p:pic>
        <p:nvPicPr>
          <p:cNvPr id="13314" name="Picture 2" descr="Sigmoid function - Wikipedia"/>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457991" y="1842133"/>
            <a:ext cx="4445321" cy="2963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925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0"/>
            <a:ext cx="11029616" cy="1188720"/>
          </a:xfrm>
        </p:spPr>
        <p:txBody>
          <a:bodyPr/>
          <a:lstStyle/>
          <a:p>
            <a:r>
              <a:rPr lang="en-US" smtClean="0">
                <a:latin typeface="Arial" panose="020B0604020202020204" pitchFamily="34" charset="0"/>
                <a:cs typeface="Arial" panose="020B0604020202020204" pitchFamily="34" charset="0"/>
              </a:rPr>
              <a:t>Cài đặt môi trường</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81191" y="1188720"/>
            <a:ext cx="11029615" cy="5561364"/>
          </a:xfrm>
        </p:spPr>
        <p:txBody>
          <a:bodyPr>
            <a:normAutofit/>
          </a:bodyPr>
          <a:lstStyle/>
          <a:p>
            <a:r>
              <a:rPr lang="en-US" b="1">
                <a:latin typeface="Arial" panose="020B0604020202020204" pitchFamily="34" charset="0"/>
                <a:cs typeface="Arial" panose="020B0604020202020204" pitchFamily="34" charset="0"/>
              </a:rPr>
              <a:t>Tài liệu khoá học:</a:t>
            </a:r>
          </a:p>
          <a:p>
            <a:pPr lvl="2"/>
            <a:r>
              <a:rPr lang="en-US">
                <a:latin typeface="Arial" panose="020B0604020202020204" pitchFamily="34" charset="0"/>
                <a:cs typeface="Arial" panose="020B0604020202020204" pitchFamily="34" charset="0"/>
                <a:hlinkClick r:id="rId2"/>
              </a:rPr>
              <a:t>https://</a:t>
            </a:r>
            <a:r>
              <a:rPr lang="en-US" smtClean="0">
                <a:latin typeface="Arial" panose="020B0604020202020204" pitchFamily="34" charset="0"/>
                <a:cs typeface="Arial" panose="020B0604020202020204" pitchFamily="34" charset="0"/>
                <a:hlinkClick r:id="rId2"/>
              </a:rPr>
              <a:t>github.com/nguyenhuynhthien/DeepLearningFreeCource</a:t>
            </a:r>
            <a:endParaRPr lang="en-US" smtClean="0">
              <a:latin typeface="Arial" panose="020B0604020202020204" pitchFamily="34" charset="0"/>
              <a:cs typeface="Arial" panose="020B0604020202020204" pitchFamily="34" charset="0"/>
            </a:endParaRPr>
          </a:p>
          <a:p>
            <a:pPr lvl="2"/>
            <a:r>
              <a:rPr lang="en-US" smtClean="0">
                <a:latin typeface="Arial" panose="020B0604020202020204" pitchFamily="34" charset="0"/>
                <a:cs typeface="Arial" panose="020B0604020202020204" pitchFamily="34" charset="0"/>
              </a:rPr>
              <a:t>Sách Deep Learning cơ bản - Nguyễn Thanh Tuấn</a:t>
            </a:r>
          </a:p>
          <a:p>
            <a:pPr lvl="2"/>
            <a:r>
              <a:rPr lang="en-US" smtClean="0">
                <a:latin typeface="Arial" panose="020B0604020202020204" pitchFamily="34" charset="0"/>
                <a:cs typeface="Arial" panose="020B0604020202020204" pitchFamily="34" charset="0"/>
              </a:rPr>
              <a:t>https://viblo.asia</a:t>
            </a:r>
          </a:p>
          <a:p>
            <a:pPr lvl="2"/>
            <a:r>
              <a:rPr lang="vi-VN" sz="1400"/>
              <a:t>https://</a:t>
            </a:r>
            <a:r>
              <a:rPr lang="vi-VN" sz="1400" smtClean="0"/>
              <a:t>machinelearningcoban.com</a:t>
            </a:r>
            <a:endParaRPr lang="en-US">
              <a:latin typeface="Arial" panose="020B0604020202020204" pitchFamily="34" charset="0"/>
              <a:cs typeface="Arial" panose="020B0604020202020204" pitchFamily="34" charset="0"/>
            </a:endParaRPr>
          </a:p>
          <a:p>
            <a:r>
              <a:rPr lang="en-US" sz="1800" smtClean="0"/>
              <a:t>Sử dụng trình quản lý thư viện Anaconda, có chứa sẵn:</a:t>
            </a:r>
          </a:p>
          <a:p>
            <a:pPr lvl="1"/>
            <a:r>
              <a:rPr lang="en-US" sz="1500" smtClean="0"/>
              <a:t>Python – ngôn ngữ lập trình chuyên cho khoa học dữ liệu, web, desktop…</a:t>
            </a:r>
          </a:p>
          <a:p>
            <a:pPr lvl="1"/>
            <a:r>
              <a:rPr lang="en-US" sz="1500" smtClean="0"/>
              <a:t>Numpy – gói toán học</a:t>
            </a:r>
          </a:p>
          <a:p>
            <a:pPr lvl="1"/>
            <a:r>
              <a:rPr lang="en-US" sz="1500" smtClean="0"/>
              <a:t>Pandas – gói hỗ trợ xử lý dữ liệu dạng bảng</a:t>
            </a:r>
          </a:p>
          <a:p>
            <a:pPr lvl="1"/>
            <a:r>
              <a:rPr lang="en-US" sz="1500" smtClean="0"/>
              <a:t>Matplotlib – gói vẽ đồ thị</a:t>
            </a:r>
          </a:p>
          <a:p>
            <a:pPr lvl="1"/>
            <a:r>
              <a:rPr lang="en-US" sz="1500" smtClean="0"/>
              <a:t>Scikit-learn – chuyên về Machine learning</a:t>
            </a:r>
          </a:p>
          <a:p>
            <a:pPr lvl="1"/>
            <a:r>
              <a:rPr lang="en-US" sz="1500" smtClean="0"/>
              <a:t>Seaborn – vẽ đồ thị nhiều biến</a:t>
            </a:r>
          </a:p>
          <a:p>
            <a:pPr lvl="1"/>
            <a:r>
              <a:rPr lang="en-US" sz="1500" smtClean="0"/>
              <a:t>Pip – trình quản lý gói của Python</a:t>
            </a:r>
          </a:p>
          <a:p>
            <a:pPr lvl="1"/>
            <a:r>
              <a:rPr lang="en-US" sz="1500" smtClean="0"/>
              <a:t>Jupyter notebook – trình soạn thảo code chuyên cho khoa học dữ liệu</a:t>
            </a:r>
          </a:p>
          <a:p>
            <a:pPr lvl="1"/>
            <a:r>
              <a:rPr lang="en-US" sz="1500" smtClean="0"/>
              <a:t>Và nhiều gói khác</a:t>
            </a:r>
          </a:p>
        </p:txBody>
      </p:sp>
      <p:pic>
        <p:nvPicPr>
          <p:cNvPr id="4" name="Picture 16" descr="Anaconda là gì? Cài đặt Anaconda trên Windows - Linux - Mac OS"/>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8720955" y="700099"/>
            <a:ext cx="2889852" cy="1517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298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activation function - hàm kích hoạt</a:t>
            </a: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97456" y="1272568"/>
                <a:ext cx="6352281" cy="5008879"/>
              </a:xfrm>
            </p:spPr>
            <p:txBody>
              <a:bodyPr>
                <a:normAutofit/>
              </a:bodyPr>
              <a:lstStyle/>
              <a:p>
                <a:pPr>
                  <a:lnSpc>
                    <a:spcPct val="100000"/>
                  </a:lnSpc>
                </a:pPr>
                <a:r>
                  <a:rPr lang="en-US" sz="2000" spc="-1" smtClean="0">
                    <a:latin typeface="Arial"/>
                  </a:rPr>
                  <a:t>Hàm </a:t>
                </a:r>
                <a:r>
                  <a:rPr lang="en-US" sz="2000" b="1" spc="-1" smtClean="0">
                    <a:latin typeface="Arial"/>
                  </a:rPr>
                  <a:t>hyperbolic tangent tanh</a:t>
                </a:r>
                <a:r>
                  <a:rPr lang="en-US" sz="2000" spc="-1" smtClean="0">
                    <a:latin typeface="Arial"/>
                  </a:rPr>
                  <a:t>: </a:t>
                </a:r>
              </a:p>
              <a:p>
                <a:pPr marL="0" indent="0">
                  <a:lnSpc>
                    <a:spcPct val="100000"/>
                  </a:lnSpc>
                  <a:buNone/>
                </a:pPr>
                <a14:m>
                  <m:oMathPara xmlns:m="http://schemas.openxmlformats.org/officeDocument/2006/math">
                    <m:oMathParaPr>
                      <m:jc m:val="centerGroup"/>
                    </m:oMathParaPr>
                    <m:oMath xmlns:m="http://schemas.openxmlformats.org/officeDocument/2006/math">
                      <m:r>
                        <m:rPr>
                          <m:sty m:val="p"/>
                        </m:rPr>
                        <a:rPr lang="en-US" sz="2000" b="0" i="0" spc="-1" smtClean="0">
                          <a:latin typeface="Cambria Math" panose="02040503050406030204" pitchFamily="18" charset="0"/>
                          <a:ea typeface="Cambria Math" panose="02040503050406030204" pitchFamily="18" charset="0"/>
                        </a:rPr>
                        <m:t>tanh</m:t>
                      </m:r>
                      <m:d>
                        <m:dPr>
                          <m:ctrlPr>
                            <a:rPr lang="en-US" sz="2000" b="0" i="1" spc="-1" smtClean="0">
                              <a:latin typeface="Cambria Math" panose="02040503050406030204" pitchFamily="18" charset="0"/>
                              <a:ea typeface="Cambria Math" panose="02040503050406030204" pitchFamily="18" charset="0"/>
                            </a:rPr>
                          </m:ctrlPr>
                        </m:dPr>
                        <m:e>
                          <m:r>
                            <a:rPr lang="en-US" sz="2000" b="0" i="1" spc="-1" smtClean="0">
                              <a:latin typeface="Cambria Math" panose="02040503050406030204" pitchFamily="18" charset="0"/>
                              <a:ea typeface="Cambria Math" panose="02040503050406030204" pitchFamily="18" charset="0"/>
                            </a:rPr>
                            <m:t>𝑥</m:t>
                          </m:r>
                        </m:e>
                      </m:d>
                      <m:r>
                        <a:rPr lang="en-US" sz="2000" b="0" i="1" spc="-1" smtClean="0">
                          <a:latin typeface="Cambria Math" panose="02040503050406030204" pitchFamily="18" charset="0"/>
                          <a:ea typeface="Cambria Math" panose="02040503050406030204" pitchFamily="18" charset="0"/>
                        </a:rPr>
                        <m:t>=</m:t>
                      </m:r>
                      <m:r>
                        <a:rPr lang="en-US" sz="2000" b="0" i="1" spc="-1" smtClean="0">
                          <a:latin typeface="Cambria Math" panose="02040503050406030204" pitchFamily="18" charset="0"/>
                          <a:ea typeface="Cambria Math" panose="02040503050406030204" pitchFamily="18" charset="0"/>
                        </a:rPr>
                        <m:t>𝑓</m:t>
                      </m:r>
                      <m:r>
                        <a:rPr lang="en-US" sz="2000" b="0" i="1" spc="-1" smtClean="0">
                          <a:latin typeface="Cambria Math" panose="02040503050406030204" pitchFamily="18" charset="0"/>
                          <a:ea typeface="Cambria Math" panose="02040503050406030204" pitchFamily="18" charset="0"/>
                        </a:rPr>
                        <m:t>(</m:t>
                      </m:r>
                      <m:r>
                        <a:rPr lang="en-US" sz="2000" b="0" i="1" spc="-1" smtClean="0">
                          <a:latin typeface="Cambria Math" panose="02040503050406030204" pitchFamily="18" charset="0"/>
                          <a:ea typeface="Cambria Math" panose="02040503050406030204" pitchFamily="18" charset="0"/>
                        </a:rPr>
                        <m:t>𝑥</m:t>
                      </m:r>
                      <m:r>
                        <a:rPr lang="en-US" sz="2000" b="0" i="1" spc="-1" smtClean="0">
                          <a:latin typeface="Cambria Math" panose="02040503050406030204" pitchFamily="18" charset="0"/>
                          <a:ea typeface="Cambria Math" panose="02040503050406030204" pitchFamily="18" charset="0"/>
                        </a:rPr>
                        <m:t>)=</m:t>
                      </m:r>
                      <m:f>
                        <m:fPr>
                          <m:ctrlPr>
                            <a:rPr lang="en-US" sz="2000" b="0" i="1" spc="-1" smtClean="0">
                              <a:latin typeface="Cambria Math" panose="02040503050406030204" pitchFamily="18" charset="0"/>
                              <a:ea typeface="Cambria Math" panose="02040503050406030204" pitchFamily="18" charset="0"/>
                            </a:rPr>
                          </m:ctrlPr>
                        </m:fPr>
                        <m:num>
                          <m:sSup>
                            <m:sSupPr>
                              <m:ctrlPr>
                                <a:rPr lang="en-US" sz="2000" b="0" i="1" spc="-1" smtClean="0">
                                  <a:latin typeface="Cambria Math" panose="02040503050406030204" pitchFamily="18" charset="0"/>
                                  <a:ea typeface="Cambria Math" panose="02040503050406030204" pitchFamily="18" charset="0"/>
                                </a:rPr>
                              </m:ctrlPr>
                            </m:sSupPr>
                            <m:e>
                              <m:r>
                                <a:rPr lang="en-US" sz="2000" b="0" i="1" spc="-1" smtClean="0">
                                  <a:latin typeface="Cambria Math" panose="02040503050406030204" pitchFamily="18" charset="0"/>
                                  <a:ea typeface="Cambria Math" panose="02040503050406030204" pitchFamily="18" charset="0"/>
                                </a:rPr>
                                <m:t>𝑒</m:t>
                              </m:r>
                            </m:e>
                            <m:sup>
                              <m:r>
                                <a:rPr lang="en-US" sz="2000" b="0" i="1" spc="-1" smtClean="0">
                                  <a:latin typeface="Cambria Math" panose="02040503050406030204" pitchFamily="18" charset="0"/>
                                  <a:ea typeface="Cambria Math" panose="02040503050406030204" pitchFamily="18" charset="0"/>
                                </a:rPr>
                                <m:t>𝑥</m:t>
                              </m:r>
                            </m:sup>
                          </m:sSup>
                          <m:r>
                            <a:rPr lang="en-US" sz="2000" b="0" i="1" spc="-1" smtClean="0">
                              <a:latin typeface="Cambria Math" panose="02040503050406030204" pitchFamily="18" charset="0"/>
                              <a:ea typeface="Cambria Math" panose="02040503050406030204" pitchFamily="18" charset="0"/>
                            </a:rPr>
                            <m:t>−</m:t>
                          </m:r>
                          <m:sSup>
                            <m:sSupPr>
                              <m:ctrlPr>
                                <a:rPr lang="en-US" sz="2000" b="0" i="1" spc="-1" smtClean="0">
                                  <a:latin typeface="Cambria Math" panose="02040503050406030204" pitchFamily="18" charset="0"/>
                                  <a:ea typeface="Cambria Math" panose="02040503050406030204" pitchFamily="18" charset="0"/>
                                </a:rPr>
                              </m:ctrlPr>
                            </m:sSupPr>
                            <m:e>
                              <m:r>
                                <a:rPr lang="en-US" sz="2000" b="0" i="1" spc="-1" smtClean="0">
                                  <a:latin typeface="Cambria Math" panose="02040503050406030204" pitchFamily="18" charset="0"/>
                                  <a:ea typeface="Cambria Math" panose="02040503050406030204" pitchFamily="18" charset="0"/>
                                </a:rPr>
                                <m:t>𝑒</m:t>
                              </m:r>
                            </m:e>
                            <m:sup>
                              <m:r>
                                <a:rPr lang="en-US" sz="2000" b="0" i="1" spc="-1" smtClean="0">
                                  <a:latin typeface="Cambria Math" panose="02040503050406030204" pitchFamily="18" charset="0"/>
                                  <a:ea typeface="Cambria Math" panose="02040503050406030204" pitchFamily="18" charset="0"/>
                                </a:rPr>
                                <m:t>−</m:t>
                              </m:r>
                              <m:r>
                                <a:rPr lang="en-US" sz="2000" b="0" i="1" spc="-1" smtClean="0">
                                  <a:latin typeface="Cambria Math" panose="02040503050406030204" pitchFamily="18" charset="0"/>
                                  <a:ea typeface="Cambria Math" panose="02040503050406030204" pitchFamily="18" charset="0"/>
                                </a:rPr>
                                <m:t>𝑥</m:t>
                              </m:r>
                            </m:sup>
                          </m:sSup>
                        </m:num>
                        <m:den>
                          <m:sSup>
                            <m:sSupPr>
                              <m:ctrlPr>
                                <a:rPr lang="en-US" sz="2000" i="1" spc="-1">
                                  <a:latin typeface="Cambria Math" panose="02040503050406030204" pitchFamily="18" charset="0"/>
                                  <a:ea typeface="Cambria Math" panose="02040503050406030204" pitchFamily="18" charset="0"/>
                                </a:rPr>
                              </m:ctrlPr>
                            </m:sSupPr>
                            <m:e>
                              <m:r>
                                <a:rPr lang="en-US" sz="2000" i="1" spc="-1">
                                  <a:latin typeface="Cambria Math" panose="02040503050406030204" pitchFamily="18" charset="0"/>
                                  <a:ea typeface="Cambria Math" panose="02040503050406030204" pitchFamily="18" charset="0"/>
                                </a:rPr>
                                <m:t>𝑒</m:t>
                              </m:r>
                            </m:e>
                            <m:sup>
                              <m:r>
                                <a:rPr lang="en-US" sz="2000" i="1" spc="-1">
                                  <a:latin typeface="Cambria Math" panose="02040503050406030204" pitchFamily="18" charset="0"/>
                                  <a:ea typeface="Cambria Math" panose="02040503050406030204" pitchFamily="18" charset="0"/>
                                </a:rPr>
                                <m:t>𝑥</m:t>
                              </m:r>
                            </m:sup>
                          </m:sSup>
                          <m:r>
                            <a:rPr lang="en-US" sz="2000" b="0" i="1" spc="-1" smtClean="0">
                              <a:latin typeface="Cambria Math" panose="02040503050406030204" pitchFamily="18" charset="0"/>
                              <a:ea typeface="Cambria Math" panose="02040503050406030204" pitchFamily="18" charset="0"/>
                            </a:rPr>
                            <m:t>+</m:t>
                          </m:r>
                          <m:sSup>
                            <m:sSupPr>
                              <m:ctrlPr>
                                <a:rPr lang="en-US" sz="2000" b="0" i="1" spc="-1" smtClean="0">
                                  <a:latin typeface="Cambria Math" panose="02040503050406030204" pitchFamily="18" charset="0"/>
                                  <a:ea typeface="Cambria Math" panose="02040503050406030204" pitchFamily="18" charset="0"/>
                                </a:rPr>
                              </m:ctrlPr>
                            </m:sSupPr>
                            <m:e>
                              <m:r>
                                <a:rPr lang="en-US" sz="2000" b="0" i="1" spc="-1" smtClean="0">
                                  <a:latin typeface="Cambria Math" panose="02040503050406030204" pitchFamily="18" charset="0"/>
                                  <a:ea typeface="Cambria Math" panose="02040503050406030204" pitchFamily="18" charset="0"/>
                                </a:rPr>
                                <m:t>𝑒</m:t>
                              </m:r>
                            </m:e>
                            <m:sup>
                              <m:r>
                                <a:rPr lang="en-US" sz="2000" b="0" i="1" spc="-1" smtClean="0">
                                  <a:latin typeface="Cambria Math" panose="02040503050406030204" pitchFamily="18" charset="0"/>
                                  <a:ea typeface="Cambria Math" panose="02040503050406030204" pitchFamily="18" charset="0"/>
                                </a:rPr>
                                <m:t>−</m:t>
                              </m:r>
                              <m:r>
                                <a:rPr lang="en-US" sz="2000" b="0" i="1" spc="-1" smtClean="0">
                                  <a:latin typeface="Cambria Math" panose="02040503050406030204" pitchFamily="18" charset="0"/>
                                  <a:ea typeface="Cambria Math" panose="02040503050406030204" pitchFamily="18" charset="0"/>
                                </a:rPr>
                                <m:t>𝑥</m:t>
                              </m:r>
                            </m:sup>
                          </m:sSup>
                        </m:den>
                      </m:f>
                    </m:oMath>
                  </m:oMathPara>
                </a14:m>
                <a:endParaRPr lang="en-US" sz="2000" spc="-1" smtClean="0">
                  <a:latin typeface="Arial"/>
                </a:endParaRPr>
              </a:p>
              <a:p>
                <a:pPr marL="0" indent="0">
                  <a:lnSpc>
                    <a:spcPct val="100000"/>
                  </a:lnSpc>
                  <a:buNone/>
                </a:pPr>
                <a:r>
                  <a:rPr lang="en-US" sz="2000" spc="-1" smtClean="0">
                    <a:latin typeface="Arial"/>
                  </a:rPr>
                  <a:t>Đầu ra trong khoảng (-1, 1)</a:t>
                </a:r>
              </a:p>
              <a:p>
                <a:pPr marL="0" indent="0">
                  <a:lnSpc>
                    <a:spcPct val="100000"/>
                  </a:lnSpc>
                  <a:buNone/>
                </a:pPr>
                <a:r>
                  <a:rPr lang="en-US" sz="2000" spc="-1" smtClean="0">
                    <a:latin typeface="Arial"/>
                  </a:rPr>
                  <a:t>Đạo hàm: </a:t>
                </a:r>
                <a14:m>
                  <m:oMath xmlns:m="http://schemas.openxmlformats.org/officeDocument/2006/math">
                    <m:sSup>
                      <m:sSupPr>
                        <m:ctrlPr>
                          <a:rPr lang="en-US" sz="2000" b="0" i="1" spc="-1" smtClean="0">
                            <a:latin typeface="Cambria Math" panose="02040503050406030204" pitchFamily="18" charset="0"/>
                            <a:ea typeface="Cambria Math" panose="02040503050406030204" pitchFamily="18" charset="0"/>
                          </a:rPr>
                        </m:ctrlPr>
                      </m:sSupPr>
                      <m:e>
                        <m:r>
                          <a:rPr lang="en-US" sz="2000" b="0" i="1" spc="-1" smtClean="0">
                            <a:latin typeface="Cambria Math" panose="02040503050406030204" pitchFamily="18" charset="0"/>
                            <a:ea typeface="Cambria Math" panose="02040503050406030204" pitchFamily="18" charset="0"/>
                          </a:rPr>
                          <m:t>𝑓</m:t>
                        </m:r>
                      </m:e>
                      <m:sup>
                        <m:r>
                          <a:rPr lang="en-US" sz="2000" b="0" i="1" spc="-1" smtClean="0">
                            <a:latin typeface="Cambria Math" panose="02040503050406030204" pitchFamily="18" charset="0"/>
                            <a:ea typeface="Cambria Math" panose="02040503050406030204" pitchFamily="18" charset="0"/>
                          </a:rPr>
                          <m:t>′</m:t>
                        </m:r>
                      </m:sup>
                    </m:sSup>
                    <m:d>
                      <m:dPr>
                        <m:ctrlPr>
                          <a:rPr lang="en-US" sz="2000" b="0" i="1" spc="-1" smtClean="0">
                            <a:latin typeface="Cambria Math" panose="02040503050406030204" pitchFamily="18" charset="0"/>
                            <a:ea typeface="Cambria Math" panose="02040503050406030204" pitchFamily="18" charset="0"/>
                          </a:rPr>
                        </m:ctrlPr>
                      </m:dPr>
                      <m:e>
                        <m:r>
                          <a:rPr lang="en-US" sz="2000" b="0" i="1" spc="-1" smtClean="0">
                            <a:latin typeface="Cambria Math" panose="02040503050406030204" pitchFamily="18" charset="0"/>
                            <a:ea typeface="Cambria Math" panose="02040503050406030204" pitchFamily="18" charset="0"/>
                          </a:rPr>
                          <m:t>𝑥</m:t>
                        </m:r>
                      </m:e>
                    </m:d>
                    <m:r>
                      <a:rPr lang="en-US" sz="2000" b="0" i="1" spc="-1" smtClean="0">
                        <a:latin typeface="Cambria Math" panose="02040503050406030204" pitchFamily="18" charset="0"/>
                        <a:ea typeface="Cambria Math" panose="02040503050406030204" pitchFamily="18" charset="0"/>
                      </a:rPr>
                      <m:t>=1−</m:t>
                    </m:r>
                    <m:sSup>
                      <m:sSupPr>
                        <m:ctrlPr>
                          <a:rPr lang="en-US" sz="2000" b="0" i="1" spc="-1" smtClean="0">
                            <a:latin typeface="Cambria Math" panose="02040503050406030204" pitchFamily="18" charset="0"/>
                            <a:ea typeface="Cambria Math" panose="02040503050406030204" pitchFamily="18" charset="0"/>
                          </a:rPr>
                        </m:ctrlPr>
                      </m:sSupPr>
                      <m:e>
                        <m:r>
                          <a:rPr lang="en-US" sz="2000" b="0" i="1" spc="-1" smtClean="0">
                            <a:latin typeface="Cambria Math" panose="02040503050406030204" pitchFamily="18" charset="0"/>
                            <a:ea typeface="Cambria Math" panose="02040503050406030204" pitchFamily="18" charset="0"/>
                          </a:rPr>
                          <m:t>𝑓</m:t>
                        </m:r>
                        <m:d>
                          <m:dPr>
                            <m:ctrlPr>
                              <a:rPr lang="en-US" sz="2000" i="1" spc="-1">
                                <a:latin typeface="Cambria Math" panose="02040503050406030204" pitchFamily="18" charset="0"/>
                                <a:ea typeface="Cambria Math" panose="02040503050406030204" pitchFamily="18" charset="0"/>
                              </a:rPr>
                            </m:ctrlPr>
                          </m:dPr>
                          <m:e>
                            <m:r>
                              <a:rPr lang="en-US" sz="2000" i="1" spc="-1">
                                <a:latin typeface="Cambria Math" panose="02040503050406030204" pitchFamily="18" charset="0"/>
                                <a:ea typeface="Cambria Math" panose="02040503050406030204" pitchFamily="18" charset="0"/>
                              </a:rPr>
                              <m:t>𝑥</m:t>
                            </m:r>
                          </m:e>
                        </m:d>
                        <m:r>
                          <m:rPr>
                            <m:nor/>
                          </m:rPr>
                          <a:rPr lang="en-US" sz="2000" spc="-1">
                            <a:latin typeface="Arial"/>
                          </a:rPr>
                          <m:t> </m:t>
                        </m:r>
                      </m:e>
                      <m:sup>
                        <m:r>
                          <a:rPr lang="en-US" sz="2000" b="0" i="1" spc="-1" smtClean="0">
                            <a:latin typeface="Cambria Math" panose="02040503050406030204" pitchFamily="18" charset="0"/>
                            <a:ea typeface="Cambria Math" panose="02040503050406030204" pitchFamily="18" charset="0"/>
                          </a:rPr>
                          <m:t>2</m:t>
                        </m:r>
                      </m:sup>
                    </m:sSup>
                  </m:oMath>
                </a14:m>
                <a:endParaRPr lang="en-US" sz="2000" b="0" i="1" spc="-1" smtClean="0">
                  <a:latin typeface="Cambria Math" panose="02040503050406030204" pitchFamily="18" charset="0"/>
                  <a:ea typeface="Cambria Math" panose="02040503050406030204" pitchFamily="18" charset="0"/>
                </a:endParaRPr>
              </a:p>
              <a:p>
                <a:pPr marL="0" indent="0">
                  <a:lnSpc>
                    <a:spcPct val="100000"/>
                  </a:lnSpc>
                  <a:buNone/>
                </a:pPr>
                <a:r>
                  <a:rPr lang="en-US" sz="2000" spc="-1" smtClean="0">
                    <a:latin typeface="Arial"/>
                  </a:rPr>
                  <a:t>H</a:t>
                </a:r>
                <a:r>
                  <a:rPr lang="vi-VN" sz="2000" spc="-1" smtClean="0">
                    <a:latin typeface="Arial"/>
                  </a:rPr>
                  <a:t>àm </a:t>
                </a:r>
                <a:r>
                  <a:rPr lang="vi-VN" sz="2000" spc="-1">
                    <a:latin typeface="Arial"/>
                  </a:rPr>
                  <a:t>Tanh lại đối xứng qua 0 nên khắc phục được một nhược điểm của Sigmoid</a:t>
                </a:r>
                <a:endParaRPr lang="en-US" sz="2000" spc="-1" smtClean="0">
                  <a:latin typeface="Aria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97456" y="1272568"/>
                <a:ext cx="6352281" cy="5008879"/>
              </a:xfrm>
              <a:blipFill>
                <a:blip r:embed="rId2"/>
                <a:stretch>
                  <a:fillRect l="-1056" r="-1344"/>
                </a:stretch>
              </a:blipFill>
            </p:spPr>
            <p:txBody>
              <a:bodyPr/>
              <a:lstStyle/>
              <a:p>
                <a:r>
                  <a:rPr lang="vi-VN">
                    <a:noFill/>
                  </a:rPr>
                  <a:t> </a:t>
                </a:r>
              </a:p>
            </p:txBody>
          </p:sp>
        </mc:Fallback>
      </mc:AlternateContent>
      <p:pic>
        <p:nvPicPr>
          <p:cNvPr id="16386" name="Picture 2" descr="TANH function calculator and 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4557" y="1879600"/>
            <a:ext cx="42862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541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activation function - hàm kích hoạt</a:t>
            </a: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1191" y="1452880"/>
                <a:ext cx="6522720" cy="5008879"/>
              </a:xfrm>
            </p:spPr>
            <p:txBody>
              <a:bodyPr>
                <a:normAutofit/>
              </a:bodyPr>
              <a:lstStyle/>
              <a:p>
                <a:pPr>
                  <a:lnSpc>
                    <a:spcPct val="100000"/>
                  </a:lnSpc>
                </a:pPr>
                <a:r>
                  <a:rPr lang="en-US" sz="2000" b="1" spc="-1" smtClean="0">
                    <a:latin typeface="Arial"/>
                  </a:rPr>
                  <a:t>Relu</a:t>
                </a:r>
                <a:r>
                  <a:rPr lang="en-US" sz="2000" spc="-1" smtClean="0">
                    <a:latin typeface="Arial"/>
                  </a:rPr>
                  <a:t>: </a:t>
                </a:r>
                <a14:m>
                  <m:oMath xmlns:m="http://schemas.openxmlformats.org/officeDocument/2006/math">
                    <m:r>
                      <m:rPr>
                        <m:sty m:val="p"/>
                      </m:rPr>
                      <a:rPr lang="en-US" sz="2000" b="0" i="0" spc="-1" smtClean="0">
                        <a:latin typeface="Cambria Math" panose="02040503050406030204" pitchFamily="18" charset="0"/>
                        <a:ea typeface="Cambria Math" panose="02040503050406030204" pitchFamily="18" charset="0"/>
                      </a:rPr>
                      <m:t>relu</m:t>
                    </m:r>
                    <m:r>
                      <a:rPr lang="en-US" sz="2000" b="0" i="1" spc="-1" smtClean="0">
                        <a:latin typeface="Cambria Math" panose="02040503050406030204" pitchFamily="18" charset="0"/>
                        <a:ea typeface="Cambria Math" panose="02040503050406030204" pitchFamily="18" charset="0"/>
                      </a:rPr>
                      <m:t>(</m:t>
                    </m:r>
                    <m:r>
                      <a:rPr lang="en-US" sz="2000" b="0" i="1" spc="-1" smtClean="0">
                        <a:latin typeface="Cambria Math" panose="02040503050406030204" pitchFamily="18" charset="0"/>
                        <a:ea typeface="Cambria Math" panose="02040503050406030204" pitchFamily="18" charset="0"/>
                      </a:rPr>
                      <m:t>𝑥</m:t>
                    </m:r>
                    <m:r>
                      <a:rPr lang="en-US" sz="2000" b="0" i="1" spc="-1" smtClean="0">
                        <a:latin typeface="Cambria Math" panose="02040503050406030204" pitchFamily="18" charset="0"/>
                        <a:ea typeface="Cambria Math" panose="02040503050406030204" pitchFamily="18" charset="0"/>
                      </a:rPr>
                      <m:t>)=</m:t>
                    </m:r>
                    <m:r>
                      <m:rPr>
                        <m:sty m:val="p"/>
                      </m:rPr>
                      <a:rPr lang="en-US" sz="2000" b="0" i="0" spc="-1" smtClean="0">
                        <a:latin typeface="Cambria Math" panose="02040503050406030204" pitchFamily="18" charset="0"/>
                        <a:ea typeface="Cambria Math" panose="02040503050406030204" pitchFamily="18" charset="0"/>
                      </a:rPr>
                      <m:t>max</m:t>
                    </m:r>
                    <m:r>
                      <a:rPr lang="en-US" sz="2000" b="0" i="1" spc="-1" smtClean="0">
                        <a:latin typeface="Cambria Math" panose="02040503050406030204" pitchFamily="18" charset="0"/>
                        <a:ea typeface="Cambria Math" panose="02040503050406030204" pitchFamily="18" charset="0"/>
                      </a:rPr>
                      <m:t>⁡(0, </m:t>
                    </m:r>
                    <m:r>
                      <a:rPr lang="en-US" sz="2000" b="0" i="1" spc="-1" smtClean="0">
                        <a:latin typeface="Cambria Math" panose="02040503050406030204" pitchFamily="18" charset="0"/>
                        <a:ea typeface="Cambria Math" panose="02040503050406030204" pitchFamily="18" charset="0"/>
                      </a:rPr>
                      <m:t>𝑥</m:t>
                    </m:r>
                    <m:r>
                      <a:rPr lang="en-US" sz="2000" b="0" i="1" spc="-1" smtClean="0">
                        <a:latin typeface="Cambria Math" panose="02040503050406030204" pitchFamily="18" charset="0"/>
                        <a:ea typeface="Cambria Math" panose="02040503050406030204" pitchFamily="18" charset="0"/>
                      </a:rPr>
                      <m:t>)</m:t>
                    </m:r>
                  </m:oMath>
                </a14:m>
                <a:endParaRPr lang="en-US" sz="2000" spc="-1" smtClean="0">
                  <a:latin typeface="Arial"/>
                </a:endParaRPr>
              </a:p>
              <a:p>
                <a:pPr marL="0" indent="0">
                  <a:lnSpc>
                    <a:spcPct val="100000"/>
                  </a:lnSpc>
                  <a:buNone/>
                </a:pPr>
                <a:r>
                  <a:rPr lang="en-US" sz="2000" spc="-1" smtClean="0">
                    <a:latin typeface="Arial"/>
                  </a:rPr>
                  <a:t>Đầu ra trong khoảng (0, +∞)</a:t>
                </a:r>
              </a:p>
              <a:p>
                <a:pPr marL="0" indent="0">
                  <a:lnSpc>
                    <a:spcPct val="100000"/>
                  </a:lnSpc>
                  <a:buNone/>
                </a:pPr>
                <a:r>
                  <a:rPr lang="en-US" sz="2000" spc="-1" smtClean="0">
                    <a:latin typeface="Arial"/>
                  </a:rPr>
                  <a:t>Đạo hàm: </a:t>
                </a:r>
                <a14:m>
                  <m:oMath xmlns:m="http://schemas.openxmlformats.org/officeDocument/2006/math">
                    <m:sSup>
                      <m:sSupPr>
                        <m:ctrlPr>
                          <a:rPr lang="en-US" sz="2000" b="0" i="1" spc="-1" smtClean="0">
                            <a:latin typeface="Cambria Math" panose="02040503050406030204" pitchFamily="18" charset="0"/>
                            <a:ea typeface="Cambria Math" panose="02040503050406030204" pitchFamily="18" charset="0"/>
                          </a:rPr>
                        </m:ctrlPr>
                      </m:sSupPr>
                      <m:e>
                        <m:r>
                          <a:rPr lang="en-US" sz="2000" b="0" i="1" spc="-1" smtClean="0">
                            <a:latin typeface="Cambria Math" panose="02040503050406030204" pitchFamily="18" charset="0"/>
                            <a:ea typeface="Cambria Math" panose="02040503050406030204" pitchFamily="18" charset="0"/>
                          </a:rPr>
                          <m:t>𝑓</m:t>
                        </m:r>
                      </m:e>
                      <m:sup>
                        <m:r>
                          <a:rPr lang="en-US" sz="2000" b="0" i="1" spc="-1" smtClean="0">
                            <a:latin typeface="Cambria Math" panose="02040503050406030204" pitchFamily="18" charset="0"/>
                            <a:ea typeface="Cambria Math" panose="02040503050406030204" pitchFamily="18" charset="0"/>
                          </a:rPr>
                          <m:t>′</m:t>
                        </m:r>
                      </m:sup>
                    </m:sSup>
                    <m:d>
                      <m:dPr>
                        <m:ctrlPr>
                          <a:rPr lang="en-US" sz="2000" b="0" i="1" spc="-1" smtClean="0">
                            <a:latin typeface="Cambria Math" panose="02040503050406030204" pitchFamily="18" charset="0"/>
                            <a:ea typeface="Cambria Math" panose="02040503050406030204" pitchFamily="18" charset="0"/>
                          </a:rPr>
                        </m:ctrlPr>
                      </m:dPr>
                      <m:e>
                        <m:r>
                          <a:rPr lang="en-US" sz="2000" b="0" i="1" spc="-1" smtClean="0">
                            <a:latin typeface="Cambria Math" panose="02040503050406030204" pitchFamily="18" charset="0"/>
                            <a:ea typeface="Cambria Math" panose="02040503050406030204" pitchFamily="18" charset="0"/>
                          </a:rPr>
                          <m:t>𝑥</m:t>
                        </m:r>
                      </m:e>
                    </m:d>
                    <m:r>
                      <a:rPr lang="en-US" sz="2000" b="0" i="1" spc="-1" smtClean="0">
                        <a:latin typeface="Cambria Math" panose="02040503050406030204" pitchFamily="18" charset="0"/>
                        <a:ea typeface="Cambria Math" panose="02040503050406030204" pitchFamily="18" charset="0"/>
                      </a:rPr>
                      <m:t>=</m:t>
                    </m:r>
                    <m:d>
                      <m:dPr>
                        <m:begChr m:val="{"/>
                        <m:endChr m:val=""/>
                        <m:ctrlPr>
                          <a:rPr lang="en-US" sz="2000" b="0" i="1" spc="-1" smtClean="0">
                            <a:latin typeface="Cambria Math" panose="02040503050406030204" pitchFamily="18" charset="0"/>
                            <a:ea typeface="Cambria Math" panose="02040503050406030204" pitchFamily="18" charset="0"/>
                          </a:rPr>
                        </m:ctrlPr>
                      </m:dPr>
                      <m:e>
                        <m:eqArr>
                          <m:eqArrPr>
                            <m:ctrlPr>
                              <a:rPr lang="en-US" sz="2000" b="0" i="1" spc="-1" smtClean="0">
                                <a:latin typeface="Cambria Math" panose="02040503050406030204" pitchFamily="18" charset="0"/>
                                <a:ea typeface="Cambria Math" panose="02040503050406030204" pitchFamily="18" charset="0"/>
                              </a:rPr>
                            </m:ctrlPr>
                          </m:eqArrPr>
                          <m:e>
                            <m:r>
                              <a:rPr lang="en-US" sz="2000" b="0" i="1" spc="-1" smtClean="0">
                                <a:latin typeface="Cambria Math" panose="02040503050406030204" pitchFamily="18" charset="0"/>
                                <a:ea typeface="Cambria Math" panose="02040503050406030204" pitchFamily="18" charset="0"/>
                              </a:rPr>
                              <m:t>0, </m:t>
                            </m:r>
                            <m:r>
                              <a:rPr lang="en-US" sz="2000" b="0" i="1" spc="-1" smtClean="0">
                                <a:latin typeface="Cambria Math" panose="02040503050406030204" pitchFamily="18" charset="0"/>
                                <a:ea typeface="Cambria Math" panose="02040503050406030204" pitchFamily="18" charset="0"/>
                              </a:rPr>
                              <m:t>𝑥</m:t>
                            </m:r>
                            <m:r>
                              <a:rPr lang="en-US" sz="2000" b="0" i="1" spc="-1" smtClean="0">
                                <a:latin typeface="Cambria Math" panose="02040503050406030204" pitchFamily="18" charset="0"/>
                                <a:ea typeface="Cambria Math" panose="02040503050406030204" pitchFamily="18" charset="0"/>
                              </a:rPr>
                              <m:t>&lt;0</m:t>
                            </m:r>
                          </m:e>
                          <m:e>
                            <m:r>
                              <a:rPr lang="en-US" sz="2000" b="0" i="1" spc="-1" smtClean="0">
                                <a:latin typeface="Cambria Math" panose="02040503050406030204" pitchFamily="18" charset="0"/>
                                <a:ea typeface="Cambria Math" panose="02040503050406030204" pitchFamily="18" charset="0"/>
                              </a:rPr>
                              <m:t>1, </m:t>
                            </m:r>
                            <m:r>
                              <a:rPr lang="en-US" sz="2000" b="0" i="1" spc="-1" smtClean="0">
                                <a:latin typeface="Cambria Math" panose="02040503050406030204" pitchFamily="18" charset="0"/>
                                <a:ea typeface="Cambria Math" panose="02040503050406030204" pitchFamily="18" charset="0"/>
                              </a:rPr>
                              <m:t>𝑥</m:t>
                            </m:r>
                            <m:r>
                              <a:rPr lang="en-US" sz="2000" b="0" i="1" spc="-1" smtClean="0">
                                <a:latin typeface="Cambria Math" panose="02040503050406030204" pitchFamily="18" charset="0"/>
                                <a:ea typeface="Cambria Math" panose="02040503050406030204" pitchFamily="18" charset="0"/>
                              </a:rPr>
                              <m:t>&gt;0</m:t>
                            </m:r>
                          </m:e>
                        </m:eqArr>
                      </m:e>
                    </m:d>
                  </m:oMath>
                </a14:m>
                <a:endParaRPr lang="en-US" sz="2000" b="0" i="1" spc="-1" smtClean="0">
                  <a:latin typeface="Cambria Math" panose="02040503050406030204" pitchFamily="18" charset="0"/>
                  <a:ea typeface="Cambria Math" panose="02040503050406030204" pitchFamily="18" charset="0"/>
                </a:endParaRPr>
              </a:p>
              <a:p>
                <a:pPr marL="0" indent="0">
                  <a:lnSpc>
                    <a:spcPct val="100000"/>
                  </a:lnSpc>
                  <a:buNone/>
                </a:pPr>
                <a:r>
                  <a:rPr lang="en-US" sz="2000" spc="-1" smtClean="0">
                    <a:latin typeface="Arial"/>
                  </a:rPr>
                  <a:t>H</a:t>
                </a:r>
                <a:r>
                  <a:rPr lang="vi-VN" sz="2000" spc="-1" smtClean="0">
                    <a:latin typeface="Arial"/>
                  </a:rPr>
                  <a:t>àm Tanh</a:t>
                </a:r>
                <a:r>
                  <a:rPr lang="en-US" sz="2000" spc="-1" smtClean="0">
                    <a:latin typeface="Arial"/>
                  </a:rPr>
                  <a:t> giúp model hội tụ rất nhanh, tính toán nhanh</a:t>
                </a:r>
              </a:p>
              <a:p>
                <a:pPr marL="0" indent="0">
                  <a:lnSpc>
                    <a:spcPct val="100000"/>
                  </a:lnSpc>
                  <a:buNone/>
                </a:pPr>
                <a:r>
                  <a:rPr lang="en-US" sz="2000" spc="-1" smtClean="0">
                    <a:latin typeface="Arial"/>
                  </a:rPr>
                  <a:t>Nếu node &lt; 0 thì qua relu sẽ tiêu biến</a:t>
                </a:r>
              </a:p>
              <a:p>
                <a:pPr marL="0" indent="0">
                  <a:lnSpc>
                    <a:spcPct val="100000"/>
                  </a:lnSpc>
                  <a:buNone/>
                </a:pPr>
                <a:r>
                  <a:rPr lang="en-US" sz="2000" spc="-1" smtClean="0">
                    <a:latin typeface="Arial"/>
                  </a:rPr>
                  <a:t>Thường sử dụng cho nhiều bài toán, đặc biệt là Regression</a:t>
                </a:r>
                <a:endParaRPr lang="en-US" sz="2000" spc="-1">
                  <a:latin typeface="Arial"/>
                </a:endParaRPr>
              </a:p>
              <a:p>
                <a:pPr marL="0" indent="0">
                  <a:lnSpc>
                    <a:spcPct val="100000"/>
                  </a:lnSpc>
                  <a:buNone/>
                </a:pPr>
                <a:r>
                  <a:rPr lang="en-US" sz="2000" spc="-1" smtClean="0">
                    <a:latin typeface="Arial"/>
                  </a:rPr>
                  <a:t>Ngoài ra còn có các hàm khác như: elu, Prelu (Leaky relu), softplus...</a:t>
                </a:r>
              </a:p>
              <a:p>
                <a:pPr marL="0" indent="0">
                  <a:lnSpc>
                    <a:spcPct val="100000"/>
                  </a:lnSpc>
                  <a:buNone/>
                </a:pPr>
                <a:r>
                  <a:rPr lang="en-US" sz="1200" spc="-1">
                    <a:latin typeface="Arial"/>
                    <a:hlinkClick r:id="rId2"/>
                  </a:rPr>
                  <a:t>https://aicurious.io/posts/2019-09-23-cac-ham-kich-hoat-activation-function-trong-neural-networks</a:t>
                </a:r>
                <a:r>
                  <a:rPr lang="en-US" sz="1200" spc="-1" smtClean="0">
                    <a:latin typeface="Arial"/>
                    <a:hlinkClick r:id="rId2"/>
                  </a:rPr>
                  <a:t>/</a:t>
                </a:r>
                <a:endParaRPr lang="en-US" sz="1200" spc="-1" smtClean="0">
                  <a:latin typeface="Arial"/>
                </a:endParaRPr>
              </a:p>
              <a:p>
                <a:pPr marL="0" indent="0">
                  <a:lnSpc>
                    <a:spcPct val="100000"/>
                  </a:lnSpc>
                  <a:buNone/>
                </a:pPr>
                <a:r>
                  <a:rPr lang="en-US" sz="1200" spc="-1">
                    <a:latin typeface="Arial"/>
                    <a:hlinkClick r:id="rId3"/>
                  </a:rPr>
                  <a:t>https://viblo.asia/p/mot-so-ham-kich-hoat-trong-cac-mo-hinh-deep-learning-tai-sao-chung-lai-quan-trong-den-vay-part-1-ham-sigmoid-bWrZn4Rv5xw</a:t>
                </a:r>
                <a:endParaRPr lang="en-US" sz="1200" spc="-1" smtClean="0">
                  <a:latin typeface="Aria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1191" y="1452880"/>
                <a:ext cx="6522720" cy="5008879"/>
              </a:xfrm>
              <a:blipFill>
                <a:blip r:embed="rId4"/>
                <a:stretch>
                  <a:fillRect l="-935" t="-1095" b="-1460"/>
                </a:stretch>
              </a:blipFill>
            </p:spPr>
            <p:txBody>
              <a:bodyPr/>
              <a:lstStyle/>
              <a:p>
                <a:r>
                  <a:rPr lang="vi-VN">
                    <a:noFill/>
                  </a:rPr>
                  <a:t> </a:t>
                </a:r>
              </a:p>
            </p:txBody>
          </p:sp>
        </mc:Fallback>
      </mc:AlternateContent>
      <p:pic>
        <p:nvPicPr>
          <p:cNvPr id="5" name="Picture 4"/>
          <p:cNvPicPr>
            <a:picLocks noChangeAspect="1"/>
          </p:cNvPicPr>
          <p:nvPr/>
        </p:nvPicPr>
        <p:blipFill>
          <a:blip r:embed="rId5"/>
          <a:stretch>
            <a:fillRect/>
          </a:stretch>
        </p:blipFill>
        <p:spPr>
          <a:xfrm>
            <a:off x="6933164" y="957608"/>
            <a:ext cx="5486400" cy="3657600"/>
          </a:xfrm>
          <a:prstGeom prst="rect">
            <a:avLst/>
          </a:prstGeom>
        </p:spPr>
      </p:pic>
    </p:spTree>
    <p:extLst>
      <p:ext uri="{BB962C8B-B14F-4D97-AF65-F5344CB8AC3E}">
        <p14:creationId xmlns:p14="http://schemas.microsoft.com/office/powerpoint/2010/main" val="799188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tensorflow playground</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05273" y="1198880"/>
            <a:ext cx="5757907" cy="5008879"/>
          </a:xfrm>
        </p:spPr>
        <p:txBody>
          <a:bodyPr>
            <a:normAutofit/>
          </a:bodyPr>
          <a:lstStyle/>
          <a:p>
            <a:pPr>
              <a:lnSpc>
                <a:spcPct val="100000"/>
              </a:lnSpc>
            </a:pPr>
            <a:r>
              <a:rPr lang="en-US" sz="2000" spc="-1">
                <a:latin typeface="Arial"/>
                <a:hlinkClick r:id="rId2"/>
              </a:rPr>
              <a:t>https://playground.tensorflow.org</a:t>
            </a:r>
            <a:r>
              <a:rPr lang="en-US" sz="2000" spc="-1" smtClean="0">
                <a:latin typeface="Arial"/>
                <a:hlinkClick r:id="rId2"/>
              </a:rPr>
              <a:t>/</a:t>
            </a:r>
            <a:endParaRPr lang="en-US" sz="2000" spc="-1" smtClean="0">
              <a:latin typeface="Arial"/>
            </a:endParaRPr>
          </a:p>
          <a:p>
            <a:pPr>
              <a:lnSpc>
                <a:spcPct val="100000"/>
              </a:lnSpc>
            </a:pPr>
            <a:r>
              <a:rPr lang="en-US" sz="2000" spc="-1" smtClean="0">
                <a:latin typeface="Arial"/>
              </a:rPr>
              <a:t>Minh hoạ trực quan, sinh động quá trình train model DNN</a:t>
            </a:r>
          </a:p>
        </p:txBody>
      </p:sp>
      <p:pic>
        <p:nvPicPr>
          <p:cNvPr id="4" name="Picture 3"/>
          <p:cNvPicPr>
            <a:picLocks noChangeAspect="1"/>
          </p:cNvPicPr>
          <p:nvPr/>
        </p:nvPicPr>
        <p:blipFill>
          <a:blip r:embed="rId3"/>
          <a:stretch>
            <a:fillRect/>
          </a:stretch>
        </p:blipFill>
        <p:spPr>
          <a:xfrm>
            <a:off x="6121546" y="853537"/>
            <a:ext cx="5647627" cy="2537700"/>
          </a:xfrm>
          <a:prstGeom prst="rect">
            <a:avLst/>
          </a:prstGeom>
        </p:spPr>
      </p:pic>
      <p:pic>
        <p:nvPicPr>
          <p:cNvPr id="5" name="Picture 4"/>
          <p:cNvPicPr>
            <a:picLocks noChangeAspect="1"/>
          </p:cNvPicPr>
          <p:nvPr/>
        </p:nvPicPr>
        <p:blipFill>
          <a:blip r:embed="rId4"/>
          <a:stretch>
            <a:fillRect/>
          </a:stretch>
        </p:blipFill>
        <p:spPr>
          <a:xfrm>
            <a:off x="6121546" y="3703319"/>
            <a:ext cx="5698722" cy="2918122"/>
          </a:xfrm>
          <a:prstGeom prst="rect">
            <a:avLst/>
          </a:prstGeom>
        </p:spPr>
      </p:pic>
    </p:spTree>
    <p:extLst>
      <p:ext uri="{BB962C8B-B14F-4D97-AF65-F5344CB8AC3E}">
        <p14:creationId xmlns:p14="http://schemas.microsoft.com/office/powerpoint/2010/main" val="676207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Chain rule - đạo hàm của hàm hợp</a:t>
            </a: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9410" y="1333528"/>
                <a:ext cx="11072327" cy="5008879"/>
              </a:xfrm>
            </p:spPr>
            <p:txBody>
              <a:bodyPr>
                <a:normAutofit/>
              </a:bodyPr>
              <a:lstStyle/>
              <a:p>
                <a:pPr>
                  <a:lnSpc>
                    <a:spcPct val="100000"/>
                  </a:lnSpc>
                </a:pPr>
                <a:r>
                  <a:rPr lang="en-US" sz="2000" spc="-1" smtClean="0">
                    <a:latin typeface="Arial"/>
                  </a:rPr>
                  <a:t>Nếu </a:t>
                </a:r>
                <a14:m>
                  <m:oMath xmlns:m="http://schemas.openxmlformats.org/officeDocument/2006/math">
                    <m:r>
                      <a:rPr lang="en-US" sz="2000" b="0" i="1" spc="-1" smtClean="0">
                        <a:latin typeface="Cambria Math" panose="02040503050406030204" pitchFamily="18" charset="0"/>
                      </a:rPr>
                      <m:t>𝑦</m:t>
                    </m:r>
                    <m:r>
                      <a:rPr lang="en-US" sz="2000" b="0" i="1" spc="-1" smtClean="0">
                        <a:latin typeface="Cambria Math" panose="02040503050406030204" pitchFamily="18" charset="0"/>
                      </a:rPr>
                      <m:t>=</m:t>
                    </m:r>
                    <m:r>
                      <a:rPr lang="en-US" sz="2000" b="0" i="1" spc="-1" smtClean="0">
                        <a:latin typeface="Cambria Math" panose="02040503050406030204" pitchFamily="18" charset="0"/>
                      </a:rPr>
                      <m:t>𝑦</m:t>
                    </m:r>
                    <m:d>
                      <m:dPr>
                        <m:ctrlPr>
                          <a:rPr lang="en-US" sz="2000" b="0" i="1" spc="-1" smtClean="0">
                            <a:latin typeface="Cambria Math" panose="02040503050406030204" pitchFamily="18" charset="0"/>
                          </a:rPr>
                        </m:ctrlPr>
                      </m:dPr>
                      <m:e>
                        <m:r>
                          <a:rPr lang="en-US" sz="2000" b="0" i="1" spc="-1" smtClean="0">
                            <a:latin typeface="Cambria Math" panose="02040503050406030204" pitchFamily="18" charset="0"/>
                          </a:rPr>
                          <m:t>𝑥</m:t>
                        </m:r>
                      </m:e>
                    </m:d>
                    <m:r>
                      <a:rPr lang="en-US" sz="2000" b="0" i="1" spc="-1" smtClean="0">
                        <a:latin typeface="Cambria Math" panose="02040503050406030204" pitchFamily="18" charset="0"/>
                      </a:rPr>
                      <m:t>=</m:t>
                    </m:r>
                    <m:r>
                      <a:rPr lang="en-US" sz="2000" b="0" i="1" spc="-1" smtClean="0">
                        <a:latin typeface="Cambria Math" panose="02040503050406030204" pitchFamily="18" charset="0"/>
                      </a:rPr>
                      <m:t>𝑓</m:t>
                    </m:r>
                    <m:r>
                      <a:rPr lang="en-US" sz="2000" b="0" i="1" spc="-1" smtClean="0">
                        <a:latin typeface="Cambria Math" panose="02040503050406030204" pitchFamily="18" charset="0"/>
                      </a:rPr>
                      <m:t>(</m:t>
                    </m:r>
                    <m:r>
                      <a:rPr lang="en-US" sz="2000" b="0" i="1" spc="-1" smtClean="0">
                        <a:latin typeface="Cambria Math" panose="02040503050406030204" pitchFamily="18" charset="0"/>
                      </a:rPr>
                      <m:t>𝑔</m:t>
                    </m:r>
                    <m:d>
                      <m:dPr>
                        <m:ctrlPr>
                          <a:rPr lang="en-US" sz="2000" b="0" i="1" spc="-1" smtClean="0">
                            <a:latin typeface="Cambria Math" panose="02040503050406030204" pitchFamily="18" charset="0"/>
                          </a:rPr>
                        </m:ctrlPr>
                      </m:dPr>
                      <m:e>
                        <m:r>
                          <a:rPr lang="en-US" sz="2000" b="0" i="1" spc="-1" smtClean="0">
                            <a:latin typeface="Cambria Math" panose="02040503050406030204" pitchFamily="18" charset="0"/>
                          </a:rPr>
                          <m:t>𝑥</m:t>
                        </m:r>
                      </m:e>
                    </m:d>
                    <m:r>
                      <a:rPr lang="en-US" sz="2000" b="0" i="1" spc="-1" smtClean="0">
                        <a:latin typeface="Cambria Math" panose="02040503050406030204" pitchFamily="18" charset="0"/>
                      </a:rPr>
                      <m:t>)</m:t>
                    </m:r>
                  </m:oMath>
                </a14:m>
                <a:endParaRPr lang="en-US" sz="2000" spc="-1" smtClean="0">
                  <a:latin typeface="Arial"/>
                </a:endParaRPr>
              </a:p>
              <a:p>
                <a:pPr>
                  <a:lnSpc>
                    <a:spcPct val="100000"/>
                  </a:lnSpc>
                </a:pPr>
                <a:r>
                  <a:rPr lang="en-US" sz="2000" spc="-1" smtClean="0">
                    <a:latin typeface="Arial"/>
                  </a:rPr>
                  <a:t>Thì đạo hàm của y có thể tính như sau:</a:t>
                </a:r>
              </a:p>
              <a:p>
                <a:pPr marL="0" indent="0">
                  <a:lnSpc>
                    <a:spcPct val="100000"/>
                  </a:lnSpc>
                  <a:buNone/>
                </a:pPr>
                <a14:m>
                  <m:oMathPara xmlns:m="http://schemas.openxmlformats.org/officeDocument/2006/math">
                    <m:oMathParaPr>
                      <m:jc m:val="centerGroup"/>
                    </m:oMathParaPr>
                    <m:oMath xmlns:m="http://schemas.openxmlformats.org/officeDocument/2006/math">
                      <m:sSup>
                        <m:sSupPr>
                          <m:ctrlPr>
                            <a:rPr lang="en-US" sz="2000" b="0" i="1" spc="-1" smtClean="0">
                              <a:latin typeface="Cambria Math" panose="02040503050406030204" pitchFamily="18" charset="0"/>
                            </a:rPr>
                          </m:ctrlPr>
                        </m:sSupPr>
                        <m:e>
                          <m:r>
                            <a:rPr lang="en-US" sz="2000" b="0" i="1" spc="-1" smtClean="0">
                              <a:latin typeface="Cambria Math" panose="02040503050406030204" pitchFamily="18" charset="0"/>
                            </a:rPr>
                            <m:t>𝑦</m:t>
                          </m:r>
                        </m:e>
                        <m:sup>
                          <m:r>
                            <a:rPr lang="en-US" sz="2000" b="0" i="1" spc="-1" smtClean="0">
                              <a:latin typeface="Cambria Math" panose="02040503050406030204" pitchFamily="18" charset="0"/>
                            </a:rPr>
                            <m:t>′</m:t>
                          </m:r>
                        </m:sup>
                      </m:sSup>
                      <m:r>
                        <a:rPr lang="en-US" sz="2000" b="0" i="1" spc="-1" smtClean="0">
                          <a:latin typeface="Cambria Math" panose="02040503050406030204" pitchFamily="18" charset="0"/>
                        </a:rPr>
                        <m:t>=</m:t>
                      </m:r>
                      <m:f>
                        <m:fPr>
                          <m:ctrlPr>
                            <a:rPr lang="en-US" sz="2000" b="0" i="1" spc="-1" smtClean="0">
                              <a:latin typeface="Cambria Math" panose="02040503050406030204" pitchFamily="18" charset="0"/>
                            </a:rPr>
                          </m:ctrlPr>
                        </m:fPr>
                        <m:num>
                          <m:r>
                            <a:rPr lang="en-US" sz="2000" b="0" i="1" spc="-1" smtClean="0">
                              <a:latin typeface="Cambria Math" panose="02040503050406030204" pitchFamily="18" charset="0"/>
                            </a:rPr>
                            <m:t>𝑑𝑓</m:t>
                          </m:r>
                        </m:num>
                        <m:den>
                          <m:r>
                            <a:rPr lang="en-US" sz="2000" b="0" i="1" spc="-1" smtClean="0">
                              <a:latin typeface="Cambria Math" panose="02040503050406030204" pitchFamily="18" charset="0"/>
                            </a:rPr>
                            <m:t>𝑑𝑥</m:t>
                          </m:r>
                        </m:den>
                      </m:f>
                      <m:r>
                        <a:rPr lang="en-US" sz="2000" b="0" i="1" spc="-1" smtClean="0">
                          <a:latin typeface="Cambria Math" panose="02040503050406030204" pitchFamily="18" charset="0"/>
                        </a:rPr>
                        <m:t>=</m:t>
                      </m:r>
                      <m:f>
                        <m:fPr>
                          <m:ctrlPr>
                            <a:rPr lang="en-US" sz="2000" b="0" i="1" spc="-1" smtClean="0">
                              <a:latin typeface="Cambria Math" panose="02040503050406030204" pitchFamily="18" charset="0"/>
                            </a:rPr>
                          </m:ctrlPr>
                        </m:fPr>
                        <m:num>
                          <m:r>
                            <a:rPr lang="en-US" sz="2000" b="0" i="1" spc="-1" smtClean="0">
                              <a:latin typeface="Cambria Math" panose="02040503050406030204" pitchFamily="18" charset="0"/>
                            </a:rPr>
                            <m:t>𝑑𝑓</m:t>
                          </m:r>
                        </m:num>
                        <m:den>
                          <m:r>
                            <a:rPr lang="en-US" sz="2000" b="0" i="1" spc="-1" smtClean="0">
                              <a:latin typeface="Cambria Math" panose="02040503050406030204" pitchFamily="18" charset="0"/>
                            </a:rPr>
                            <m:t>𝑑𝑔</m:t>
                          </m:r>
                        </m:den>
                      </m:f>
                      <m:r>
                        <a:rPr lang="en-US" sz="2000" b="0" i="1" spc="-1" smtClean="0">
                          <a:latin typeface="Cambria Math" panose="02040503050406030204" pitchFamily="18" charset="0"/>
                          <a:ea typeface="Cambria Math" panose="02040503050406030204" pitchFamily="18" charset="0"/>
                        </a:rPr>
                        <m:t>∙</m:t>
                      </m:r>
                      <m:f>
                        <m:fPr>
                          <m:ctrlPr>
                            <a:rPr lang="en-US" sz="2000" b="0" i="1" spc="-1" smtClean="0">
                              <a:latin typeface="Cambria Math" panose="02040503050406030204" pitchFamily="18" charset="0"/>
                              <a:ea typeface="Cambria Math" panose="02040503050406030204" pitchFamily="18" charset="0"/>
                            </a:rPr>
                          </m:ctrlPr>
                        </m:fPr>
                        <m:num>
                          <m:r>
                            <a:rPr lang="en-US" sz="2000" b="0" i="1" spc="-1" smtClean="0">
                              <a:latin typeface="Cambria Math" panose="02040503050406030204" pitchFamily="18" charset="0"/>
                              <a:ea typeface="Cambria Math" panose="02040503050406030204" pitchFamily="18" charset="0"/>
                            </a:rPr>
                            <m:t>𝑑𝑔</m:t>
                          </m:r>
                        </m:num>
                        <m:den>
                          <m:r>
                            <a:rPr lang="en-US" sz="2000" b="0" i="1" spc="-1" smtClean="0">
                              <a:latin typeface="Cambria Math" panose="02040503050406030204" pitchFamily="18" charset="0"/>
                              <a:ea typeface="Cambria Math" panose="02040503050406030204" pitchFamily="18" charset="0"/>
                            </a:rPr>
                            <m:t>𝑑𝑥</m:t>
                          </m:r>
                        </m:den>
                      </m:f>
                    </m:oMath>
                  </m:oMathPara>
                </a14:m>
                <a:endParaRPr lang="en-US" sz="2000" spc="-1" smtClean="0">
                  <a:latin typeface="Aria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9410" y="1333528"/>
                <a:ext cx="11072327" cy="5008879"/>
              </a:xfrm>
              <a:blipFill>
                <a:blip r:embed="rId2"/>
                <a:stretch>
                  <a:fillRect l="-330"/>
                </a:stretch>
              </a:blipFill>
            </p:spPr>
            <p:txBody>
              <a:bodyPr/>
              <a:lstStyle/>
              <a:p>
                <a:r>
                  <a:rPr lang="vi-VN">
                    <a:noFill/>
                  </a:rPr>
                  <a:t> </a:t>
                </a:r>
              </a:p>
            </p:txBody>
          </p:sp>
        </mc:Fallback>
      </mc:AlternateContent>
    </p:spTree>
    <p:extLst>
      <p:ext uri="{BB962C8B-B14F-4D97-AF65-F5344CB8AC3E}">
        <p14:creationId xmlns:p14="http://schemas.microsoft.com/office/powerpoint/2010/main" val="1010304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Backpropagation - lan truyền ngược</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81191" y="1272568"/>
            <a:ext cx="11072327" cy="3094446"/>
          </a:xfrm>
        </p:spPr>
        <p:txBody>
          <a:bodyPr>
            <a:normAutofit/>
          </a:bodyPr>
          <a:lstStyle/>
          <a:p>
            <a:pPr>
              <a:lnSpc>
                <a:spcPct val="100000"/>
              </a:lnSpc>
            </a:pPr>
            <a:r>
              <a:rPr lang="en-US" sz="2000" spc="-1" smtClean="0">
                <a:latin typeface="Arial"/>
              </a:rPr>
              <a:t>Trở ngại lớn nhất khi xây dựng mô hình mạng neuron là việc training, mà bản chất là tối thiểu hoá được hàm loss bằng gradient descent. </a:t>
            </a:r>
          </a:p>
          <a:p>
            <a:pPr>
              <a:lnSpc>
                <a:spcPct val="100000"/>
              </a:lnSpc>
            </a:pPr>
            <a:r>
              <a:rPr lang="en-US" sz="2000" spc="-1" smtClean="0">
                <a:latin typeface="Arial"/>
              </a:rPr>
              <a:t>Mấu chốt của gradient descent là phải tính được đạo hàm của hàm loss theo weight/bias</a:t>
            </a:r>
          </a:p>
          <a:p>
            <a:pPr>
              <a:lnSpc>
                <a:spcPct val="100000"/>
              </a:lnSpc>
            </a:pPr>
            <a:r>
              <a:rPr lang="en-US" sz="2000" spc="-1" smtClean="0">
                <a:latin typeface="Arial"/>
              </a:rPr>
              <a:t>Thuật toán </a:t>
            </a:r>
            <a:r>
              <a:rPr lang="en-US" sz="2000" b="1" spc="-1" smtClean="0">
                <a:latin typeface="Arial"/>
              </a:rPr>
              <a:t>Backpropagation</a:t>
            </a:r>
            <a:r>
              <a:rPr lang="en-US" sz="2000" spc="-1" smtClean="0">
                <a:latin typeface="Arial"/>
              </a:rPr>
              <a:t> sử dụng để xử lý được vấn đề tính đạo hàm của hàm loss theo weight/bias</a:t>
            </a:r>
          </a:p>
          <a:p>
            <a:pPr>
              <a:lnSpc>
                <a:spcPct val="100000"/>
              </a:lnSpc>
            </a:pPr>
            <a:r>
              <a:rPr lang="en-US" sz="2000" spc="-1" smtClean="0">
                <a:latin typeface="Arial"/>
              </a:rPr>
              <a:t>Ví dụ mạng neuron đơn giản có 1 input, 1 output (nên output layer sẽ có 1 node), 1 hidden layer có đúng 1 neuron, activation là sigmoid</a:t>
            </a:r>
          </a:p>
        </p:txBody>
      </p:sp>
      <mc:AlternateContent xmlns:mc="http://schemas.openxmlformats.org/markup-compatibility/2006" xmlns:a14="http://schemas.microsoft.com/office/drawing/2010/main">
        <mc:Choice Requires="a14">
          <p:sp>
            <p:nvSpPr>
              <p:cNvPr id="31" name="Rectangle 30"/>
              <p:cNvSpPr/>
              <p:nvPr/>
            </p:nvSpPr>
            <p:spPr>
              <a:xfrm>
                <a:off x="7833857" y="4326022"/>
                <a:ext cx="3375206" cy="496611"/>
              </a:xfrm>
              <a:prstGeom prst="rect">
                <a:avLst/>
              </a:prstGeom>
            </p:spPr>
            <p:txBody>
              <a:bodyPr wrap="square">
                <a:spAutoFit/>
              </a:bodyPr>
              <a:lstStyle/>
              <a:p>
                <a:pPr>
                  <a:lnSpc>
                    <a:spcPct val="100000"/>
                  </a:lnSpc>
                </a:pPr>
                <a:r>
                  <a:rPr lang="en-US" b="1" spc="-1" smtClean="0">
                    <a:solidFill>
                      <a:srgbClr val="FF0000"/>
                    </a:solidFill>
                    <a:latin typeface="Arial"/>
                    <a:ea typeface="Cambria Math" panose="02040503050406030204" pitchFamily="18" charset="0"/>
                  </a:rPr>
                  <a:t>Cần tính </a:t>
                </a:r>
                <a14:m>
                  <m:oMath xmlns:m="http://schemas.openxmlformats.org/officeDocument/2006/math">
                    <m:f>
                      <m:fPr>
                        <m:ctrlPr>
                          <a:rPr lang="en-US" b="1" i="1" spc="-1">
                            <a:solidFill>
                              <a:srgbClr val="FF0000"/>
                            </a:solidFill>
                            <a:latin typeface="Cambria Math" panose="02040503050406030204" pitchFamily="18" charset="0"/>
                            <a:ea typeface="Cambria Math" panose="02040503050406030204" pitchFamily="18" charset="0"/>
                          </a:rPr>
                        </m:ctrlPr>
                      </m:fPr>
                      <m:num>
                        <m:r>
                          <a:rPr lang="en-US" b="1" i="1" spc="-1">
                            <a:solidFill>
                              <a:srgbClr val="FF0000"/>
                            </a:solidFill>
                            <a:latin typeface="Cambria Math" panose="02040503050406030204" pitchFamily="18" charset="0"/>
                            <a:ea typeface="Cambria Math" panose="02040503050406030204" pitchFamily="18" charset="0"/>
                          </a:rPr>
                          <m:t>𝒅𝑳</m:t>
                        </m:r>
                      </m:num>
                      <m:den>
                        <m:r>
                          <a:rPr lang="en-US" b="1" i="1" spc="-1">
                            <a:solidFill>
                              <a:srgbClr val="FF0000"/>
                            </a:solidFill>
                            <a:latin typeface="Cambria Math" panose="02040503050406030204" pitchFamily="18" charset="0"/>
                            <a:ea typeface="Cambria Math" panose="02040503050406030204" pitchFamily="18" charset="0"/>
                          </a:rPr>
                          <m:t>𝒅𝒘</m:t>
                        </m:r>
                        <m:r>
                          <a:rPr lang="en-US" b="1" i="1" spc="-1">
                            <a:solidFill>
                              <a:srgbClr val="FF0000"/>
                            </a:solidFill>
                            <a:latin typeface="Cambria Math" panose="02040503050406030204" pitchFamily="18" charset="0"/>
                            <a:ea typeface="Cambria Math" panose="02040503050406030204" pitchFamily="18" charset="0"/>
                          </a:rPr>
                          <m:t>𝟏</m:t>
                        </m:r>
                      </m:den>
                    </m:f>
                  </m:oMath>
                </a14:m>
                <a:r>
                  <a:rPr lang="en-US" b="1" spc="-1">
                    <a:solidFill>
                      <a:srgbClr val="FF0000"/>
                    </a:solidFill>
                    <a:latin typeface="Arial"/>
                    <a:ea typeface="Cambria Math" panose="02040503050406030204" pitchFamily="18" charset="0"/>
                  </a:rPr>
                  <a:t>, </a:t>
                </a:r>
                <a14:m>
                  <m:oMath xmlns:m="http://schemas.openxmlformats.org/officeDocument/2006/math">
                    <m:f>
                      <m:fPr>
                        <m:ctrlPr>
                          <a:rPr lang="en-US" b="1" i="1" spc="-1">
                            <a:solidFill>
                              <a:srgbClr val="FF0000"/>
                            </a:solidFill>
                            <a:latin typeface="Cambria Math" panose="02040503050406030204" pitchFamily="18" charset="0"/>
                            <a:ea typeface="Cambria Math" panose="02040503050406030204" pitchFamily="18" charset="0"/>
                          </a:rPr>
                        </m:ctrlPr>
                      </m:fPr>
                      <m:num>
                        <m:r>
                          <a:rPr lang="en-US" b="1" i="1" spc="-1">
                            <a:solidFill>
                              <a:srgbClr val="FF0000"/>
                            </a:solidFill>
                            <a:latin typeface="Cambria Math" panose="02040503050406030204" pitchFamily="18" charset="0"/>
                            <a:ea typeface="Cambria Math" panose="02040503050406030204" pitchFamily="18" charset="0"/>
                          </a:rPr>
                          <m:t>𝒅𝑳</m:t>
                        </m:r>
                      </m:num>
                      <m:den>
                        <m:r>
                          <a:rPr lang="en-US" b="1" i="1" spc="-1">
                            <a:solidFill>
                              <a:srgbClr val="FF0000"/>
                            </a:solidFill>
                            <a:latin typeface="Cambria Math" panose="02040503050406030204" pitchFamily="18" charset="0"/>
                            <a:ea typeface="Cambria Math" panose="02040503050406030204" pitchFamily="18" charset="0"/>
                          </a:rPr>
                          <m:t>𝒅𝒘</m:t>
                        </m:r>
                        <m:r>
                          <a:rPr lang="en-US" b="1" i="1" spc="-1">
                            <a:solidFill>
                              <a:srgbClr val="FF0000"/>
                            </a:solidFill>
                            <a:latin typeface="Cambria Math" panose="02040503050406030204" pitchFamily="18" charset="0"/>
                            <a:ea typeface="Cambria Math" panose="02040503050406030204" pitchFamily="18" charset="0"/>
                          </a:rPr>
                          <m:t>𝟐</m:t>
                        </m:r>
                      </m:den>
                    </m:f>
                  </m:oMath>
                </a14:m>
                <a:r>
                  <a:rPr lang="en-US" b="1" spc="-1">
                    <a:solidFill>
                      <a:srgbClr val="FF0000"/>
                    </a:solidFill>
                    <a:latin typeface="Arial"/>
                    <a:ea typeface="Cambria Math" panose="02040503050406030204" pitchFamily="18" charset="0"/>
                  </a:rPr>
                  <a:t>, </a:t>
                </a:r>
                <a14:m>
                  <m:oMath xmlns:m="http://schemas.openxmlformats.org/officeDocument/2006/math">
                    <m:f>
                      <m:fPr>
                        <m:ctrlPr>
                          <a:rPr lang="en-US" b="1" i="1" spc="-1">
                            <a:solidFill>
                              <a:srgbClr val="FF0000"/>
                            </a:solidFill>
                            <a:latin typeface="Cambria Math" panose="02040503050406030204" pitchFamily="18" charset="0"/>
                            <a:ea typeface="Cambria Math" panose="02040503050406030204" pitchFamily="18" charset="0"/>
                          </a:rPr>
                        </m:ctrlPr>
                      </m:fPr>
                      <m:num>
                        <m:r>
                          <a:rPr lang="en-US" b="1" i="1" spc="-1">
                            <a:solidFill>
                              <a:srgbClr val="FF0000"/>
                            </a:solidFill>
                            <a:latin typeface="Cambria Math" panose="02040503050406030204" pitchFamily="18" charset="0"/>
                            <a:ea typeface="Cambria Math" panose="02040503050406030204" pitchFamily="18" charset="0"/>
                          </a:rPr>
                          <m:t>𝒅𝑳</m:t>
                        </m:r>
                      </m:num>
                      <m:den>
                        <m:r>
                          <a:rPr lang="en-US" b="1" i="1" spc="-1">
                            <a:solidFill>
                              <a:srgbClr val="FF0000"/>
                            </a:solidFill>
                            <a:latin typeface="Cambria Math" panose="02040503050406030204" pitchFamily="18" charset="0"/>
                            <a:ea typeface="Cambria Math" panose="02040503050406030204" pitchFamily="18" charset="0"/>
                          </a:rPr>
                          <m:t>𝒅𝒃</m:t>
                        </m:r>
                        <m:r>
                          <a:rPr lang="en-US" b="1" i="1" spc="-1">
                            <a:solidFill>
                              <a:srgbClr val="FF0000"/>
                            </a:solidFill>
                            <a:latin typeface="Cambria Math" panose="02040503050406030204" pitchFamily="18" charset="0"/>
                            <a:ea typeface="Cambria Math" panose="02040503050406030204" pitchFamily="18" charset="0"/>
                          </a:rPr>
                          <m:t>𝟏</m:t>
                        </m:r>
                      </m:den>
                    </m:f>
                  </m:oMath>
                </a14:m>
                <a:r>
                  <a:rPr lang="en-US" b="1" spc="-1">
                    <a:solidFill>
                      <a:srgbClr val="FF0000"/>
                    </a:solidFill>
                    <a:latin typeface="Arial"/>
                    <a:ea typeface="Cambria Math" panose="02040503050406030204" pitchFamily="18" charset="0"/>
                  </a:rPr>
                  <a:t>, </a:t>
                </a:r>
                <a14:m>
                  <m:oMath xmlns:m="http://schemas.openxmlformats.org/officeDocument/2006/math">
                    <m:f>
                      <m:fPr>
                        <m:ctrlPr>
                          <a:rPr lang="en-US" b="1" i="1" spc="-1">
                            <a:solidFill>
                              <a:srgbClr val="FF0000"/>
                            </a:solidFill>
                            <a:latin typeface="Cambria Math" panose="02040503050406030204" pitchFamily="18" charset="0"/>
                            <a:ea typeface="Cambria Math" panose="02040503050406030204" pitchFamily="18" charset="0"/>
                          </a:rPr>
                        </m:ctrlPr>
                      </m:fPr>
                      <m:num>
                        <m:r>
                          <a:rPr lang="en-US" b="1" i="1" spc="-1">
                            <a:solidFill>
                              <a:srgbClr val="FF0000"/>
                            </a:solidFill>
                            <a:latin typeface="Cambria Math" panose="02040503050406030204" pitchFamily="18" charset="0"/>
                            <a:ea typeface="Cambria Math" panose="02040503050406030204" pitchFamily="18" charset="0"/>
                          </a:rPr>
                          <m:t>𝒅𝑳</m:t>
                        </m:r>
                      </m:num>
                      <m:den>
                        <m:r>
                          <a:rPr lang="en-US" b="1" i="1" spc="-1">
                            <a:solidFill>
                              <a:srgbClr val="FF0000"/>
                            </a:solidFill>
                            <a:latin typeface="Cambria Math" panose="02040503050406030204" pitchFamily="18" charset="0"/>
                            <a:ea typeface="Cambria Math" panose="02040503050406030204" pitchFamily="18" charset="0"/>
                          </a:rPr>
                          <m:t>𝒅𝒃</m:t>
                        </m:r>
                        <m:r>
                          <a:rPr lang="en-US" b="1" i="1" spc="-1">
                            <a:solidFill>
                              <a:srgbClr val="FF0000"/>
                            </a:solidFill>
                            <a:latin typeface="Cambria Math" panose="02040503050406030204" pitchFamily="18" charset="0"/>
                            <a:ea typeface="Cambria Math" panose="02040503050406030204" pitchFamily="18" charset="0"/>
                          </a:rPr>
                          <m:t>𝟐</m:t>
                        </m:r>
                      </m:den>
                    </m:f>
                  </m:oMath>
                </a14:m>
                <a:r>
                  <a:rPr lang="en-US" b="1" spc="-1">
                    <a:solidFill>
                      <a:srgbClr val="FF0000"/>
                    </a:solidFill>
                    <a:latin typeface="Arial"/>
                    <a:ea typeface="Cambria Math" panose="02040503050406030204" pitchFamily="18" charset="0"/>
                  </a:rPr>
                  <a:t>?</a:t>
                </a:r>
              </a:p>
            </p:txBody>
          </p:sp>
        </mc:Choice>
        <mc:Fallback xmlns="">
          <p:sp>
            <p:nvSpPr>
              <p:cNvPr id="31" name="Rectangle 30"/>
              <p:cNvSpPr>
                <a:spLocks noRot="1" noChangeAspect="1" noMove="1" noResize="1" noEditPoints="1" noAdjustHandles="1" noChangeArrowheads="1" noChangeShapeType="1" noTextEdit="1"/>
              </p:cNvSpPr>
              <p:nvPr/>
            </p:nvSpPr>
            <p:spPr>
              <a:xfrm>
                <a:off x="7833857" y="4326022"/>
                <a:ext cx="3375206" cy="496611"/>
              </a:xfrm>
              <a:prstGeom prst="rect">
                <a:avLst/>
              </a:prstGeom>
              <a:blipFill>
                <a:blip r:embed="rId2"/>
                <a:stretch>
                  <a:fillRect l="-1444" b="-7407"/>
                </a:stretch>
              </a:blipFill>
            </p:spPr>
            <p:txBody>
              <a:bodyPr/>
              <a:lstStyle/>
              <a:p>
                <a:r>
                  <a:rPr lang="vi-VN">
                    <a:noFill/>
                  </a:rPr>
                  <a:t> </a:t>
                </a:r>
              </a:p>
            </p:txBody>
          </p:sp>
        </mc:Fallback>
      </mc:AlternateContent>
      <p:grpSp>
        <p:nvGrpSpPr>
          <p:cNvPr id="34" name="Group 33"/>
          <p:cNvGrpSpPr/>
          <p:nvPr/>
        </p:nvGrpSpPr>
        <p:grpSpPr>
          <a:xfrm>
            <a:off x="1236618" y="4397218"/>
            <a:ext cx="10130349" cy="1996967"/>
            <a:chOff x="1236618" y="4397218"/>
            <a:chExt cx="10130349" cy="1996967"/>
          </a:xfrm>
        </p:grpSpPr>
        <p:grpSp>
          <p:nvGrpSpPr>
            <p:cNvPr id="30" name="Group 29"/>
            <p:cNvGrpSpPr/>
            <p:nvPr/>
          </p:nvGrpSpPr>
          <p:grpSpPr>
            <a:xfrm>
              <a:off x="1236618" y="4397218"/>
              <a:ext cx="10130349" cy="1996967"/>
              <a:chOff x="1480458" y="3987915"/>
              <a:chExt cx="10130349" cy="1996967"/>
            </a:xfrm>
          </p:grpSpPr>
          <p:sp>
            <p:nvSpPr>
              <p:cNvPr id="23" name="TextBox 22"/>
              <p:cNvSpPr txBox="1"/>
              <p:nvPr/>
            </p:nvSpPr>
            <p:spPr>
              <a:xfrm>
                <a:off x="4950821" y="3987915"/>
                <a:ext cx="442750" cy="369332"/>
              </a:xfrm>
              <a:prstGeom prst="rect">
                <a:avLst/>
              </a:prstGeom>
              <a:noFill/>
            </p:spPr>
            <p:txBody>
              <a:bodyPr wrap="none" rtlCol="0">
                <a:spAutoFit/>
              </a:bodyPr>
              <a:lstStyle/>
              <a:p>
                <a:r>
                  <a:rPr lang="en-US" smtClean="0"/>
                  <a:t>b2</a:t>
                </a:r>
                <a:endParaRPr lang="vi-VN"/>
              </a:p>
            </p:txBody>
          </p:sp>
          <p:sp>
            <p:nvSpPr>
              <p:cNvPr id="4" name="Flowchart: Connector 3"/>
              <p:cNvSpPr/>
              <p:nvPr/>
            </p:nvSpPr>
            <p:spPr>
              <a:xfrm>
                <a:off x="1480458" y="5007093"/>
                <a:ext cx="818605" cy="78410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x1</a:t>
                </a:r>
                <a:endParaRPr lang="vi-VN"/>
              </a:p>
            </p:txBody>
          </p:sp>
          <p:cxnSp>
            <p:nvCxnSpPr>
              <p:cNvPr id="7" name="Straight Arrow Connector 6"/>
              <p:cNvCxnSpPr>
                <a:stCxn id="4" idx="6"/>
              </p:cNvCxnSpPr>
              <p:nvPr/>
            </p:nvCxnSpPr>
            <p:spPr>
              <a:xfrm flipV="1">
                <a:off x="2299063" y="5386252"/>
                <a:ext cx="1985553" cy="12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36050" y="5016920"/>
                <a:ext cx="473206" cy="369332"/>
              </a:xfrm>
              <a:prstGeom prst="rect">
                <a:avLst/>
              </a:prstGeom>
              <a:noFill/>
            </p:spPr>
            <p:txBody>
              <a:bodyPr wrap="none" rtlCol="0">
                <a:spAutoFit/>
              </a:bodyPr>
              <a:lstStyle/>
              <a:p>
                <a:r>
                  <a:rPr lang="en-US" smtClean="0"/>
                  <a:t>w1</a:t>
                </a:r>
                <a:endParaRPr lang="vi-VN"/>
              </a:p>
            </p:txBody>
          </p:sp>
          <p:sp>
            <p:nvSpPr>
              <p:cNvPr id="12" name="Chord 11"/>
              <p:cNvSpPr/>
              <p:nvPr/>
            </p:nvSpPr>
            <p:spPr>
              <a:xfrm>
                <a:off x="4284616" y="4794069"/>
                <a:ext cx="1332411" cy="1184366"/>
              </a:xfrm>
              <a:prstGeom prst="chord">
                <a:avLst>
                  <a:gd name="adj1" fmla="val 531431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mtClean="0"/>
                  <a:t>z1</a:t>
                </a:r>
                <a:endParaRPr lang="vi-VN"/>
              </a:p>
            </p:txBody>
          </p:sp>
          <p:sp>
            <p:nvSpPr>
              <p:cNvPr id="13" name="Chord 12"/>
              <p:cNvSpPr/>
              <p:nvPr/>
            </p:nvSpPr>
            <p:spPr>
              <a:xfrm>
                <a:off x="4284616" y="4800516"/>
                <a:ext cx="1332411" cy="1184366"/>
              </a:xfrm>
              <a:prstGeom prst="chord">
                <a:avLst>
                  <a:gd name="adj1" fmla="val 16108058"/>
                  <a:gd name="adj2" fmla="val 5388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mtClean="0"/>
                  <a:t>a1</a:t>
                </a:r>
                <a:endParaRPr lang="vi-VN"/>
              </a:p>
            </p:txBody>
          </p:sp>
          <p:cxnSp>
            <p:nvCxnSpPr>
              <p:cNvPr id="15" name="Straight Arrow Connector 14"/>
              <p:cNvCxnSpPr/>
              <p:nvPr/>
            </p:nvCxnSpPr>
            <p:spPr>
              <a:xfrm>
                <a:off x="2420983" y="4367014"/>
                <a:ext cx="1863633" cy="83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021776" y="4007369"/>
                <a:ext cx="442750" cy="369332"/>
              </a:xfrm>
              <a:prstGeom prst="rect">
                <a:avLst/>
              </a:prstGeom>
              <a:noFill/>
            </p:spPr>
            <p:txBody>
              <a:bodyPr wrap="none" rtlCol="0">
                <a:spAutoFit/>
              </a:bodyPr>
              <a:lstStyle/>
              <a:p>
                <a:r>
                  <a:rPr lang="en-US" smtClean="0"/>
                  <a:t>b1</a:t>
                </a:r>
                <a:endParaRPr lang="vi-VN"/>
              </a:p>
            </p:txBody>
          </p:sp>
          <p:sp>
            <p:nvSpPr>
              <p:cNvPr id="18" name="Chord 17"/>
              <p:cNvSpPr/>
              <p:nvPr/>
            </p:nvSpPr>
            <p:spPr>
              <a:xfrm>
                <a:off x="7162799" y="4787622"/>
                <a:ext cx="1332411" cy="1184366"/>
              </a:xfrm>
              <a:prstGeom prst="chord">
                <a:avLst>
                  <a:gd name="adj1" fmla="val 531431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mtClean="0"/>
                  <a:t>z2</a:t>
                </a:r>
                <a:endParaRPr lang="vi-VN"/>
              </a:p>
            </p:txBody>
          </p:sp>
          <p:sp>
            <p:nvSpPr>
              <p:cNvPr id="19" name="Chord 18"/>
              <p:cNvSpPr/>
              <p:nvPr/>
            </p:nvSpPr>
            <p:spPr>
              <a:xfrm>
                <a:off x="7162799" y="4785360"/>
                <a:ext cx="1332411" cy="1184366"/>
              </a:xfrm>
              <a:prstGeom prst="chord">
                <a:avLst>
                  <a:gd name="adj1" fmla="val 16108058"/>
                  <a:gd name="adj2" fmla="val 5388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mtClean="0"/>
                  <a:t>a2</a:t>
                </a:r>
                <a:endParaRPr lang="vi-VN"/>
              </a:p>
            </p:txBody>
          </p:sp>
          <p:cxnSp>
            <p:nvCxnSpPr>
              <p:cNvPr id="21" name="Straight Arrow Connector 20"/>
              <p:cNvCxnSpPr/>
              <p:nvPr/>
            </p:nvCxnSpPr>
            <p:spPr>
              <a:xfrm>
                <a:off x="5617027" y="5399147"/>
                <a:ext cx="1506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343731" y="4276245"/>
                <a:ext cx="1863633" cy="83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8495210" y="5386252"/>
                <a:ext cx="1506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180735" y="4980357"/>
                <a:ext cx="473206" cy="369332"/>
              </a:xfrm>
              <a:prstGeom prst="rect">
                <a:avLst/>
              </a:prstGeom>
              <a:noFill/>
            </p:spPr>
            <p:txBody>
              <a:bodyPr wrap="none" rtlCol="0">
                <a:spAutoFit/>
              </a:bodyPr>
              <a:lstStyle/>
              <a:p>
                <a:r>
                  <a:rPr lang="en-US" smtClean="0"/>
                  <a:t>w2</a:t>
                </a:r>
                <a:endParaRPr lang="vi-VN"/>
              </a:p>
            </p:txBody>
          </p:sp>
          <p:sp>
            <p:nvSpPr>
              <p:cNvPr id="27" name="TextBox 26"/>
              <p:cNvSpPr txBox="1"/>
              <p:nvPr/>
            </p:nvSpPr>
            <p:spPr>
              <a:xfrm>
                <a:off x="10001794" y="5165023"/>
                <a:ext cx="483006" cy="369332"/>
              </a:xfrm>
              <a:prstGeom prst="rect">
                <a:avLst/>
              </a:prstGeom>
              <a:noFill/>
            </p:spPr>
            <p:txBody>
              <a:bodyPr wrap="square" rtlCol="0">
                <a:spAutoFit/>
              </a:bodyPr>
              <a:lstStyle/>
              <a:p>
                <a:r>
                  <a:rPr lang="en-US" smtClean="0"/>
                  <a:t>ŷ</a:t>
                </a:r>
                <a:endParaRPr lang="vi-VN"/>
              </a:p>
            </p:txBody>
          </p:sp>
          <mc:AlternateContent xmlns:mc="http://schemas.openxmlformats.org/markup-compatibility/2006" xmlns:a14="http://schemas.microsoft.com/office/drawing/2010/main">
            <mc:Choice Requires="a14">
              <p:sp>
                <p:nvSpPr>
                  <p:cNvPr id="28" name="TextBox 27"/>
                  <p:cNvSpPr txBox="1"/>
                  <p:nvPr/>
                </p:nvSpPr>
                <p:spPr>
                  <a:xfrm>
                    <a:off x="9282284" y="5560089"/>
                    <a:ext cx="2328523" cy="369332"/>
                  </a:xfrm>
                  <a:prstGeom prst="rect">
                    <a:avLst/>
                  </a:prstGeom>
                  <a:noFill/>
                </p:spPr>
                <p:txBody>
                  <a:bodyPr wrap="none" rtlCol="0">
                    <a:spAutoFit/>
                  </a:bodyPr>
                  <a:lstStyle/>
                  <a:p>
                    <a:r>
                      <a:rPr lang="en-US" smtClean="0"/>
                      <a:t>Hàm loss: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𝑦</m:t>
                        </m:r>
                      </m:oMath>
                    </a14:m>
                    <a:r>
                      <a:rPr lang="en-US" smtClean="0"/>
                      <a:t>, ŷ )</a:t>
                    </a:r>
                    <a:endParaRPr lang="vi-VN"/>
                  </a:p>
                </p:txBody>
              </p:sp>
            </mc:Choice>
            <mc:Fallback xmlns="">
              <p:sp>
                <p:nvSpPr>
                  <p:cNvPr id="28" name="TextBox 27"/>
                  <p:cNvSpPr txBox="1">
                    <a:spLocks noRot="1" noChangeAspect="1" noMove="1" noResize="1" noEditPoints="1" noAdjustHandles="1" noChangeArrowheads="1" noChangeShapeType="1" noTextEdit="1"/>
                  </p:cNvSpPr>
                  <p:nvPr/>
                </p:nvSpPr>
                <p:spPr>
                  <a:xfrm>
                    <a:off x="9282284" y="5560089"/>
                    <a:ext cx="2328523" cy="369332"/>
                  </a:xfrm>
                  <a:prstGeom prst="rect">
                    <a:avLst/>
                  </a:prstGeom>
                  <a:blipFill>
                    <a:blip r:embed="rId3"/>
                    <a:stretch>
                      <a:fillRect l="-2356" t="-6557" r="-1047" b="-26230"/>
                    </a:stretch>
                  </a:blipFill>
                </p:spPr>
                <p:txBody>
                  <a:bodyPr/>
                  <a:lstStyle/>
                  <a:p>
                    <a:r>
                      <a:rPr lang="vi-VN">
                        <a:noFill/>
                      </a:rPr>
                      <a:t> </a:t>
                    </a:r>
                  </a:p>
                </p:txBody>
              </p:sp>
            </mc:Fallback>
          </mc:AlternateContent>
        </p:grpSp>
        <p:sp>
          <p:nvSpPr>
            <p:cNvPr id="32" name="TextBox 31"/>
            <p:cNvSpPr txBox="1"/>
            <p:nvPr/>
          </p:nvSpPr>
          <p:spPr>
            <a:xfrm>
              <a:off x="3643162" y="4845372"/>
              <a:ext cx="1593641" cy="307777"/>
            </a:xfrm>
            <a:prstGeom prst="rect">
              <a:avLst/>
            </a:prstGeom>
            <a:noFill/>
          </p:spPr>
          <p:txBody>
            <a:bodyPr wrap="none" rtlCol="0">
              <a:spAutoFit/>
            </a:bodyPr>
            <a:lstStyle/>
            <a:p>
              <a:r>
                <a:rPr lang="en-US" sz="1400" smtClean="0"/>
                <a:t>Neuron 1 (Node 1)</a:t>
              </a:r>
              <a:endParaRPr lang="vi-VN" sz="1400"/>
            </a:p>
          </p:txBody>
        </p:sp>
        <p:sp>
          <p:nvSpPr>
            <p:cNvPr id="33" name="TextBox 32"/>
            <p:cNvSpPr txBox="1"/>
            <p:nvPr/>
          </p:nvSpPr>
          <p:spPr>
            <a:xfrm>
              <a:off x="6558889" y="4803414"/>
              <a:ext cx="1593641" cy="307777"/>
            </a:xfrm>
            <a:prstGeom prst="rect">
              <a:avLst/>
            </a:prstGeom>
            <a:noFill/>
          </p:spPr>
          <p:txBody>
            <a:bodyPr wrap="none" rtlCol="0">
              <a:spAutoFit/>
            </a:bodyPr>
            <a:lstStyle/>
            <a:p>
              <a:r>
                <a:rPr lang="en-US" sz="1400" smtClean="0"/>
                <a:t>Neuron 2 (Node 2)</a:t>
              </a:r>
              <a:endParaRPr lang="vi-VN" sz="1400"/>
            </a:p>
          </p:txBody>
        </p:sp>
      </p:grpSp>
    </p:spTree>
    <p:extLst>
      <p:ext uri="{BB962C8B-B14F-4D97-AF65-F5344CB8AC3E}">
        <p14:creationId xmlns:p14="http://schemas.microsoft.com/office/powerpoint/2010/main" val="3505459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308876" y="-100592"/>
            <a:ext cx="11029616" cy="1188720"/>
          </a:xfrm>
        </p:spPr>
        <p:txBody>
          <a:bodyPr/>
          <a:lstStyle/>
          <a:p>
            <a:r>
              <a:rPr lang="en-US" smtClean="0">
                <a:latin typeface="Arial" panose="020B0604020202020204" pitchFamily="34" charset="0"/>
                <a:cs typeface="Arial" panose="020B0604020202020204" pitchFamily="34" charset="0"/>
              </a:rPr>
              <a:t>Backpropagation - lan truyền ngược</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129349" y="4837867"/>
            <a:ext cx="6818811" cy="1784647"/>
          </a:xfrm>
        </p:spPr>
        <p:txBody>
          <a:bodyPr>
            <a:normAutofit/>
          </a:bodyPr>
          <a:lstStyle/>
          <a:p>
            <a:pPr>
              <a:lnSpc>
                <a:spcPct val="100000"/>
              </a:lnSpc>
            </a:pPr>
            <a:r>
              <a:rPr lang="en-US" sz="2000" b="0" spc="-1" smtClean="0">
                <a:latin typeface="Arial"/>
                <a:ea typeface="Cambria Math" panose="02040503050406030204" pitchFamily="18" charset="0"/>
              </a:rPr>
              <a:t>Tính đạo hàm của L theo các tham số ở xa bằng cách sử dụng Chain rule, lấy tích của các đạo hàm trung gian</a:t>
            </a:r>
          </a:p>
          <a:p>
            <a:pPr>
              <a:lnSpc>
                <a:spcPct val="100000"/>
              </a:lnSpc>
            </a:pPr>
            <a:r>
              <a:rPr lang="en-US" sz="2000" spc="-1" smtClean="0">
                <a:latin typeface="Arial"/>
                <a:ea typeface="Cambria Math" panose="02040503050406030204" pitchFamily="18" charset="0"/>
              </a:rPr>
              <a:t>Hàm activation cần phải có đạo hàm dễ tính</a:t>
            </a:r>
          </a:p>
          <a:p>
            <a:pPr>
              <a:lnSpc>
                <a:spcPct val="100000"/>
              </a:lnSpc>
            </a:pPr>
            <a:endParaRPr lang="en-US" sz="2000" spc="-1" smtClean="0">
              <a:latin typeface="Arial"/>
            </a:endParaRPr>
          </a:p>
        </p:txBody>
      </p:sp>
      <p:grpSp>
        <p:nvGrpSpPr>
          <p:cNvPr id="30" name="Group 29"/>
          <p:cNvGrpSpPr/>
          <p:nvPr/>
        </p:nvGrpSpPr>
        <p:grpSpPr>
          <a:xfrm>
            <a:off x="1123407" y="1046887"/>
            <a:ext cx="10027920" cy="1955560"/>
            <a:chOff x="1480458" y="4022875"/>
            <a:chExt cx="10027920" cy="1955560"/>
          </a:xfrm>
        </p:grpSpPr>
        <p:sp>
          <p:nvSpPr>
            <p:cNvPr id="23" name="TextBox 22"/>
            <p:cNvSpPr txBox="1"/>
            <p:nvPr/>
          </p:nvSpPr>
          <p:spPr>
            <a:xfrm>
              <a:off x="4900981" y="4022875"/>
              <a:ext cx="442750" cy="369332"/>
            </a:xfrm>
            <a:prstGeom prst="rect">
              <a:avLst/>
            </a:prstGeom>
            <a:noFill/>
          </p:spPr>
          <p:txBody>
            <a:bodyPr wrap="none" rtlCol="0">
              <a:spAutoFit/>
            </a:bodyPr>
            <a:lstStyle/>
            <a:p>
              <a:r>
                <a:rPr lang="en-US" smtClean="0"/>
                <a:t>b2</a:t>
              </a:r>
              <a:endParaRPr lang="vi-VN"/>
            </a:p>
          </p:txBody>
        </p:sp>
        <p:sp>
          <p:nvSpPr>
            <p:cNvPr id="4" name="Flowchart: Connector 3"/>
            <p:cNvSpPr/>
            <p:nvPr/>
          </p:nvSpPr>
          <p:spPr>
            <a:xfrm>
              <a:off x="1480458" y="5007093"/>
              <a:ext cx="818605" cy="78410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x1</a:t>
              </a:r>
              <a:endParaRPr lang="vi-VN"/>
            </a:p>
          </p:txBody>
        </p:sp>
        <p:cxnSp>
          <p:nvCxnSpPr>
            <p:cNvPr id="7" name="Straight Arrow Connector 6"/>
            <p:cNvCxnSpPr>
              <a:stCxn id="4" idx="6"/>
            </p:cNvCxnSpPr>
            <p:nvPr/>
          </p:nvCxnSpPr>
          <p:spPr>
            <a:xfrm flipV="1">
              <a:off x="2299063" y="5386252"/>
              <a:ext cx="1985553" cy="12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836050" y="5016920"/>
              <a:ext cx="473206" cy="369332"/>
            </a:xfrm>
            <a:prstGeom prst="rect">
              <a:avLst/>
            </a:prstGeom>
            <a:noFill/>
          </p:spPr>
          <p:txBody>
            <a:bodyPr wrap="none" rtlCol="0">
              <a:spAutoFit/>
            </a:bodyPr>
            <a:lstStyle/>
            <a:p>
              <a:r>
                <a:rPr lang="en-US" smtClean="0"/>
                <a:t>w1</a:t>
              </a:r>
              <a:endParaRPr lang="vi-VN"/>
            </a:p>
          </p:txBody>
        </p:sp>
        <p:sp>
          <p:nvSpPr>
            <p:cNvPr id="12" name="Chord 11"/>
            <p:cNvSpPr/>
            <p:nvPr/>
          </p:nvSpPr>
          <p:spPr>
            <a:xfrm>
              <a:off x="4284616" y="4794069"/>
              <a:ext cx="1332411" cy="1184366"/>
            </a:xfrm>
            <a:prstGeom prst="chord">
              <a:avLst>
                <a:gd name="adj1" fmla="val 531431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mtClean="0"/>
                <a:t>z1</a:t>
              </a:r>
              <a:endParaRPr lang="vi-VN"/>
            </a:p>
          </p:txBody>
        </p:sp>
        <p:sp>
          <p:nvSpPr>
            <p:cNvPr id="13" name="Chord 12"/>
            <p:cNvSpPr/>
            <p:nvPr/>
          </p:nvSpPr>
          <p:spPr>
            <a:xfrm>
              <a:off x="4284616" y="4791807"/>
              <a:ext cx="1332411" cy="1184366"/>
            </a:xfrm>
            <a:prstGeom prst="chord">
              <a:avLst>
                <a:gd name="adj1" fmla="val 16108058"/>
                <a:gd name="adj2" fmla="val 5388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mtClean="0"/>
                <a:t>a1</a:t>
              </a:r>
              <a:endParaRPr lang="vi-VN"/>
            </a:p>
          </p:txBody>
        </p:sp>
        <p:cxnSp>
          <p:nvCxnSpPr>
            <p:cNvPr id="15" name="Straight Arrow Connector 14"/>
            <p:cNvCxnSpPr/>
            <p:nvPr/>
          </p:nvCxnSpPr>
          <p:spPr>
            <a:xfrm>
              <a:off x="2420983" y="4367014"/>
              <a:ext cx="1863633" cy="83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78233" y="4075476"/>
              <a:ext cx="442750" cy="369332"/>
            </a:xfrm>
            <a:prstGeom prst="rect">
              <a:avLst/>
            </a:prstGeom>
            <a:noFill/>
          </p:spPr>
          <p:txBody>
            <a:bodyPr wrap="none" rtlCol="0">
              <a:spAutoFit/>
            </a:bodyPr>
            <a:lstStyle/>
            <a:p>
              <a:r>
                <a:rPr lang="en-US" smtClean="0"/>
                <a:t>b1</a:t>
              </a:r>
              <a:endParaRPr lang="vi-VN"/>
            </a:p>
          </p:txBody>
        </p:sp>
        <p:sp>
          <p:nvSpPr>
            <p:cNvPr id="18" name="Chord 17"/>
            <p:cNvSpPr/>
            <p:nvPr/>
          </p:nvSpPr>
          <p:spPr>
            <a:xfrm>
              <a:off x="7162799" y="4787622"/>
              <a:ext cx="1332411" cy="1184366"/>
            </a:xfrm>
            <a:prstGeom prst="chord">
              <a:avLst>
                <a:gd name="adj1" fmla="val 531431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mtClean="0"/>
                <a:t>z2</a:t>
              </a:r>
              <a:endParaRPr lang="vi-VN"/>
            </a:p>
          </p:txBody>
        </p:sp>
        <p:sp>
          <p:nvSpPr>
            <p:cNvPr id="19" name="Chord 18"/>
            <p:cNvSpPr/>
            <p:nvPr/>
          </p:nvSpPr>
          <p:spPr>
            <a:xfrm>
              <a:off x="7162799" y="4785360"/>
              <a:ext cx="1332411" cy="1184366"/>
            </a:xfrm>
            <a:prstGeom prst="chord">
              <a:avLst>
                <a:gd name="adj1" fmla="val 16108058"/>
                <a:gd name="adj2" fmla="val 53882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mtClean="0"/>
                <a:t>a2</a:t>
              </a:r>
              <a:endParaRPr lang="vi-VN"/>
            </a:p>
          </p:txBody>
        </p:sp>
        <p:cxnSp>
          <p:nvCxnSpPr>
            <p:cNvPr id="21" name="Straight Arrow Connector 20"/>
            <p:cNvCxnSpPr/>
            <p:nvPr/>
          </p:nvCxnSpPr>
          <p:spPr>
            <a:xfrm>
              <a:off x="5617027" y="5399147"/>
              <a:ext cx="1506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343731" y="4276245"/>
              <a:ext cx="1863633" cy="834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8495210" y="5386252"/>
              <a:ext cx="1506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180735" y="4980357"/>
              <a:ext cx="473206" cy="369332"/>
            </a:xfrm>
            <a:prstGeom prst="rect">
              <a:avLst/>
            </a:prstGeom>
            <a:noFill/>
          </p:spPr>
          <p:txBody>
            <a:bodyPr wrap="none" rtlCol="0">
              <a:spAutoFit/>
            </a:bodyPr>
            <a:lstStyle/>
            <a:p>
              <a:r>
                <a:rPr lang="en-US" smtClean="0"/>
                <a:t>w2</a:t>
              </a:r>
              <a:endParaRPr lang="vi-VN"/>
            </a:p>
          </p:txBody>
        </p:sp>
        <p:sp>
          <p:nvSpPr>
            <p:cNvPr id="27" name="TextBox 26"/>
            <p:cNvSpPr txBox="1"/>
            <p:nvPr/>
          </p:nvSpPr>
          <p:spPr>
            <a:xfrm>
              <a:off x="10001794" y="5165023"/>
              <a:ext cx="483006" cy="369332"/>
            </a:xfrm>
            <a:prstGeom prst="rect">
              <a:avLst/>
            </a:prstGeom>
            <a:noFill/>
          </p:spPr>
          <p:txBody>
            <a:bodyPr wrap="square" rtlCol="0">
              <a:spAutoFit/>
            </a:bodyPr>
            <a:lstStyle/>
            <a:p>
              <a:r>
                <a:rPr lang="en-US" smtClean="0"/>
                <a:t>ŷ</a:t>
              </a:r>
              <a:endParaRPr lang="vi-VN"/>
            </a:p>
          </p:txBody>
        </p:sp>
        <p:cxnSp>
          <p:nvCxnSpPr>
            <p:cNvPr id="28" name="Straight Arrow Connector 27"/>
            <p:cNvCxnSpPr/>
            <p:nvPr/>
          </p:nvCxnSpPr>
          <p:spPr>
            <a:xfrm>
              <a:off x="10344111" y="5399146"/>
              <a:ext cx="672231"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1025372" y="5185100"/>
              <a:ext cx="483006" cy="369332"/>
            </a:xfrm>
            <a:prstGeom prst="rect">
              <a:avLst/>
            </a:prstGeom>
            <a:noFill/>
          </p:spPr>
          <p:txBody>
            <a:bodyPr wrap="square" rtlCol="0">
              <a:spAutoFit/>
            </a:bodyPr>
            <a:lstStyle/>
            <a:p>
              <a:r>
                <a:rPr lang="en-US" i="1"/>
                <a:t>L</a:t>
              </a:r>
              <a:endParaRPr lang="vi-VN" i="1"/>
            </a:p>
          </p:txBody>
        </p:sp>
      </p:grpSp>
      <mc:AlternateContent xmlns:mc="http://schemas.openxmlformats.org/markup-compatibility/2006" xmlns:a14="http://schemas.microsoft.com/office/drawing/2010/main">
        <mc:Choice Requires="a14">
          <p:sp>
            <p:nvSpPr>
              <p:cNvPr id="5" name="TextBox 4"/>
              <p:cNvSpPr txBox="1"/>
              <p:nvPr/>
            </p:nvSpPr>
            <p:spPr>
              <a:xfrm>
                <a:off x="1087137" y="4467127"/>
                <a:ext cx="4891296" cy="1852815"/>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f>
                      <m:fPr>
                        <m:ctrlPr>
                          <a:rPr lang="vi-VN" i="1" smtClean="0">
                            <a:latin typeface="Cambria Math" panose="02040503050406030204" pitchFamily="18" charset="0"/>
                          </a:rPr>
                        </m:ctrlPr>
                      </m:fPr>
                      <m:num>
                        <m:r>
                          <a:rPr lang="vi-VN"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rPr>
                          <m:t>𝐿</m:t>
                        </m:r>
                      </m:num>
                      <m:den>
                        <m:r>
                          <a:rPr lang="vi-VN" i="1" smtClean="0">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rPr>
                          <m:t>𝑤</m:t>
                        </m:r>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ea typeface="Cambria Math" panose="02040503050406030204" pitchFamily="18" charset="0"/>
                          </a:rPr>
                          <m:t>𝛿</m:t>
                        </m:r>
                        <m:r>
                          <a:rPr lang="en-US" b="0" i="1" smtClean="0">
                            <a:solidFill>
                              <a:srgbClr val="00B050"/>
                            </a:solidFill>
                            <a:latin typeface="Cambria Math" panose="02040503050406030204" pitchFamily="18" charset="0"/>
                          </a:rPr>
                          <m:t>𝐿</m:t>
                        </m:r>
                      </m:num>
                      <m:den>
                        <m:r>
                          <a:rPr lang="en-US" b="0" i="1" smtClean="0">
                            <a:solidFill>
                              <a:srgbClr val="00B050"/>
                            </a:solidFill>
                            <a:latin typeface="Cambria Math" panose="02040503050406030204" pitchFamily="18" charset="0"/>
                            <a:ea typeface="Cambria Math" panose="02040503050406030204" pitchFamily="18" charset="0"/>
                          </a:rPr>
                          <m:t>𝛿</m:t>
                        </m:r>
                        <m:acc>
                          <m:accPr>
                            <m:chr m:val="̂"/>
                            <m:ctrlPr>
                              <a:rPr lang="en-US" b="0" i="1" smtClean="0">
                                <a:solidFill>
                                  <a:srgbClr val="00B050"/>
                                </a:solidFill>
                                <a:latin typeface="Cambria Math" panose="02040503050406030204" pitchFamily="18" charset="0"/>
                              </a:rPr>
                            </m:ctrlPr>
                          </m:accPr>
                          <m:e>
                            <m:r>
                              <a:rPr lang="en-US" b="0" i="1" smtClean="0">
                                <a:solidFill>
                                  <a:srgbClr val="00B050"/>
                                </a:solidFill>
                                <a:latin typeface="Cambria Math" panose="02040503050406030204" pitchFamily="18" charset="0"/>
                              </a:rPr>
                              <m:t>𝑦</m:t>
                            </m:r>
                          </m:e>
                        </m:acc>
                      </m:den>
                    </m:f>
                    <m:r>
                      <a:rPr lang="en-US" b="0" i="1" smtClean="0">
                        <a:latin typeface="Cambria Math" panose="02040503050406030204" pitchFamily="18" charset="0"/>
                        <a:ea typeface="Cambria Math" panose="02040503050406030204" pitchFamily="18" charset="0"/>
                      </a:rPr>
                      <m:t>∙</m:t>
                    </m:r>
                    <m:f>
                      <m:fPr>
                        <m:ctrlPr>
                          <a:rPr lang="en-US" b="0" i="1" smtClean="0">
                            <a:solidFill>
                              <a:srgbClr val="FF0000"/>
                            </a:solidFill>
                            <a:latin typeface="Cambria Math" panose="02040503050406030204" pitchFamily="18" charset="0"/>
                            <a:ea typeface="Cambria Math" panose="02040503050406030204" pitchFamily="18" charset="0"/>
                          </a:rPr>
                        </m:ctrlPr>
                      </m:fPr>
                      <m:num>
                        <m:r>
                          <a:rPr lang="en-US" b="0" i="1" smtClean="0">
                            <a:solidFill>
                              <a:srgbClr val="FF0000"/>
                            </a:solidFill>
                            <a:latin typeface="Cambria Math" panose="02040503050406030204" pitchFamily="18" charset="0"/>
                            <a:ea typeface="Cambria Math" panose="02040503050406030204" pitchFamily="18" charset="0"/>
                          </a:rPr>
                          <m:t>𝛿</m:t>
                        </m:r>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𝑦</m:t>
                            </m:r>
                          </m:e>
                        </m:acc>
                      </m:num>
                      <m:den>
                        <m:r>
                          <a:rPr lang="en-US" b="0" i="1" smtClean="0">
                            <a:solidFill>
                              <a:srgbClr val="FF0000"/>
                            </a:solidFill>
                            <a:latin typeface="Cambria Math" panose="02040503050406030204" pitchFamily="18" charset="0"/>
                            <a:ea typeface="Cambria Math" panose="02040503050406030204" pitchFamily="18" charset="0"/>
                          </a:rPr>
                          <m:t>𝛿</m:t>
                        </m:r>
                        <m:r>
                          <a:rPr lang="en-US" b="0" i="1" smtClean="0">
                            <a:solidFill>
                              <a:srgbClr val="FF0000"/>
                            </a:solidFill>
                            <a:latin typeface="Cambria Math" panose="02040503050406030204" pitchFamily="18" charset="0"/>
                            <a:ea typeface="Cambria Math" panose="02040503050406030204" pitchFamily="18" charset="0"/>
                          </a:rPr>
                          <m:t>𝑧</m:t>
                        </m:r>
                        <m:r>
                          <a:rPr lang="en-US" b="0" i="1" smtClean="0">
                            <a:solidFill>
                              <a:srgbClr val="FF0000"/>
                            </a:solidFill>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f>
                      <m:fPr>
                        <m:ctrlPr>
                          <a:rPr lang="en-US" b="0" i="1" smtClean="0">
                            <a:solidFill>
                              <a:srgbClr val="7030A0"/>
                            </a:solidFill>
                            <a:latin typeface="Cambria Math" panose="02040503050406030204" pitchFamily="18" charset="0"/>
                            <a:ea typeface="Cambria Math" panose="02040503050406030204" pitchFamily="18" charset="0"/>
                          </a:rPr>
                        </m:ctrlPr>
                      </m:fPr>
                      <m:num>
                        <m:r>
                          <a:rPr lang="en-US" b="0" i="1" smtClean="0">
                            <a:solidFill>
                              <a:srgbClr val="7030A0"/>
                            </a:solidFill>
                            <a:latin typeface="Cambria Math" panose="02040503050406030204" pitchFamily="18" charset="0"/>
                            <a:ea typeface="Cambria Math" panose="02040503050406030204" pitchFamily="18" charset="0"/>
                          </a:rPr>
                          <m:t>𝛿</m:t>
                        </m:r>
                        <m:r>
                          <a:rPr lang="en-US" b="0" i="1" smtClean="0">
                            <a:solidFill>
                              <a:srgbClr val="7030A0"/>
                            </a:solidFill>
                            <a:latin typeface="Cambria Math" panose="02040503050406030204" pitchFamily="18" charset="0"/>
                            <a:ea typeface="Cambria Math" panose="02040503050406030204" pitchFamily="18" charset="0"/>
                          </a:rPr>
                          <m:t>𝑧</m:t>
                        </m:r>
                        <m:r>
                          <a:rPr lang="en-US" b="0" i="1" smtClean="0">
                            <a:solidFill>
                              <a:srgbClr val="7030A0"/>
                            </a:solidFill>
                            <a:latin typeface="Cambria Math" panose="02040503050406030204" pitchFamily="18" charset="0"/>
                            <a:ea typeface="Cambria Math" panose="02040503050406030204" pitchFamily="18" charset="0"/>
                          </a:rPr>
                          <m:t>2</m:t>
                        </m:r>
                      </m:num>
                      <m:den>
                        <m:r>
                          <a:rPr lang="en-US" b="0" i="1" smtClean="0">
                            <a:solidFill>
                              <a:srgbClr val="7030A0"/>
                            </a:solidFill>
                            <a:latin typeface="Cambria Math" panose="02040503050406030204" pitchFamily="18" charset="0"/>
                            <a:ea typeface="Cambria Math" panose="02040503050406030204" pitchFamily="18" charset="0"/>
                          </a:rPr>
                          <m:t>𝛿</m:t>
                        </m:r>
                        <m:r>
                          <a:rPr lang="en-US" b="0" i="1" smtClean="0">
                            <a:solidFill>
                              <a:srgbClr val="7030A0"/>
                            </a:solidFill>
                            <a:latin typeface="Cambria Math" panose="02040503050406030204" pitchFamily="18" charset="0"/>
                            <a:ea typeface="Cambria Math" panose="02040503050406030204" pitchFamily="18" charset="0"/>
                          </a:rPr>
                          <m:t>𝑤</m:t>
                        </m:r>
                        <m:r>
                          <a:rPr lang="en-US" b="0" i="1" smtClean="0">
                            <a:solidFill>
                              <a:srgbClr val="7030A0"/>
                            </a:solidFill>
                            <a:latin typeface="Cambria Math" panose="02040503050406030204" pitchFamily="18" charset="0"/>
                            <a:ea typeface="Cambria Math" panose="02040503050406030204" pitchFamily="18" charset="0"/>
                          </a:rPr>
                          <m:t>2</m:t>
                        </m:r>
                      </m:den>
                    </m:f>
                  </m:oMath>
                </a14:m>
                <a:endParaRPr lang="en-US" b="0" smtClean="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vi-VN" i="1">
                            <a:latin typeface="Cambria Math" panose="02040503050406030204" pitchFamily="18" charset="0"/>
                          </a:rPr>
                        </m:ctrlPr>
                      </m:fPr>
                      <m:num>
                        <m:r>
                          <a:rPr lang="vi-VN" i="1">
                            <a:latin typeface="Cambria Math" panose="02040503050406030204" pitchFamily="18" charset="0"/>
                            <a:ea typeface="Cambria Math" panose="02040503050406030204" pitchFamily="18" charset="0"/>
                          </a:rPr>
                          <m:t>𝛿</m:t>
                        </m:r>
                        <m:r>
                          <a:rPr lang="en-US" i="1">
                            <a:latin typeface="Cambria Math" panose="02040503050406030204" pitchFamily="18" charset="0"/>
                          </a:rPr>
                          <m:t>𝐿</m:t>
                        </m:r>
                      </m:num>
                      <m:den>
                        <m:r>
                          <a:rPr lang="vi-VN" i="1">
                            <a:latin typeface="Cambria Math" panose="02040503050406030204" pitchFamily="18" charset="0"/>
                            <a:ea typeface="Cambria Math" panose="02040503050406030204" pitchFamily="18" charset="0"/>
                          </a:rPr>
                          <m:t>𝛿</m:t>
                        </m:r>
                        <m:r>
                          <a:rPr lang="en-US" b="0" i="1" smtClean="0">
                            <a:latin typeface="Cambria Math" panose="02040503050406030204" pitchFamily="18" charset="0"/>
                            <a:ea typeface="Cambria Math" panose="02040503050406030204" pitchFamily="18" charset="0"/>
                          </a:rPr>
                          <m:t>𝑏</m:t>
                        </m:r>
                        <m:r>
                          <a:rPr lang="en-US" i="1">
                            <a:latin typeface="Cambria Math" panose="02040503050406030204" pitchFamily="18" charset="0"/>
                          </a:rPr>
                          <m:t>2</m:t>
                        </m:r>
                      </m:den>
                    </m:f>
                    <m:r>
                      <a:rPr lang="en-US" i="1">
                        <a:latin typeface="Cambria Math" panose="02040503050406030204" pitchFamily="18" charset="0"/>
                      </a:rPr>
                      <m:t>=</m:t>
                    </m:r>
                    <m:f>
                      <m:fPr>
                        <m:ctrlPr>
                          <a:rPr lang="en-US" i="1" smtClean="0">
                            <a:solidFill>
                              <a:srgbClr val="00B050"/>
                            </a:solidFill>
                            <a:latin typeface="Cambria Math" panose="02040503050406030204" pitchFamily="18" charset="0"/>
                          </a:rPr>
                        </m:ctrlPr>
                      </m:fPr>
                      <m:num>
                        <m:r>
                          <a:rPr lang="en-US" i="1">
                            <a:solidFill>
                              <a:srgbClr val="00B050"/>
                            </a:solidFill>
                            <a:latin typeface="Cambria Math" panose="02040503050406030204" pitchFamily="18" charset="0"/>
                            <a:ea typeface="Cambria Math" panose="02040503050406030204" pitchFamily="18" charset="0"/>
                          </a:rPr>
                          <m:t>𝛿</m:t>
                        </m:r>
                        <m:r>
                          <a:rPr lang="en-US" i="1">
                            <a:solidFill>
                              <a:srgbClr val="00B050"/>
                            </a:solidFill>
                            <a:latin typeface="Cambria Math" panose="02040503050406030204" pitchFamily="18" charset="0"/>
                          </a:rPr>
                          <m:t>𝐿</m:t>
                        </m:r>
                      </m:num>
                      <m:den>
                        <m:r>
                          <a:rPr lang="en-US" i="1">
                            <a:solidFill>
                              <a:srgbClr val="00B050"/>
                            </a:solidFill>
                            <a:latin typeface="Cambria Math" panose="02040503050406030204" pitchFamily="18" charset="0"/>
                            <a:ea typeface="Cambria Math" panose="02040503050406030204" pitchFamily="18" charset="0"/>
                          </a:rPr>
                          <m:t>𝛿</m:t>
                        </m:r>
                        <m:acc>
                          <m:accPr>
                            <m:chr m:val="̂"/>
                            <m:ctrlPr>
                              <a:rPr lang="en-US" i="1">
                                <a:solidFill>
                                  <a:srgbClr val="00B050"/>
                                </a:solidFill>
                                <a:latin typeface="Cambria Math" panose="02040503050406030204" pitchFamily="18" charset="0"/>
                              </a:rPr>
                            </m:ctrlPr>
                          </m:accPr>
                          <m:e>
                            <m:r>
                              <a:rPr lang="en-US" i="1">
                                <a:solidFill>
                                  <a:srgbClr val="00B050"/>
                                </a:solidFill>
                                <a:latin typeface="Cambria Math" panose="02040503050406030204" pitchFamily="18" charset="0"/>
                              </a:rPr>
                              <m:t>𝑦</m:t>
                            </m:r>
                          </m:e>
                        </m:acc>
                      </m:den>
                    </m:f>
                    <m:r>
                      <a:rPr lang="en-US" i="1">
                        <a:latin typeface="Cambria Math" panose="02040503050406030204" pitchFamily="18" charset="0"/>
                        <a:ea typeface="Cambria Math" panose="02040503050406030204" pitchFamily="18" charset="0"/>
                      </a:rPr>
                      <m:t>∙</m:t>
                    </m:r>
                    <m:f>
                      <m:fPr>
                        <m:ctrlPr>
                          <a:rPr lang="en-US" i="1" smtClean="0">
                            <a:solidFill>
                              <a:srgbClr val="FF0000"/>
                            </a:solidFill>
                            <a:latin typeface="Cambria Math" panose="02040503050406030204" pitchFamily="18" charset="0"/>
                            <a:ea typeface="Cambria Math" panose="02040503050406030204" pitchFamily="18" charset="0"/>
                          </a:rPr>
                        </m:ctrlPr>
                      </m:fPr>
                      <m:num>
                        <m:r>
                          <a:rPr lang="en-US" i="1">
                            <a:solidFill>
                              <a:srgbClr val="FF0000"/>
                            </a:solidFill>
                            <a:latin typeface="Cambria Math" panose="02040503050406030204" pitchFamily="18" charset="0"/>
                            <a:ea typeface="Cambria Math" panose="02040503050406030204" pitchFamily="18" charset="0"/>
                          </a:rPr>
                          <m:t>𝛿</m:t>
                        </m:r>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𝑦</m:t>
                            </m:r>
                          </m:e>
                        </m:acc>
                      </m:num>
                      <m:den>
                        <m:r>
                          <a:rPr lang="en-US" i="1">
                            <a:solidFill>
                              <a:srgbClr val="FF0000"/>
                            </a:solidFill>
                            <a:latin typeface="Cambria Math" panose="02040503050406030204" pitchFamily="18" charset="0"/>
                            <a:ea typeface="Cambria Math" panose="02040503050406030204" pitchFamily="18" charset="0"/>
                          </a:rPr>
                          <m:t>𝛿</m:t>
                        </m:r>
                        <m:r>
                          <a:rPr lang="en-US" i="1">
                            <a:solidFill>
                              <a:srgbClr val="FF0000"/>
                            </a:solidFill>
                            <a:latin typeface="Cambria Math" panose="02040503050406030204" pitchFamily="18" charset="0"/>
                            <a:ea typeface="Cambria Math" panose="02040503050406030204" pitchFamily="18" charset="0"/>
                          </a:rPr>
                          <m:t>𝑧</m:t>
                        </m:r>
                        <m:r>
                          <a:rPr lang="en-US" i="1">
                            <a:solidFill>
                              <a:srgbClr val="FF0000"/>
                            </a:solidFill>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f>
                      <m:fPr>
                        <m:ctrlPr>
                          <a:rPr lang="en-US" i="1" smtClean="0">
                            <a:solidFill>
                              <a:srgbClr val="FFC000"/>
                            </a:solidFill>
                            <a:latin typeface="Cambria Math" panose="02040503050406030204" pitchFamily="18" charset="0"/>
                            <a:ea typeface="Cambria Math" panose="02040503050406030204" pitchFamily="18" charset="0"/>
                          </a:rPr>
                        </m:ctrlPr>
                      </m:fPr>
                      <m:num>
                        <m:r>
                          <a:rPr lang="en-US" i="1">
                            <a:solidFill>
                              <a:srgbClr val="FFC000"/>
                            </a:solidFill>
                            <a:latin typeface="Cambria Math" panose="02040503050406030204" pitchFamily="18" charset="0"/>
                            <a:ea typeface="Cambria Math" panose="02040503050406030204" pitchFamily="18" charset="0"/>
                          </a:rPr>
                          <m:t>𝛿</m:t>
                        </m:r>
                        <m:r>
                          <a:rPr lang="en-US" i="1">
                            <a:solidFill>
                              <a:srgbClr val="FFC000"/>
                            </a:solidFill>
                            <a:latin typeface="Cambria Math" panose="02040503050406030204" pitchFamily="18" charset="0"/>
                            <a:ea typeface="Cambria Math" panose="02040503050406030204" pitchFamily="18" charset="0"/>
                          </a:rPr>
                          <m:t>𝑧</m:t>
                        </m:r>
                        <m:r>
                          <a:rPr lang="en-US" i="1">
                            <a:solidFill>
                              <a:srgbClr val="FFC000"/>
                            </a:solidFill>
                            <a:latin typeface="Cambria Math" panose="02040503050406030204" pitchFamily="18" charset="0"/>
                            <a:ea typeface="Cambria Math" panose="02040503050406030204" pitchFamily="18" charset="0"/>
                          </a:rPr>
                          <m:t>2</m:t>
                        </m:r>
                      </m:num>
                      <m:den>
                        <m:r>
                          <a:rPr lang="en-US" i="1">
                            <a:solidFill>
                              <a:srgbClr val="FFC000"/>
                            </a:solidFill>
                            <a:latin typeface="Cambria Math" panose="02040503050406030204" pitchFamily="18" charset="0"/>
                            <a:ea typeface="Cambria Math" panose="02040503050406030204" pitchFamily="18" charset="0"/>
                          </a:rPr>
                          <m:t>𝛿</m:t>
                        </m:r>
                        <m:r>
                          <a:rPr lang="en-US" b="0" i="1" smtClean="0">
                            <a:solidFill>
                              <a:srgbClr val="FFC000"/>
                            </a:solidFill>
                            <a:latin typeface="Cambria Math" panose="02040503050406030204" pitchFamily="18" charset="0"/>
                            <a:ea typeface="Cambria Math" panose="02040503050406030204" pitchFamily="18" charset="0"/>
                          </a:rPr>
                          <m:t>𝑏</m:t>
                        </m:r>
                        <m:r>
                          <a:rPr lang="en-US" i="1">
                            <a:solidFill>
                              <a:srgbClr val="FFC000"/>
                            </a:solidFill>
                            <a:latin typeface="Cambria Math" panose="02040503050406030204" pitchFamily="18" charset="0"/>
                            <a:ea typeface="Cambria Math" panose="02040503050406030204" pitchFamily="18" charset="0"/>
                          </a:rPr>
                          <m:t>2</m:t>
                        </m:r>
                      </m:den>
                    </m:f>
                  </m:oMath>
                </a14:m>
                <a:endParaRPr lang="en-US" smtClean="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vi-VN" i="1">
                            <a:latin typeface="Cambria Math" panose="02040503050406030204" pitchFamily="18" charset="0"/>
                          </a:rPr>
                        </m:ctrlPr>
                      </m:fPr>
                      <m:num>
                        <m:r>
                          <a:rPr lang="vi-VN" i="1">
                            <a:latin typeface="Cambria Math" panose="02040503050406030204" pitchFamily="18" charset="0"/>
                            <a:ea typeface="Cambria Math" panose="02040503050406030204" pitchFamily="18" charset="0"/>
                          </a:rPr>
                          <m:t>𝛿</m:t>
                        </m:r>
                        <m:r>
                          <a:rPr lang="en-US" i="1">
                            <a:latin typeface="Cambria Math" panose="02040503050406030204" pitchFamily="18" charset="0"/>
                          </a:rPr>
                          <m:t>𝐿</m:t>
                        </m:r>
                      </m:num>
                      <m:den>
                        <m:r>
                          <a:rPr lang="vi-VN" i="1">
                            <a:latin typeface="Cambria Math" panose="02040503050406030204" pitchFamily="18" charset="0"/>
                            <a:ea typeface="Cambria Math" panose="02040503050406030204" pitchFamily="18" charset="0"/>
                          </a:rPr>
                          <m:t>𝛿</m:t>
                        </m:r>
                        <m:r>
                          <a:rPr lang="en-US" i="1">
                            <a:latin typeface="Cambria Math" panose="02040503050406030204" pitchFamily="18" charset="0"/>
                          </a:rPr>
                          <m:t>𝑤</m:t>
                        </m:r>
                        <m:r>
                          <a:rPr lang="en-US" i="1">
                            <a:latin typeface="Cambria Math" panose="02040503050406030204" pitchFamily="18" charset="0"/>
                          </a:rPr>
                          <m:t>1</m:t>
                        </m:r>
                      </m:den>
                    </m:f>
                    <m:r>
                      <a:rPr lang="en-US" i="1">
                        <a:latin typeface="Cambria Math" panose="02040503050406030204" pitchFamily="18" charset="0"/>
                      </a:rPr>
                      <m:t>=</m:t>
                    </m:r>
                    <m:f>
                      <m:fPr>
                        <m:ctrlPr>
                          <a:rPr lang="en-US" i="1" smtClean="0">
                            <a:solidFill>
                              <a:srgbClr val="00B050"/>
                            </a:solidFill>
                            <a:latin typeface="Cambria Math" panose="02040503050406030204" pitchFamily="18" charset="0"/>
                          </a:rPr>
                        </m:ctrlPr>
                      </m:fPr>
                      <m:num>
                        <m:r>
                          <a:rPr lang="en-US" i="1">
                            <a:solidFill>
                              <a:srgbClr val="00B050"/>
                            </a:solidFill>
                            <a:latin typeface="Cambria Math" panose="02040503050406030204" pitchFamily="18" charset="0"/>
                            <a:ea typeface="Cambria Math" panose="02040503050406030204" pitchFamily="18" charset="0"/>
                          </a:rPr>
                          <m:t>𝛿</m:t>
                        </m:r>
                        <m:r>
                          <a:rPr lang="en-US" i="1">
                            <a:solidFill>
                              <a:srgbClr val="00B050"/>
                            </a:solidFill>
                            <a:latin typeface="Cambria Math" panose="02040503050406030204" pitchFamily="18" charset="0"/>
                          </a:rPr>
                          <m:t>𝐿</m:t>
                        </m:r>
                      </m:num>
                      <m:den>
                        <m:r>
                          <a:rPr lang="en-US" i="1">
                            <a:solidFill>
                              <a:srgbClr val="00B050"/>
                            </a:solidFill>
                            <a:latin typeface="Cambria Math" panose="02040503050406030204" pitchFamily="18" charset="0"/>
                            <a:ea typeface="Cambria Math" panose="02040503050406030204" pitchFamily="18" charset="0"/>
                          </a:rPr>
                          <m:t>𝛿</m:t>
                        </m:r>
                        <m:acc>
                          <m:accPr>
                            <m:chr m:val="̂"/>
                            <m:ctrlPr>
                              <a:rPr lang="en-US" i="1">
                                <a:solidFill>
                                  <a:srgbClr val="00B050"/>
                                </a:solidFill>
                                <a:latin typeface="Cambria Math" panose="02040503050406030204" pitchFamily="18" charset="0"/>
                              </a:rPr>
                            </m:ctrlPr>
                          </m:accPr>
                          <m:e>
                            <m:r>
                              <a:rPr lang="en-US" i="1">
                                <a:solidFill>
                                  <a:srgbClr val="00B050"/>
                                </a:solidFill>
                                <a:latin typeface="Cambria Math" panose="02040503050406030204" pitchFamily="18" charset="0"/>
                              </a:rPr>
                              <m:t>𝑦</m:t>
                            </m:r>
                          </m:e>
                        </m:acc>
                      </m:den>
                    </m:f>
                    <m:r>
                      <a:rPr lang="en-US" i="1">
                        <a:latin typeface="Cambria Math" panose="02040503050406030204" pitchFamily="18" charset="0"/>
                        <a:ea typeface="Cambria Math" panose="02040503050406030204" pitchFamily="18" charset="0"/>
                      </a:rPr>
                      <m:t>∙</m:t>
                    </m:r>
                    <m:f>
                      <m:fPr>
                        <m:ctrlPr>
                          <a:rPr lang="en-US" i="1" smtClean="0">
                            <a:solidFill>
                              <a:srgbClr val="FF0000"/>
                            </a:solidFill>
                            <a:latin typeface="Cambria Math" panose="02040503050406030204" pitchFamily="18" charset="0"/>
                            <a:ea typeface="Cambria Math" panose="02040503050406030204" pitchFamily="18" charset="0"/>
                          </a:rPr>
                        </m:ctrlPr>
                      </m:fPr>
                      <m:num>
                        <m:r>
                          <a:rPr lang="en-US" i="1">
                            <a:solidFill>
                              <a:srgbClr val="FF0000"/>
                            </a:solidFill>
                            <a:latin typeface="Cambria Math" panose="02040503050406030204" pitchFamily="18" charset="0"/>
                            <a:ea typeface="Cambria Math" panose="02040503050406030204" pitchFamily="18" charset="0"/>
                          </a:rPr>
                          <m:t>𝛿</m:t>
                        </m:r>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𝑦</m:t>
                            </m:r>
                          </m:e>
                        </m:acc>
                      </m:num>
                      <m:den>
                        <m:r>
                          <a:rPr lang="en-US" i="1">
                            <a:solidFill>
                              <a:srgbClr val="FF0000"/>
                            </a:solidFill>
                            <a:latin typeface="Cambria Math" panose="02040503050406030204" pitchFamily="18" charset="0"/>
                            <a:ea typeface="Cambria Math" panose="02040503050406030204" pitchFamily="18" charset="0"/>
                          </a:rPr>
                          <m:t>𝛿</m:t>
                        </m:r>
                        <m:r>
                          <a:rPr lang="en-US" i="1">
                            <a:solidFill>
                              <a:srgbClr val="FF0000"/>
                            </a:solidFill>
                            <a:latin typeface="Cambria Math" panose="02040503050406030204" pitchFamily="18" charset="0"/>
                            <a:ea typeface="Cambria Math" panose="02040503050406030204" pitchFamily="18" charset="0"/>
                          </a:rPr>
                          <m:t>𝑧</m:t>
                        </m:r>
                        <m:r>
                          <a:rPr lang="en-US" i="1">
                            <a:solidFill>
                              <a:srgbClr val="FF0000"/>
                            </a:solidFill>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f>
                      <m:fPr>
                        <m:ctrlPr>
                          <a:rPr lang="en-US" i="1" smtClean="0">
                            <a:solidFill>
                              <a:srgbClr val="0033CC"/>
                            </a:solidFill>
                            <a:latin typeface="Cambria Math" panose="02040503050406030204" pitchFamily="18" charset="0"/>
                            <a:ea typeface="Cambria Math" panose="02040503050406030204" pitchFamily="18" charset="0"/>
                          </a:rPr>
                        </m:ctrlPr>
                      </m:fPr>
                      <m:num>
                        <m:r>
                          <a:rPr lang="en-US" i="1">
                            <a:solidFill>
                              <a:srgbClr val="0033CC"/>
                            </a:solidFill>
                            <a:latin typeface="Cambria Math" panose="02040503050406030204" pitchFamily="18" charset="0"/>
                            <a:ea typeface="Cambria Math" panose="02040503050406030204" pitchFamily="18" charset="0"/>
                          </a:rPr>
                          <m:t>𝛿</m:t>
                        </m:r>
                        <m:r>
                          <a:rPr lang="en-US" i="1">
                            <a:solidFill>
                              <a:srgbClr val="0033CC"/>
                            </a:solidFill>
                            <a:latin typeface="Cambria Math" panose="02040503050406030204" pitchFamily="18" charset="0"/>
                            <a:ea typeface="Cambria Math" panose="02040503050406030204" pitchFamily="18" charset="0"/>
                          </a:rPr>
                          <m:t>𝑧</m:t>
                        </m:r>
                        <m:r>
                          <a:rPr lang="en-US" i="1">
                            <a:solidFill>
                              <a:srgbClr val="0033CC"/>
                            </a:solidFill>
                            <a:latin typeface="Cambria Math" panose="02040503050406030204" pitchFamily="18" charset="0"/>
                            <a:ea typeface="Cambria Math" panose="02040503050406030204" pitchFamily="18" charset="0"/>
                          </a:rPr>
                          <m:t>2</m:t>
                        </m:r>
                      </m:num>
                      <m:den>
                        <m:r>
                          <a:rPr lang="en-US" i="1">
                            <a:solidFill>
                              <a:srgbClr val="0033CC"/>
                            </a:solidFill>
                            <a:latin typeface="Cambria Math" panose="02040503050406030204" pitchFamily="18" charset="0"/>
                            <a:ea typeface="Cambria Math" panose="02040503050406030204" pitchFamily="18" charset="0"/>
                          </a:rPr>
                          <m:t>𝛿</m:t>
                        </m:r>
                        <m:r>
                          <a:rPr lang="en-US" i="1">
                            <a:solidFill>
                              <a:srgbClr val="0033CC"/>
                            </a:solidFill>
                            <a:latin typeface="Cambria Math" panose="02040503050406030204" pitchFamily="18" charset="0"/>
                            <a:ea typeface="Cambria Math" panose="02040503050406030204" pitchFamily="18" charset="0"/>
                          </a:rPr>
                          <m:t>𝑎</m:t>
                        </m:r>
                        <m:r>
                          <a:rPr lang="en-US" i="1">
                            <a:solidFill>
                              <a:srgbClr val="0033CC"/>
                            </a:solidFill>
                            <a:latin typeface="Cambria Math" panose="02040503050406030204" pitchFamily="18" charset="0"/>
                            <a:ea typeface="Cambria Math" panose="02040503050406030204" pitchFamily="18" charset="0"/>
                          </a:rPr>
                          <m:t>1</m:t>
                        </m:r>
                      </m:den>
                    </m:f>
                    <m:r>
                      <a:rPr lang="en-US" i="1">
                        <a:latin typeface="Cambria Math" panose="02040503050406030204" pitchFamily="18" charset="0"/>
                        <a:ea typeface="Cambria Math" panose="02040503050406030204" pitchFamily="18" charset="0"/>
                      </a:rPr>
                      <m:t>∙</m:t>
                    </m:r>
                    <m:f>
                      <m:fPr>
                        <m:ctrlPr>
                          <a:rPr lang="en-US" i="1" smtClean="0">
                            <a:solidFill>
                              <a:srgbClr val="00B0F0"/>
                            </a:solidFill>
                            <a:latin typeface="Cambria Math" panose="02040503050406030204" pitchFamily="18" charset="0"/>
                            <a:ea typeface="Cambria Math" panose="02040503050406030204" pitchFamily="18" charset="0"/>
                          </a:rPr>
                        </m:ctrlPr>
                      </m:fPr>
                      <m:num>
                        <m:r>
                          <a:rPr lang="en-US" i="1">
                            <a:solidFill>
                              <a:srgbClr val="00B0F0"/>
                            </a:solidFill>
                            <a:latin typeface="Cambria Math" panose="02040503050406030204" pitchFamily="18" charset="0"/>
                            <a:ea typeface="Cambria Math" panose="02040503050406030204" pitchFamily="18" charset="0"/>
                          </a:rPr>
                          <m:t>𝛿</m:t>
                        </m:r>
                        <m:r>
                          <a:rPr lang="en-US" i="1">
                            <a:solidFill>
                              <a:srgbClr val="00B0F0"/>
                            </a:solidFill>
                            <a:latin typeface="Cambria Math" panose="02040503050406030204" pitchFamily="18" charset="0"/>
                            <a:ea typeface="Cambria Math" panose="02040503050406030204" pitchFamily="18" charset="0"/>
                          </a:rPr>
                          <m:t>𝑎</m:t>
                        </m:r>
                        <m:r>
                          <a:rPr lang="en-US" i="1">
                            <a:solidFill>
                              <a:srgbClr val="00B0F0"/>
                            </a:solidFill>
                            <a:latin typeface="Cambria Math" panose="02040503050406030204" pitchFamily="18" charset="0"/>
                            <a:ea typeface="Cambria Math" panose="02040503050406030204" pitchFamily="18" charset="0"/>
                          </a:rPr>
                          <m:t>1</m:t>
                        </m:r>
                      </m:num>
                      <m:den>
                        <m:r>
                          <a:rPr lang="en-US" i="1">
                            <a:solidFill>
                              <a:srgbClr val="00B0F0"/>
                            </a:solidFill>
                            <a:latin typeface="Cambria Math" panose="02040503050406030204" pitchFamily="18" charset="0"/>
                            <a:ea typeface="Cambria Math" panose="02040503050406030204" pitchFamily="18" charset="0"/>
                          </a:rPr>
                          <m:t>𝛿</m:t>
                        </m:r>
                        <m:r>
                          <a:rPr lang="en-US" i="1">
                            <a:solidFill>
                              <a:srgbClr val="00B0F0"/>
                            </a:solidFill>
                            <a:latin typeface="Cambria Math" panose="02040503050406030204" pitchFamily="18" charset="0"/>
                            <a:ea typeface="Cambria Math" panose="02040503050406030204" pitchFamily="18" charset="0"/>
                          </a:rPr>
                          <m:t>𝑧</m:t>
                        </m:r>
                        <m:r>
                          <a:rPr lang="en-US" i="1">
                            <a:solidFill>
                              <a:srgbClr val="00B0F0"/>
                            </a:solidFill>
                            <a:latin typeface="Cambria Math" panose="02040503050406030204" pitchFamily="18" charset="0"/>
                            <a:ea typeface="Cambria Math" panose="02040503050406030204" pitchFamily="18" charset="0"/>
                          </a:rPr>
                          <m:t>1</m:t>
                        </m:r>
                      </m:den>
                    </m:f>
                    <m:r>
                      <a:rPr lang="en-US" i="1">
                        <a:latin typeface="Cambria Math" panose="02040503050406030204" pitchFamily="18" charset="0"/>
                        <a:ea typeface="Cambria Math" panose="02040503050406030204" pitchFamily="18" charset="0"/>
                      </a:rPr>
                      <m:t>∙</m:t>
                    </m:r>
                    <m:f>
                      <m:fPr>
                        <m:ctrlPr>
                          <a:rPr lang="en-US" i="1" smtClean="0">
                            <a:solidFill>
                              <a:srgbClr val="FF33CC"/>
                            </a:solidFill>
                            <a:latin typeface="Cambria Math" panose="02040503050406030204" pitchFamily="18" charset="0"/>
                            <a:ea typeface="Cambria Math" panose="02040503050406030204" pitchFamily="18" charset="0"/>
                          </a:rPr>
                        </m:ctrlPr>
                      </m:fPr>
                      <m:num>
                        <m:r>
                          <a:rPr lang="en-US" i="1">
                            <a:solidFill>
                              <a:srgbClr val="FF33CC"/>
                            </a:solidFill>
                            <a:latin typeface="Cambria Math" panose="02040503050406030204" pitchFamily="18" charset="0"/>
                            <a:ea typeface="Cambria Math" panose="02040503050406030204" pitchFamily="18" charset="0"/>
                          </a:rPr>
                          <m:t>𝛿</m:t>
                        </m:r>
                        <m:r>
                          <a:rPr lang="en-US" i="1">
                            <a:solidFill>
                              <a:srgbClr val="FF33CC"/>
                            </a:solidFill>
                            <a:latin typeface="Cambria Math" panose="02040503050406030204" pitchFamily="18" charset="0"/>
                            <a:ea typeface="Cambria Math" panose="02040503050406030204" pitchFamily="18" charset="0"/>
                          </a:rPr>
                          <m:t>𝑧</m:t>
                        </m:r>
                        <m:r>
                          <a:rPr lang="en-US" i="1">
                            <a:solidFill>
                              <a:srgbClr val="FF33CC"/>
                            </a:solidFill>
                            <a:latin typeface="Cambria Math" panose="02040503050406030204" pitchFamily="18" charset="0"/>
                            <a:ea typeface="Cambria Math" panose="02040503050406030204" pitchFamily="18" charset="0"/>
                          </a:rPr>
                          <m:t>1</m:t>
                        </m:r>
                      </m:num>
                      <m:den>
                        <m:r>
                          <a:rPr lang="en-US" i="1">
                            <a:solidFill>
                              <a:srgbClr val="FF33CC"/>
                            </a:solidFill>
                            <a:latin typeface="Cambria Math" panose="02040503050406030204" pitchFamily="18" charset="0"/>
                            <a:ea typeface="Cambria Math" panose="02040503050406030204" pitchFamily="18" charset="0"/>
                          </a:rPr>
                          <m:t>𝛿</m:t>
                        </m:r>
                        <m:r>
                          <a:rPr lang="en-US" i="1">
                            <a:solidFill>
                              <a:srgbClr val="FF33CC"/>
                            </a:solidFill>
                            <a:latin typeface="Cambria Math" panose="02040503050406030204" pitchFamily="18" charset="0"/>
                            <a:ea typeface="Cambria Math" panose="02040503050406030204" pitchFamily="18" charset="0"/>
                          </a:rPr>
                          <m:t>𝑤</m:t>
                        </m:r>
                        <m:r>
                          <a:rPr lang="en-US" i="1">
                            <a:solidFill>
                              <a:srgbClr val="FF33CC"/>
                            </a:solidFill>
                            <a:latin typeface="Cambria Math" panose="02040503050406030204" pitchFamily="18" charset="0"/>
                            <a:ea typeface="Cambria Math" panose="02040503050406030204" pitchFamily="18" charset="0"/>
                          </a:rPr>
                          <m:t>1</m:t>
                        </m:r>
                      </m:den>
                    </m:f>
                  </m:oMath>
                </a14:m>
                <a:endParaRPr lang="en-US">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f>
                      <m:fPr>
                        <m:ctrlPr>
                          <a:rPr lang="vi-VN" i="1">
                            <a:latin typeface="Cambria Math" panose="02040503050406030204" pitchFamily="18" charset="0"/>
                          </a:rPr>
                        </m:ctrlPr>
                      </m:fPr>
                      <m:num>
                        <m:r>
                          <a:rPr lang="vi-VN" i="1">
                            <a:latin typeface="Cambria Math" panose="02040503050406030204" pitchFamily="18" charset="0"/>
                            <a:ea typeface="Cambria Math" panose="02040503050406030204" pitchFamily="18" charset="0"/>
                          </a:rPr>
                          <m:t>𝛿</m:t>
                        </m:r>
                        <m:r>
                          <a:rPr lang="en-US" i="1">
                            <a:latin typeface="Cambria Math" panose="02040503050406030204" pitchFamily="18" charset="0"/>
                          </a:rPr>
                          <m:t>𝐿</m:t>
                        </m:r>
                      </m:num>
                      <m:den>
                        <m:r>
                          <a:rPr lang="vi-VN" i="1">
                            <a:latin typeface="Cambria Math" panose="02040503050406030204" pitchFamily="18" charset="0"/>
                            <a:ea typeface="Cambria Math" panose="02040503050406030204" pitchFamily="18" charset="0"/>
                          </a:rPr>
                          <m:t>𝛿</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rPr>
                          <m:t>1</m:t>
                        </m:r>
                      </m:den>
                    </m:f>
                    <m:r>
                      <a:rPr lang="en-US" i="1">
                        <a:latin typeface="Cambria Math" panose="02040503050406030204" pitchFamily="18" charset="0"/>
                      </a:rPr>
                      <m:t>=</m:t>
                    </m:r>
                    <m:f>
                      <m:fPr>
                        <m:ctrlPr>
                          <a:rPr lang="en-US" i="1" smtClean="0">
                            <a:solidFill>
                              <a:srgbClr val="00B050"/>
                            </a:solidFill>
                            <a:latin typeface="Cambria Math" panose="02040503050406030204" pitchFamily="18" charset="0"/>
                          </a:rPr>
                        </m:ctrlPr>
                      </m:fPr>
                      <m:num>
                        <m:r>
                          <a:rPr lang="en-US" i="1">
                            <a:solidFill>
                              <a:srgbClr val="00B050"/>
                            </a:solidFill>
                            <a:latin typeface="Cambria Math" panose="02040503050406030204" pitchFamily="18" charset="0"/>
                            <a:ea typeface="Cambria Math" panose="02040503050406030204" pitchFamily="18" charset="0"/>
                          </a:rPr>
                          <m:t>𝛿</m:t>
                        </m:r>
                        <m:r>
                          <a:rPr lang="en-US" i="1">
                            <a:solidFill>
                              <a:srgbClr val="00B050"/>
                            </a:solidFill>
                            <a:latin typeface="Cambria Math" panose="02040503050406030204" pitchFamily="18" charset="0"/>
                          </a:rPr>
                          <m:t>𝐿</m:t>
                        </m:r>
                      </m:num>
                      <m:den>
                        <m:r>
                          <a:rPr lang="en-US" i="1">
                            <a:solidFill>
                              <a:srgbClr val="00B050"/>
                            </a:solidFill>
                            <a:latin typeface="Cambria Math" panose="02040503050406030204" pitchFamily="18" charset="0"/>
                            <a:ea typeface="Cambria Math" panose="02040503050406030204" pitchFamily="18" charset="0"/>
                          </a:rPr>
                          <m:t>𝛿</m:t>
                        </m:r>
                        <m:acc>
                          <m:accPr>
                            <m:chr m:val="̂"/>
                            <m:ctrlPr>
                              <a:rPr lang="en-US" i="1">
                                <a:solidFill>
                                  <a:srgbClr val="00B050"/>
                                </a:solidFill>
                                <a:latin typeface="Cambria Math" panose="02040503050406030204" pitchFamily="18" charset="0"/>
                              </a:rPr>
                            </m:ctrlPr>
                          </m:accPr>
                          <m:e>
                            <m:r>
                              <a:rPr lang="en-US" i="1">
                                <a:solidFill>
                                  <a:srgbClr val="00B050"/>
                                </a:solidFill>
                                <a:latin typeface="Cambria Math" panose="02040503050406030204" pitchFamily="18" charset="0"/>
                              </a:rPr>
                              <m:t>𝑦</m:t>
                            </m:r>
                          </m:e>
                        </m:acc>
                      </m:den>
                    </m:f>
                    <m:r>
                      <a:rPr lang="en-US" i="1">
                        <a:latin typeface="Cambria Math" panose="02040503050406030204" pitchFamily="18" charset="0"/>
                        <a:ea typeface="Cambria Math" panose="02040503050406030204" pitchFamily="18" charset="0"/>
                      </a:rPr>
                      <m:t>∙</m:t>
                    </m:r>
                    <m:f>
                      <m:fPr>
                        <m:ctrlPr>
                          <a:rPr lang="en-US" i="1" smtClean="0">
                            <a:solidFill>
                              <a:srgbClr val="FF0000"/>
                            </a:solidFill>
                            <a:latin typeface="Cambria Math" panose="02040503050406030204" pitchFamily="18" charset="0"/>
                            <a:ea typeface="Cambria Math" panose="02040503050406030204" pitchFamily="18" charset="0"/>
                          </a:rPr>
                        </m:ctrlPr>
                      </m:fPr>
                      <m:num>
                        <m:r>
                          <a:rPr lang="en-US" i="1">
                            <a:solidFill>
                              <a:srgbClr val="FF0000"/>
                            </a:solidFill>
                            <a:latin typeface="Cambria Math" panose="02040503050406030204" pitchFamily="18" charset="0"/>
                            <a:ea typeface="Cambria Math" panose="02040503050406030204" pitchFamily="18" charset="0"/>
                          </a:rPr>
                          <m:t>𝛿</m:t>
                        </m:r>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𝑦</m:t>
                            </m:r>
                          </m:e>
                        </m:acc>
                      </m:num>
                      <m:den>
                        <m:r>
                          <a:rPr lang="en-US" i="1">
                            <a:solidFill>
                              <a:srgbClr val="FF0000"/>
                            </a:solidFill>
                            <a:latin typeface="Cambria Math" panose="02040503050406030204" pitchFamily="18" charset="0"/>
                            <a:ea typeface="Cambria Math" panose="02040503050406030204" pitchFamily="18" charset="0"/>
                          </a:rPr>
                          <m:t>𝛿</m:t>
                        </m:r>
                        <m:r>
                          <a:rPr lang="en-US" i="1">
                            <a:solidFill>
                              <a:srgbClr val="FF0000"/>
                            </a:solidFill>
                            <a:latin typeface="Cambria Math" panose="02040503050406030204" pitchFamily="18" charset="0"/>
                            <a:ea typeface="Cambria Math" panose="02040503050406030204" pitchFamily="18" charset="0"/>
                          </a:rPr>
                          <m:t>𝑧</m:t>
                        </m:r>
                        <m:r>
                          <a:rPr lang="en-US" i="1">
                            <a:solidFill>
                              <a:srgbClr val="FF0000"/>
                            </a:solidFill>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f>
                      <m:fPr>
                        <m:ctrlPr>
                          <a:rPr lang="en-US" i="1" smtClean="0">
                            <a:solidFill>
                              <a:srgbClr val="0033CC"/>
                            </a:solidFill>
                            <a:latin typeface="Cambria Math" panose="02040503050406030204" pitchFamily="18" charset="0"/>
                            <a:ea typeface="Cambria Math" panose="02040503050406030204" pitchFamily="18" charset="0"/>
                          </a:rPr>
                        </m:ctrlPr>
                      </m:fPr>
                      <m:num>
                        <m:r>
                          <a:rPr lang="en-US" i="1">
                            <a:solidFill>
                              <a:srgbClr val="0033CC"/>
                            </a:solidFill>
                            <a:latin typeface="Cambria Math" panose="02040503050406030204" pitchFamily="18" charset="0"/>
                            <a:ea typeface="Cambria Math" panose="02040503050406030204" pitchFamily="18" charset="0"/>
                          </a:rPr>
                          <m:t>𝛿</m:t>
                        </m:r>
                        <m:r>
                          <a:rPr lang="en-US" i="1">
                            <a:solidFill>
                              <a:srgbClr val="0033CC"/>
                            </a:solidFill>
                            <a:latin typeface="Cambria Math" panose="02040503050406030204" pitchFamily="18" charset="0"/>
                            <a:ea typeface="Cambria Math" panose="02040503050406030204" pitchFamily="18" charset="0"/>
                          </a:rPr>
                          <m:t>𝑧</m:t>
                        </m:r>
                        <m:r>
                          <a:rPr lang="en-US" i="1">
                            <a:solidFill>
                              <a:srgbClr val="0033CC"/>
                            </a:solidFill>
                            <a:latin typeface="Cambria Math" panose="02040503050406030204" pitchFamily="18" charset="0"/>
                            <a:ea typeface="Cambria Math" panose="02040503050406030204" pitchFamily="18" charset="0"/>
                          </a:rPr>
                          <m:t>2</m:t>
                        </m:r>
                      </m:num>
                      <m:den>
                        <m:r>
                          <a:rPr lang="en-US" i="1">
                            <a:solidFill>
                              <a:srgbClr val="0033CC"/>
                            </a:solidFill>
                            <a:latin typeface="Cambria Math" panose="02040503050406030204" pitchFamily="18" charset="0"/>
                            <a:ea typeface="Cambria Math" panose="02040503050406030204" pitchFamily="18" charset="0"/>
                          </a:rPr>
                          <m:t>𝛿</m:t>
                        </m:r>
                        <m:r>
                          <a:rPr lang="en-US" i="1">
                            <a:solidFill>
                              <a:srgbClr val="0033CC"/>
                            </a:solidFill>
                            <a:latin typeface="Cambria Math" panose="02040503050406030204" pitchFamily="18" charset="0"/>
                            <a:ea typeface="Cambria Math" panose="02040503050406030204" pitchFamily="18" charset="0"/>
                          </a:rPr>
                          <m:t>𝑎</m:t>
                        </m:r>
                        <m:r>
                          <a:rPr lang="en-US" i="1">
                            <a:solidFill>
                              <a:srgbClr val="0033CC"/>
                            </a:solidFill>
                            <a:latin typeface="Cambria Math" panose="02040503050406030204" pitchFamily="18" charset="0"/>
                            <a:ea typeface="Cambria Math" panose="02040503050406030204" pitchFamily="18" charset="0"/>
                          </a:rPr>
                          <m:t>1</m:t>
                        </m:r>
                      </m:den>
                    </m:f>
                    <m:r>
                      <a:rPr lang="en-US" i="1">
                        <a:latin typeface="Cambria Math" panose="02040503050406030204" pitchFamily="18" charset="0"/>
                        <a:ea typeface="Cambria Math" panose="02040503050406030204" pitchFamily="18" charset="0"/>
                      </a:rPr>
                      <m:t>∙</m:t>
                    </m:r>
                    <m:f>
                      <m:fPr>
                        <m:ctrlPr>
                          <a:rPr lang="en-US" i="1" smtClean="0">
                            <a:solidFill>
                              <a:srgbClr val="00B0F0"/>
                            </a:solidFill>
                            <a:latin typeface="Cambria Math" panose="02040503050406030204" pitchFamily="18" charset="0"/>
                            <a:ea typeface="Cambria Math" panose="02040503050406030204" pitchFamily="18" charset="0"/>
                          </a:rPr>
                        </m:ctrlPr>
                      </m:fPr>
                      <m:num>
                        <m:r>
                          <a:rPr lang="en-US" i="1">
                            <a:solidFill>
                              <a:srgbClr val="00B0F0"/>
                            </a:solidFill>
                            <a:latin typeface="Cambria Math" panose="02040503050406030204" pitchFamily="18" charset="0"/>
                            <a:ea typeface="Cambria Math" panose="02040503050406030204" pitchFamily="18" charset="0"/>
                          </a:rPr>
                          <m:t>𝛿</m:t>
                        </m:r>
                        <m:r>
                          <a:rPr lang="en-US" i="1">
                            <a:solidFill>
                              <a:srgbClr val="00B0F0"/>
                            </a:solidFill>
                            <a:latin typeface="Cambria Math" panose="02040503050406030204" pitchFamily="18" charset="0"/>
                            <a:ea typeface="Cambria Math" panose="02040503050406030204" pitchFamily="18" charset="0"/>
                          </a:rPr>
                          <m:t>𝑎</m:t>
                        </m:r>
                        <m:r>
                          <a:rPr lang="en-US" i="1">
                            <a:solidFill>
                              <a:srgbClr val="00B0F0"/>
                            </a:solidFill>
                            <a:latin typeface="Cambria Math" panose="02040503050406030204" pitchFamily="18" charset="0"/>
                            <a:ea typeface="Cambria Math" panose="02040503050406030204" pitchFamily="18" charset="0"/>
                          </a:rPr>
                          <m:t>1</m:t>
                        </m:r>
                      </m:num>
                      <m:den>
                        <m:r>
                          <a:rPr lang="en-US" i="1">
                            <a:solidFill>
                              <a:srgbClr val="00B0F0"/>
                            </a:solidFill>
                            <a:latin typeface="Cambria Math" panose="02040503050406030204" pitchFamily="18" charset="0"/>
                            <a:ea typeface="Cambria Math" panose="02040503050406030204" pitchFamily="18" charset="0"/>
                          </a:rPr>
                          <m:t>𝛿</m:t>
                        </m:r>
                        <m:r>
                          <a:rPr lang="en-US" i="1">
                            <a:solidFill>
                              <a:srgbClr val="00B0F0"/>
                            </a:solidFill>
                            <a:latin typeface="Cambria Math" panose="02040503050406030204" pitchFamily="18" charset="0"/>
                            <a:ea typeface="Cambria Math" panose="02040503050406030204" pitchFamily="18" charset="0"/>
                          </a:rPr>
                          <m:t>𝑧</m:t>
                        </m:r>
                        <m:r>
                          <a:rPr lang="en-US" i="1">
                            <a:solidFill>
                              <a:srgbClr val="00B0F0"/>
                            </a:solidFill>
                            <a:latin typeface="Cambria Math" panose="02040503050406030204" pitchFamily="18" charset="0"/>
                            <a:ea typeface="Cambria Math" panose="02040503050406030204" pitchFamily="18" charset="0"/>
                          </a:rPr>
                          <m:t>1</m:t>
                        </m:r>
                      </m:den>
                    </m:f>
                    <m:r>
                      <a:rPr lang="en-US" i="1">
                        <a:latin typeface="Cambria Math" panose="02040503050406030204" pitchFamily="18" charset="0"/>
                        <a:ea typeface="Cambria Math" panose="02040503050406030204" pitchFamily="18" charset="0"/>
                      </a:rPr>
                      <m:t>∙</m:t>
                    </m:r>
                    <m:f>
                      <m:fPr>
                        <m:ctrlPr>
                          <a:rPr lang="en-US" i="1" smtClean="0">
                            <a:solidFill>
                              <a:srgbClr val="FF9900"/>
                            </a:solidFill>
                            <a:latin typeface="Cambria Math" panose="02040503050406030204" pitchFamily="18" charset="0"/>
                            <a:ea typeface="Cambria Math" panose="02040503050406030204" pitchFamily="18" charset="0"/>
                          </a:rPr>
                        </m:ctrlPr>
                      </m:fPr>
                      <m:num>
                        <m:r>
                          <a:rPr lang="en-US" i="1">
                            <a:solidFill>
                              <a:srgbClr val="FF9900"/>
                            </a:solidFill>
                            <a:latin typeface="Cambria Math" panose="02040503050406030204" pitchFamily="18" charset="0"/>
                            <a:ea typeface="Cambria Math" panose="02040503050406030204" pitchFamily="18" charset="0"/>
                          </a:rPr>
                          <m:t>𝛿</m:t>
                        </m:r>
                        <m:r>
                          <a:rPr lang="en-US" i="1">
                            <a:solidFill>
                              <a:srgbClr val="FF9900"/>
                            </a:solidFill>
                            <a:latin typeface="Cambria Math" panose="02040503050406030204" pitchFamily="18" charset="0"/>
                            <a:ea typeface="Cambria Math" panose="02040503050406030204" pitchFamily="18" charset="0"/>
                          </a:rPr>
                          <m:t>𝑧</m:t>
                        </m:r>
                        <m:r>
                          <a:rPr lang="en-US" i="1">
                            <a:solidFill>
                              <a:srgbClr val="FF9900"/>
                            </a:solidFill>
                            <a:latin typeface="Cambria Math" panose="02040503050406030204" pitchFamily="18" charset="0"/>
                            <a:ea typeface="Cambria Math" panose="02040503050406030204" pitchFamily="18" charset="0"/>
                          </a:rPr>
                          <m:t>1</m:t>
                        </m:r>
                      </m:num>
                      <m:den>
                        <m:r>
                          <a:rPr lang="en-US" i="1">
                            <a:solidFill>
                              <a:srgbClr val="FF9900"/>
                            </a:solidFill>
                            <a:latin typeface="Cambria Math" panose="02040503050406030204" pitchFamily="18" charset="0"/>
                            <a:ea typeface="Cambria Math" panose="02040503050406030204" pitchFamily="18" charset="0"/>
                          </a:rPr>
                          <m:t>𝛿</m:t>
                        </m:r>
                        <m:r>
                          <a:rPr lang="en-US" i="1">
                            <a:solidFill>
                              <a:srgbClr val="FF9900"/>
                            </a:solidFill>
                            <a:latin typeface="Cambria Math" panose="02040503050406030204" pitchFamily="18" charset="0"/>
                            <a:ea typeface="Cambria Math" panose="02040503050406030204" pitchFamily="18" charset="0"/>
                          </a:rPr>
                          <m:t>𝑏</m:t>
                        </m:r>
                        <m:r>
                          <a:rPr lang="en-US" i="1">
                            <a:solidFill>
                              <a:srgbClr val="FF9900"/>
                            </a:solidFill>
                            <a:latin typeface="Cambria Math" panose="02040503050406030204" pitchFamily="18" charset="0"/>
                            <a:ea typeface="Cambria Math" panose="02040503050406030204" pitchFamily="18" charset="0"/>
                          </a:rPr>
                          <m:t>1</m:t>
                        </m:r>
                      </m:den>
                    </m:f>
                  </m:oMath>
                </a14:m>
                <a:endParaRPr lang="vi-VN"/>
              </a:p>
            </p:txBody>
          </p:sp>
        </mc:Choice>
        <mc:Fallback xmlns="">
          <p:sp>
            <p:nvSpPr>
              <p:cNvPr id="5" name="TextBox 4"/>
              <p:cNvSpPr txBox="1">
                <a:spLocks noRot="1" noChangeAspect="1" noMove="1" noResize="1" noEditPoints="1" noAdjustHandles="1" noChangeArrowheads="1" noChangeShapeType="1" noTextEdit="1"/>
              </p:cNvSpPr>
              <p:nvPr/>
            </p:nvSpPr>
            <p:spPr>
              <a:xfrm>
                <a:off x="1087137" y="4467127"/>
                <a:ext cx="4891296" cy="1852815"/>
              </a:xfrm>
              <a:prstGeom prst="rect">
                <a:avLst/>
              </a:prstGeom>
              <a:blipFill>
                <a:blip r:embed="rId2"/>
                <a:stretch>
                  <a:fillRect l="-747" t="-329"/>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638129" y="3035327"/>
                <a:ext cx="2127176" cy="9608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spc="-1">
                          <a:latin typeface="Cambria Math" panose="02040503050406030204" pitchFamily="18" charset="0"/>
                        </a:rPr>
                        <m:t>𝑧</m:t>
                      </m:r>
                      <m:r>
                        <a:rPr lang="en-US" sz="1200" i="1" spc="-1">
                          <a:latin typeface="Cambria Math" panose="02040503050406030204" pitchFamily="18" charset="0"/>
                        </a:rPr>
                        <m:t>1=</m:t>
                      </m:r>
                      <m:r>
                        <a:rPr lang="en-US" sz="1200" i="1" spc="-1">
                          <a:latin typeface="Cambria Math" panose="02040503050406030204" pitchFamily="18" charset="0"/>
                        </a:rPr>
                        <m:t>𝑥</m:t>
                      </m:r>
                      <m:r>
                        <a:rPr lang="en-US" sz="1200" i="1" spc="-1">
                          <a:latin typeface="Cambria Math" panose="02040503050406030204" pitchFamily="18" charset="0"/>
                        </a:rPr>
                        <m:t>1∙</m:t>
                      </m:r>
                      <m:r>
                        <a:rPr lang="en-US" sz="1200" i="1" spc="-1">
                          <a:latin typeface="Cambria Math" panose="02040503050406030204" pitchFamily="18" charset="0"/>
                          <a:ea typeface="Cambria Math" panose="02040503050406030204" pitchFamily="18" charset="0"/>
                        </a:rPr>
                        <m:t>𝑤</m:t>
                      </m:r>
                      <m:r>
                        <a:rPr lang="en-US" sz="1200" i="1" spc="-1">
                          <a:latin typeface="Cambria Math" panose="02040503050406030204" pitchFamily="18" charset="0"/>
                          <a:ea typeface="Cambria Math" panose="02040503050406030204" pitchFamily="18" charset="0"/>
                        </a:rPr>
                        <m:t>1+</m:t>
                      </m:r>
                      <m:r>
                        <a:rPr lang="en-US" sz="1200" i="1" spc="-1">
                          <a:latin typeface="Cambria Math" panose="02040503050406030204" pitchFamily="18" charset="0"/>
                          <a:ea typeface="Cambria Math" panose="02040503050406030204" pitchFamily="18" charset="0"/>
                        </a:rPr>
                        <m:t>𝑏</m:t>
                      </m:r>
                      <m:r>
                        <a:rPr lang="en-US" sz="1200" i="1" spc="-1">
                          <a:latin typeface="Cambria Math" panose="02040503050406030204" pitchFamily="18" charset="0"/>
                          <a:ea typeface="Cambria Math" panose="02040503050406030204" pitchFamily="18" charset="0"/>
                        </a:rPr>
                        <m:t>1</m:t>
                      </m:r>
                    </m:oMath>
                  </m:oMathPara>
                </a14:m>
                <a:endParaRPr lang="en-US" sz="1200" spc="-1">
                  <a:latin typeface="Arial"/>
                  <a:ea typeface="Cambria Math" panose="02040503050406030204" pitchFamily="18" charset="0"/>
                </a:endParaRPr>
              </a:p>
              <a:p>
                <a:r>
                  <a:rPr lang="en-US" sz="1200" smtClean="0">
                    <a:ea typeface="Cambria Math" panose="02040503050406030204" pitchFamily="18" charset="0"/>
                  </a:rPr>
                  <a:t>→</a:t>
                </a:r>
                <a14:m>
                  <m:oMath xmlns:m="http://schemas.openxmlformats.org/officeDocument/2006/math">
                    <m:d>
                      <m:dPr>
                        <m:begChr m:val="{"/>
                        <m:endChr m:val=""/>
                        <m:ctrlPr>
                          <a:rPr lang="en-US" sz="1200" i="1" smtClean="0">
                            <a:latin typeface="Cambria Math" panose="02040503050406030204" pitchFamily="18" charset="0"/>
                            <a:ea typeface="Cambria Math" panose="02040503050406030204" pitchFamily="18" charset="0"/>
                          </a:rPr>
                        </m:ctrlPr>
                      </m:dPr>
                      <m:e>
                        <m:eqArr>
                          <m:eqArrPr>
                            <m:ctrlPr>
                              <a:rPr lang="en-US" sz="1200" i="1" smtClean="0">
                                <a:latin typeface="Cambria Math" panose="02040503050406030204" pitchFamily="18" charset="0"/>
                                <a:ea typeface="Cambria Math" panose="02040503050406030204" pitchFamily="18" charset="0"/>
                              </a:rPr>
                            </m:ctrlPr>
                          </m:eqArrPr>
                          <m:e>
                            <m:f>
                              <m:fPr>
                                <m:ctrlPr>
                                  <a:rPr lang="en-US" sz="1200" i="1" smtClean="0">
                                    <a:solidFill>
                                      <a:srgbClr val="FF33CC"/>
                                    </a:solidFill>
                                    <a:latin typeface="Cambria Math" panose="02040503050406030204" pitchFamily="18" charset="0"/>
                                    <a:ea typeface="Cambria Math" panose="02040503050406030204" pitchFamily="18" charset="0"/>
                                  </a:rPr>
                                </m:ctrlPr>
                              </m:fPr>
                              <m:num>
                                <m:r>
                                  <a:rPr lang="en-US" sz="1200" i="1">
                                    <a:solidFill>
                                      <a:srgbClr val="FF33CC"/>
                                    </a:solidFill>
                                    <a:latin typeface="Cambria Math" panose="02040503050406030204" pitchFamily="18" charset="0"/>
                                    <a:ea typeface="Cambria Math" panose="02040503050406030204" pitchFamily="18" charset="0"/>
                                  </a:rPr>
                                  <m:t>𝛿</m:t>
                                </m:r>
                                <m:r>
                                  <a:rPr lang="en-US" sz="1200" i="1">
                                    <a:solidFill>
                                      <a:srgbClr val="FF33CC"/>
                                    </a:solidFill>
                                    <a:latin typeface="Cambria Math" panose="02040503050406030204" pitchFamily="18" charset="0"/>
                                    <a:ea typeface="Cambria Math" panose="02040503050406030204" pitchFamily="18" charset="0"/>
                                  </a:rPr>
                                  <m:t>𝑧</m:t>
                                </m:r>
                                <m:r>
                                  <a:rPr lang="en-US" sz="1200" i="1">
                                    <a:solidFill>
                                      <a:srgbClr val="FF33CC"/>
                                    </a:solidFill>
                                    <a:latin typeface="Cambria Math" panose="02040503050406030204" pitchFamily="18" charset="0"/>
                                    <a:ea typeface="Cambria Math" panose="02040503050406030204" pitchFamily="18" charset="0"/>
                                  </a:rPr>
                                  <m:t>1</m:t>
                                </m:r>
                              </m:num>
                              <m:den>
                                <m:r>
                                  <a:rPr lang="en-US" sz="1200" i="1">
                                    <a:solidFill>
                                      <a:srgbClr val="FF33CC"/>
                                    </a:solidFill>
                                    <a:latin typeface="Cambria Math" panose="02040503050406030204" pitchFamily="18" charset="0"/>
                                    <a:ea typeface="Cambria Math" panose="02040503050406030204" pitchFamily="18" charset="0"/>
                                  </a:rPr>
                                  <m:t>𝛿</m:t>
                                </m:r>
                                <m:r>
                                  <a:rPr lang="en-US" sz="1200" i="1">
                                    <a:solidFill>
                                      <a:srgbClr val="FF33CC"/>
                                    </a:solidFill>
                                    <a:latin typeface="Cambria Math" panose="02040503050406030204" pitchFamily="18" charset="0"/>
                                    <a:ea typeface="Cambria Math" panose="02040503050406030204" pitchFamily="18" charset="0"/>
                                  </a:rPr>
                                  <m:t>𝑤</m:t>
                                </m:r>
                                <m:r>
                                  <a:rPr lang="en-US" sz="1200" i="1">
                                    <a:solidFill>
                                      <a:srgbClr val="FF33CC"/>
                                    </a:solidFill>
                                    <a:latin typeface="Cambria Math" panose="02040503050406030204" pitchFamily="18" charset="0"/>
                                    <a:ea typeface="Cambria Math" panose="02040503050406030204" pitchFamily="18" charset="0"/>
                                  </a:rPr>
                                  <m:t>1</m:t>
                                </m:r>
                              </m:den>
                            </m:f>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𝑥</m:t>
                            </m:r>
                            <m:r>
                              <a:rPr lang="en-US" sz="1200" i="1">
                                <a:latin typeface="Cambria Math" panose="02040503050406030204" pitchFamily="18" charset="0"/>
                                <a:ea typeface="Cambria Math" panose="02040503050406030204" pitchFamily="18" charset="0"/>
                              </a:rPr>
                              <m:t>1</m:t>
                            </m:r>
                            <m:r>
                              <m:rPr>
                                <m:nor/>
                              </m:rPr>
                              <a:rPr lang="en-US" sz="1200" i="1">
                                <a:latin typeface="Cambria Math" panose="02040503050406030204" pitchFamily="18" charset="0"/>
                                <a:ea typeface="Cambria Math" panose="02040503050406030204" pitchFamily="18" charset="0"/>
                              </a:rPr>
                              <m:t> </m:t>
                            </m:r>
                          </m:e>
                          <m:e>
                            <m:f>
                              <m:fPr>
                                <m:ctrlPr>
                                  <a:rPr lang="en-US" sz="1200" i="1" smtClean="0">
                                    <a:solidFill>
                                      <a:srgbClr val="FF9900"/>
                                    </a:solidFill>
                                    <a:latin typeface="Cambria Math" panose="02040503050406030204" pitchFamily="18" charset="0"/>
                                    <a:ea typeface="Cambria Math" panose="02040503050406030204" pitchFamily="18" charset="0"/>
                                  </a:rPr>
                                </m:ctrlPr>
                              </m:fPr>
                              <m:num>
                                <m:r>
                                  <a:rPr lang="en-US" sz="1200" i="1">
                                    <a:solidFill>
                                      <a:srgbClr val="FF9900"/>
                                    </a:solidFill>
                                    <a:latin typeface="Cambria Math" panose="02040503050406030204" pitchFamily="18" charset="0"/>
                                    <a:ea typeface="Cambria Math" panose="02040503050406030204" pitchFamily="18" charset="0"/>
                                  </a:rPr>
                                  <m:t>𝛿</m:t>
                                </m:r>
                                <m:r>
                                  <a:rPr lang="en-US" sz="1200" i="1">
                                    <a:solidFill>
                                      <a:srgbClr val="FF9900"/>
                                    </a:solidFill>
                                    <a:latin typeface="Cambria Math" panose="02040503050406030204" pitchFamily="18" charset="0"/>
                                    <a:ea typeface="Cambria Math" panose="02040503050406030204" pitchFamily="18" charset="0"/>
                                  </a:rPr>
                                  <m:t>𝑧</m:t>
                                </m:r>
                                <m:r>
                                  <a:rPr lang="en-US" sz="1200" i="1">
                                    <a:solidFill>
                                      <a:srgbClr val="FF9900"/>
                                    </a:solidFill>
                                    <a:latin typeface="Cambria Math" panose="02040503050406030204" pitchFamily="18" charset="0"/>
                                    <a:ea typeface="Cambria Math" panose="02040503050406030204" pitchFamily="18" charset="0"/>
                                  </a:rPr>
                                  <m:t>1</m:t>
                                </m:r>
                              </m:num>
                              <m:den>
                                <m:r>
                                  <a:rPr lang="en-US" sz="1200" i="1">
                                    <a:solidFill>
                                      <a:srgbClr val="FF9900"/>
                                    </a:solidFill>
                                    <a:latin typeface="Cambria Math" panose="02040503050406030204" pitchFamily="18" charset="0"/>
                                    <a:ea typeface="Cambria Math" panose="02040503050406030204" pitchFamily="18" charset="0"/>
                                  </a:rPr>
                                  <m:t>𝛿</m:t>
                                </m:r>
                                <m:r>
                                  <a:rPr lang="en-US" sz="1200" i="1">
                                    <a:solidFill>
                                      <a:srgbClr val="FF9900"/>
                                    </a:solidFill>
                                    <a:latin typeface="Cambria Math" panose="02040503050406030204" pitchFamily="18" charset="0"/>
                                    <a:ea typeface="Cambria Math" panose="02040503050406030204" pitchFamily="18" charset="0"/>
                                  </a:rPr>
                                  <m:t>𝑏</m:t>
                                </m:r>
                                <m:r>
                                  <a:rPr lang="en-US" sz="1200" i="1">
                                    <a:solidFill>
                                      <a:srgbClr val="FF9900"/>
                                    </a:solidFill>
                                    <a:latin typeface="Cambria Math" panose="02040503050406030204" pitchFamily="18" charset="0"/>
                                    <a:ea typeface="Cambria Math" panose="02040503050406030204" pitchFamily="18" charset="0"/>
                                  </a:rPr>
                                  <m:t>1</m:t>
                                </m:r>
                              </m:den>
                            </m:f>
                            <m:r>
                              <a:rPr lang="en-US" sz="1200" i="1">
                                <a:latin typeface="Cambria Math" panose="02040503050406030204" pitchFamily="18" charset="0"/>
                                <a:ea typeface="Cambria Math" panose="02040503050406030204" pitchFamily="18" charset="0"/>
                              </a:rPr>
                              <m:t>=1</m:t>
                            </m:r>
                            <m:r>
                              <m:rPr>
                                <m:nor/>
                              </m:rPr>
                              <a:rPr lang="vi-VN" sz="1200"/>
                              <m:t> </m:t>
                            </m:r>
                          </m:e>
                        </m:eqArr>
                      </m:e>
                    </m:d>
                  </m:oMath>
                </a14:m>
                <a:endParaRPr lang="vi-VN" sz="1200"/>
              </a:p>
            </p:txBody>
          </p:sp>
        </mc:Choice>
        <mc:Fallback xmlns="">
          <p:sp>
            <p:nvSpPr>
              <p:cNvPr id="10" name="TextBox 9"/>
              <p:cNvSpPr txBox="1">
                <a:spLocks noRot="1" noChangeAspect="1" noMove="1" noResize="1" noEditPoints="1" noAdjustHandles="1" noChangeArrowheads="1" noChangeShapeType="1" noTextEdit="1"/>
              </p:cNvSpPr>
              <p:nvPr/>
            </p:nvSpPr>
            <p:spPr>
              <a:xfrm>
                <a:off x="2638129" y="3035327"/>
                <a:ext cx="2127176" cy="960840"/>
              </a:xfrm>
              <a:prstGeom prst="rect">
                <a:avLst/>
              </a:prstGeom>
              <a:blipFill>
                <a:blip r:embed="rId3"/>
                <a:stretch>
                  <a:fillRect l="-287"/>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667319" y="2819830"/>
                <a:ext cx="1824154" cy="6245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spc="-1" smtClean="0">
                          <a:latin typeface="Cambria Math" panose="02040503050406030204" pitchFamily="18" charset="0"/>
                        </a:rPr>
                        <m:t>𝑎</m:t>
                      </m:r>
                      <m:r>
                        <a:rPr lang="en-US" sz="1400" i="1" spc="-1" smtClean="0">
                          <a:latin typeface="Cambria Math" panose="02040503050406030204" pitchFamily="18" charset="0"/>
                        </a:rPr>
                        <m:t>1=</m:t>
                      </m:r>
                      <m:r>
                        <a:rPr lang="en-US" sz="1400" i="1" spc="-1">
                          <a:latin typeface="Cambria Math" panose="02040503050406030204" pitchFamily="18" charset="0"/>
                          <a:ea typeface="Cambria Math" panose="02040503050406030204" pitchFamily="18" charset="0"/>
                        </a:rPr>
                        <m:t>𝜎</m:t>
                      </m:r>
                      <m:d>
                        <m:dPr>
                          <m:ctrlPr>
                            <a:rPr lang="en-US" sz="1400" i="1" spc="-1">
                              <a:latin typeface="Cambria Math" panose="02040503050406030204" pitchFamily="18" charset="0"/>
                              <a:ea typeface="Cambria Math" panose="02040503050406030204" pitchFamily="18" charset="0"/>
                            </a:rPr>
                          </m:ctrlPr>
                        </m:dPr>
                        <m:e>
                          <m:r>
                            <a:rPr lang="en-US" sz="1400" i="1" spc="-1">
                              <a:latin typeface="Cambria Math" panose="02040503050406030204" pitchFamily="18" charset="0"/>
                              <a:ea typeface="Cambria Math" panose="02040503050406030204" pitchFamily="18" charset="0"/>
                            </a:rPr>
                            <m:t>𝑧</m:t>
                          </m:r>
                          <m:r>
                            <a:rPr lang="en-US" sz="1400" i="1" spc="-1">
                              <a:latin typeface="Cambria Math" panose="02040503050406030204" pitchFamily="18" charset="0"/>
                              <a:ea typeface="Cambria Math" panose="02040503050406030204" pitchFamily="18" charset="0"/>
                            </a:rPr>
                            <m:t>1</m:t>
                          </m:r>
                        </m:e>
                      </m:d>
                    </m:oMath>
                  </m:oMathPara>
                </a14:m>
                <a:endParaRPr lang="en-US" sz="1400" i="1" spc="-1" smtClean="0">
                  <a:latin typeface="Cambria Math" panose="02040503050406030204" pitchFamily="18" charset="0"/>
                  <a:ea typeface="Cambria Math" panose="02040503050406030204" pitchFamily="18" charset="0"/>
                </a:endParaRPr>
              </a:p>
              <a:p>
                <a:r>
                  <a:rPr lang="en-US" sz="1400" smtClean="0">
                    <a:ea typeface="Cambria Math" panose="02040503050406030204" pitchFamily="18" charset="0"/>
                  </a:rPr>
                  <a:t>→</a:t>
                </a:r>
                <a14:m>
                  <m:oMath xmlns:m="http://schemas.openxmlformats.org/officeDocument/2006/math">
                    <m:f>
                      <m:fPr>
                        <m:ctrlPr>
                          <a:rPr lang="en-US" sz="1400" i="1" smtClean="0">
                            <a:solidFill>
                              <a:srgbClr val="00B0F0"/>
                            </a:solidFill>
                            <a:latin typeface="Cambria Math" panose="02040503050406030204" pitchFamily="18" charset="0"/>
                            <a:ea typeface="Cambria Math" panose="02040503050406030204" pitchFamily="18" charset="0"/>
                          </a:rPr>
                        </m:ctrlPr>
                      </m:fPr>
                      <m:num>
                        <m:r>
                          <a:rPr lang="en-US" sz="1400" i="1">
                            <a:solidFill>
                              <a:srgbClr val="00B0F0"/>
                            </a:solidFill>
                            <a:latin typeface="Cambria Math" panose="02040503050406030204" pitchFamily="18" charset="0"/>
                            <a:ea typeface="Cambria Math" panose="02040503050406030204" pitchFamily="18" charset="0"/>
                          </a:rPr>
                          <m:t>𝛿</m:t>
                        </m:r>
                        <m:r>
                          <a:rPr lang="en-US" sz="1400" i="1">
                            <a:solidFill>
                              <a:srgbClr val="00B0F0"/>
                            </a:solidFill>
                            <a:latin typeface="Cambria Math" panose="02040503050406030204" pitchFamily="18" charset="0"/>
                            <a:ea typeface="Cambria Math" panose="02040503050406030204" pitchFamily="18" charset="0"/>
                          </a:rPr>
                          <m:t>𝑎</m:t>
                        </m:r>
                        <m:r>
                          <a:rPr lang="en-US" sz="1400" i="1">
                            <a:solidFill>
                              <a:srgbClr val="00B0F0"/>
                            </a:solidFill>
                            <a:latin typeface="Cambria Math" panose="02040503050406030204" pitchFamily="18" charset="0"/>
                            <a:ea typeface="Cambria Math" panose="02040503050406030204" pitchFamily="18" charset="0"/>
                          </a:rPr>
                          <m:t>1</m:t>
                        </m:r>
                      </m:num>
                      <m:den>
                        <m:r>
                          <a:rPr lang="en-US" sz="1400" i="1">
                            <a:solidFill>
                              <a:srgbClr val="00B0F0"/>
                            </a:solidFill>
                            <a:latin typeface="Cambria Math" panose="02040503050406030204" pitchFamily="18" charset="0"/>
                            <a:ea typeface="Cambria Math" panose="02040503050406030204" pitchFamily="18" charset="0"/>
                          </a:rPr>
                          <m:t>𝛿</m:t>
                        </m:r>
                        <m:r>
                          <a:rPr lang="en-US" sz="1400" i="1">
                            <a:solidFill>
                              <a:srgbClr val="00B0F0"/>
                            </a:solidFill>
                            <a:latin typeface="Cambria Math" panose="02040503050406030204" pitchFamily="18" charset="0"/>
                            <a:ea typeface="Cambria Math" panose="02040503050406030204" pitchFamily="18" charset="0"/>
                          </a:rPr>
                          <m:t>𝑧</m:t>
                        </m:r>
                        <m:r>
                          <a:rPr lang="en-US" sz="1400" i="1">
                            <a:solidFill>
                              <a:srgbClr val="00B0F0"/>
                            </a:solidFill>
                            <a:latin typeface="Cambria Math" panose="02040503050406030204" pitchFamily="18" charset="0"/>
                            <a:ea typeface="Cambria Math" panose="02040503050406030204" pitchFamily="18" charset="0"/>
                          </a:rPr>
                          <m:t>1</m:t>
                        </m:r>
                      </m:den>
                    </m:f>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𝑎</m:t>
                    </m:r>
                    <m:r>
                      <a:rPr lang="en-US" sz="1400" b="0" i="1" smtClean="0">
                        <a:latin typeface="Cambria Math" panose="02040503050406030204" pitchFamily="18" charset="0"/>
                        <a:ea typeface="Cambria Math" panose="02040503050406030204" pitchFamily="18" charset="0"/>
                      </a:rPr>
                      <m:t>1∙(1−</m:t>
                    </m:r>
                    <m:r>
                      <a:rPr lang="en-US" sz="1400" b="0" i="1" smtClean="0">
                        <a:latin typeface="Cambria Math" panose="02040503050406030204" pitchFamily="18" charset="0"/>
                        <a:ea typeface="Cambria Math" panose="02040503050406030204" pitchFamily="18" charset="0"/>
                      </a:rPr>
                      <m:t>𝑎</m:t>
                    </m:r>
                    <m:r>
                      <a:rPr lang="en-US" sz="1400" b="0" i="1" smtClean="0">
                        <a:latin typeface="Cambria Math" panose="02040503050406030204" pitchFamily="18" charset="0"/>
                        <a:ea typeface="Cambria Math" panose="02040503050406030204" pitchFamily="18" charset="0"/>
                      </a:rPr>
                      <m:t>1)</m:t>
                    </m:r>
                  </m:oMath>
                </a14:m>
                <a:endParaRPr lang="vi-VN" sz="1400"/>
              </a:p>
            </p:txBody>
          </p:sp>
        </mc:Choice>
        <mc:Fallback xmlns="">
          <p:sp>
            <p:nvSpPr>
              <p:cNvPr id="11" name="Rectangle 10"/>
              <p:cNvSpPr>
                <a:spLocks noRot="1" noChangeAspect="1" noMove="1" noResize="1" noEditPoints="1" noAdjustHandles="1" noChangeArrowheads="1" noChangeShapeType="1" noTextEdit="1"/>
              </p:cNvSpPr>
              <p:nvPr/>
            </p:nvSpPr>
            <p:spPr>
              <a:xfrm>
                <a:off x="4667319" y="2819830"/>
                <a:ext cx="1824154" cy="624530"/>
              </a:xfrm>
              <a:prstGeom prst="rect">
                <a:avLst/>
              </a:prstGeom>
              <a:blipFill>
                <a:blip r:embed="rId4"/>
                <a:stretch>
                  <a:fillRect l="-1003" b="-980"/>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443504" y="3045458"/>
                <a:ext cx="1731544" cy="11828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spc="-1" smtClean="0">
                          <a:latin typeface="Cambria Math" panose="02040503050406030204" pitchFamily="18" charset="0"/>
                        </a:rPr>
                        <m:t>𝑧</m:t>
                      </m:r>
                      <m:r>
                        <a:rPr lang="en-US" sz="1200" i="1" spc="-1" smtClean="0">
                          <a:latin typeface="Cambria Math" panose="02040503050406030204" pitchFamily="18" charset="0"/>
                        </a:rPr>
                        <m:t>2=</m:t>
                      </m:r>
                      <m:r>
                        <a:rPr lang="en-US" sz="1200" i="1" spc="-1" smtClean="0">
                          <a:latin typeface="Cambria Math" panose="02040503050406030204" pitchFamily="18" charset="0"/>
                        </a:rPr>
                        <m:t>𝑎</m:t>
                      </m:r>
                      <m:r>
                        <a:rPr lang="en-US" sz="1200" i="1" spc="-1" smtClean="0">
                          <a:latin typeface="Cambria Math" panose="02040503050406030204" pitchFamily="18" charset="0"/>
                        </a:rPr>
                        <m:t>1∙</m:t>
                      </m:r>
                      <m:r>
                        <a:rPr lang="en-US" sz="1200" i="1" spc="-1">
                          <a:latin typeface="Cambria Math" panose="02040503050406030204" pitchFamily="18" charset="0"/>
                          <a:ea typeface="Cambria Math" panose="02040503050406030204" pitchFamily="18" charset="0"/>
                        </a:rPr>
                        <m:t>𝑤</m:t>
                      </m:r>
                      <m:r>
                        <a:rPr lang="en-US" sz="1200" i="1" spc="-1">
                          <a:latin typeface="Cambria Math" panose="02040503050406030204" pitchFamily="18" charset="0"/>
                          <a:ea typeface="Cambria Math" panose="02040503050406030204" pitchFamily="18" charset="0"/>
                        </a:rPr>
                        <m:t>2+</m:t>
                      </m:r>
                      <m:r>
                        <a:rPr lang="en-US" sz="1200" i="1" spc="-1">
                          <a:latin typeface="Cambria Math" panose="02040503050406030204" pitchFamily="18" charset="0"/>
                          <a:ea typeface="Cambria Math" panose="02040503050406030204" pitchFamily="18" charset="0"/>
                        </a:rPr>
                        <m:t>𝑏</m:t>
                      </m:r>
                      <m:r>
                        <a:rPr lang="en-US" sz="1200" i="1" spc="-1">
                          <a:latin typeface="Cambria Math" panose="02040503050406030204" pitchFamily="18" charset="0"/>
                          <a:ea typeface="Cambria Math" panose="02040503050406030204" pitchFamily="18" charset="0"/>
                        </a:rPr>
                        <m:t>2</m:t>
                      </m:r>
                    </m:oMath>
                  </m:oMathPara>
                </a14:m>
                <a:endParaRPr lang="en-US" sz="1200" spc="-1">
                  <a:latin typeface="Arial"/>
                  <a:ea typeface="Cambria Math" panose="02040503050406030204" pitchFamily="18" charset="0"/>
                </a:endParaRPr>
              </a:p>
              <a:p>
                <a:r>
                  <a:rPr lang="en-US" sz="1200" smtClean="0">
                    <a:ea typeface="Cambria Math" panose="02040503050406030204" pitchFamily="18" charset="0"/>
                  </a:rPr>
                  <a:t>→</a:t>
                </a:r>
                <a14:m>
                  <m:oMath xmlns:m="http://schemas.openxmlformats.org/officeDocument/2006/math">
                    <m:d>
                      <m:dPr>
                        <m:begChr m:val="{"/>
                        <m:endChr m:val=""/>
                        <m:ctrlPr>
                          <a:rPr lang="en-US" sz="1200" i="1" smtClean="0">
                            <a:latin typeface="Cambria Math" panose="02040503050406030204" pitchFamily="18" charset="0"/>
                            <a:ea typeface="Cambria Math" panose="02040503050406030204" pitchFamily="18" charset="0"/>
                          </a:rPr>
                        </m:ctrlPr>
                      </m:dPr>
                      <m:e>
                        <m:eqArr>
                          <m:eqArrPr>
                            <m:ctrlPr>
                              <a:rPr lang="en-US" sz="1200" i="1" smtClean="0">
                                <a:solidFill>
                                  <a:srgbClr val="7030A0"/>
                                </a:solidFill>
                                <a:latin typeface="Cambria Math" panose="02040503050406030204" pitchFamily="18" charset="0"/>
                                <a:ea typeface="Cambria Math" panose="02040503050406030204" pitchFamily="18" charset="0"/>
                              </a:rPr>
                            </m:ctrlPr>
                          </m:eqArrPr>
                          <m:e>
                            <m:f>
                              <m:fPr>
                                <m:ctrlPr>
                                  <a:rPr lang="en-US" sz="1200" i="1" smtClean="0">
                                    <a:solidFill>
                                      <a:srgbClr val="7030A0"/>
                                    </a:solidFill>
                                    <a:latin typeface="Cambria Math" panose="02040503050406030204" pitchFamily="18" charset="0"/>
                                    <a:ea typeface="Cambria Math" panose="02040503050406030204" pitchFamily="18" charset="0"/>
                                  </a:rPr>
                                </m:ctrlPr>
                              </m:fPr>
                              <m:num>
                                <m:r>
                                  <a:rPr lang="en-US" sz="1200" i="1">
                                    <a:solidFill>
                                      <a:srgbClr val="7030A0"/>
                                    </a:solidFill>
                                    <a:latin typeface="Cambria Math" panose="02040503050406030204" pitchFamily="18" charset="0"/>
                                    <a:ea typeface="Cambria Math" panose="02040503050406030204" pitchFamily="18" charset="0"/>
                                  </a:rPr>
                                  <m:t>𝛿</m:t>
                                </m:r>
                                <m:r>
                                  <a:rPr lang="en-US" sz="1200" i="1">
                                    <a:solidFill>
                                      <a:srgbClr val="7030A0"/>
                                    </a:solidFill>
                                    <a:latin typeface="Cambria Math" panose="02040503050406030204" pitchFamily="18" charset="0"/>
                                    <a:ea typeface="Cambria Math" panose="02040503050406030204" pitchFamily="18" charset="0"/>
                                  </a:rPr>
                                  <m:t>𝑧</m:t>
                                </m:r>
                                <m:r>
                                  <a:rPr lang="en-US" sz="1200" i="1">
                                    <a:solidFill>
                                      <a:srgbClr val="7030A0"/>
                                    </a:solidFill>
                                    <a:latin typeface="Cambria Math" panose="02040503050406030204" pitchFamily="18" charset="0"/>
                                    <a:ea typeface="Cambria Math" panose="02040503050406030204" pitchFamily="18" charset="0"/>
                                  </a:rPr>
                                  <m:t>2</m:t>
                                </m:r>
                              </m:num>
                              <m:den>
                                <m:r>
                                  <a:rPr lang="en-US" sz="1200" i="1">
                                    <a:solidFill>
                                      <a:srgbClr val="7030A0"/>
                                    </a:solidFill>
                                    <a:latin typeface="Cambria Math" panose="02040503050406030204" pitchFamily="18" charset="0"/>
                                    <a:ea typeface="Cambria Math" panose="02040503050406030204" pitchFamily="18" charset="0"/>
                                  </a:rPr>
                                  <m:t>𝛿</m:t>
                                </m:r>
                                <m:r>
                                  <a:rPr lang="en-US" sz="1200" i="1">
                                    <a:solidFill>
                                      <a:srgbClr val="7030A0"/>
                                    </a:solidFill>
                                    <a:latin typeface="Cambria Math" panose="02040503050406030204" pitchFamily="18" charset="0"/>
                                    <a:ea typeface="Cambria Math" panose="02040503050406030204" pitchFamily="18" charset="0"/>
                                  </a:rPr>
                                  <m:t>𝑤</m:t>
                                </m:r>
                                <m:r>
                                  <a:rPr lang="en-US" sz="1200" i="1">
                                    <a:solidFill>
                                      <a:srgbClr val="7030A0"/>
                                    </a:solidFill>
                                    <a:latin typeface="Cambria Math" panose="02040503050406030204" pitchFamily="18" charset="0"/>
                                    <a:ea typeface="Cambria Math" panose="02040503050406030204" pitchFamily="18" charset="0"/>
                                  </a:rPr>
                                  <m:t>2</m:t>
                                </m:r>
                              </m:den>
                            </m:f>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𝑎</m:t>
                            </m:r>
                            <m:r>
                              <a:rPr lang="en-US" sz="1200" i="1">
                                <a:latin typeface="Cambria Math" panose="02040503050406030204" pitchFamily="18" charset="0"/>
                                <a:ea typeface="Cambria Math" panose="02040503050406030204" pitchFamily="18" charset="0"/>
                              </a:rPr>
                              <m:t>1</m:t>
                            </m:r>
                            <m:r>
                              <m:rPr>
                                <m:nor/>
                              </m:rPr>
                              <a:rPr lang="en-US" sz="1200" i="1">
                                <a:latin typeface="Cambria Math" panose="02040503050406030204" pitchFamily="18" charset="0"/>
                                <a:ea typeface="Cambria Math" panose="02040503050406030204" pitchFamily="18" charset="0"/>
                              </a:rPr>
                              <m:t> </m:t>
                            </m:r>
                          </m:e>
                          <m:e>
                            <m:f>
                              <m:fPr>
                                <m:ctrlPr>
                                  <a:rPr lang="en-US" sz="1200" i="1" smtClean="0">
                                    <a:solidFill>
                                      <a:srgbClr val="FFC000"/>
                                    </a:solidFill>
                                    <a:latin typeface="Cambria Math" panose="02040503050406030204" pitchFamily="18" charset="0"/>
                                    <a:ea typeface="Cambria Math" panose="02040503050406030204" pitchFamily="18" charset="0"/>
                                  </a:rPr>
                                </m:ctrlPr>
                              </m:fPr>
                              <m:num>
                                <m:r>
                                  <a:rPr lang="en-US" sz="1200" i="1">
                                    <a:solidFill>
                                      <a:srgbClr val="FFC000"/>
                                    </a:solidFill>
                                    <a:latin typeface="Cambria Math" panose="02040503050406030204" pitchFamily="18" charset="0"/>
                                    <a:ea typeface="Cambria Math" panose="02040503050406030204" pitchFamily="18" charset="0"/>
                                  </a:rPr>
                                  <m:t>𝛿</m:t>
                                </m:r>
                                <m:r>
                                  <a:rPr lang="en-US" sz="1200" i="1">
                                    <a:solidFill>
                                      <a:srgbClr val="FFC000"/>
                                    </a:solidFill>
                                    <a:latin typeface="Cambria Math" panose="02040503050406030204" pitchFamily="18" charset="0"/>
                                    <a:ea typeface="Cambria Math" panose="02040503050406030204" pitchFamily="18" charset="0"/>
                                  </a:rPr>
                                  <m:t>𝑧</m:t>
                                </m:r>
                                <m:r>
                                  <a:rPr lang="en-US" sz="1200" i="1">
                                    <a:solidFill>
                                      <a:srgbClr val="FFC000"/>
                                    </a:solidFill>
                                    <a:latin typeface="Cambria Math" panose="02040503050406030204" pitchFamily="18" charset="0"/>
                                    <a:ea typeface="Cambria Math" panose="02040503050406030204" pitchFamily="18" charset="0"/>
                                  </a:rPr>
                                  <m:t>2</m:t>
                                </m:r>
                              </m:num>
                              <m:den>
                                <m:r>
                                  <a:rPr lang="en-US" sz="1200" i="1">
                                    <a:solidFill>
                                      <a:srgbClr val="FFC000"/>
                                    </a:solidFill>
                                    <a:latin typeface="Cambria Math" panose="02040503050406030204" pitchFamily="18" charset="0"/>
                                    <a:ea typeface="Cambria Math" panose="02040503050406030204" pitchFamily="18" charset="0"/>
                                  </a:rPr>
                                  <m:t>𝛿</m:t>
                                </m:r>
                                <m:r>
                                  <a:rPr lang="en-US" sz="1200" i="1">
                                    <a:solidFill>
                                      <a:srgbClr val="FFC000"/>
                                    </a:solidFill>
                                    <a:latin typeface="Cambria Math" panose="02040503050406030204" pitchFamily="18" charset="0"/>
                                    <a:ea typeface="Cambria Math" panose="02040503050406030204" pitchFamily="18" charset="0"/>
                                  </a:rPr>
                                  <m:t>𝑏</m:t>
                                </m:r>
                                <m:r>
                                  <a:rPr lang="en-US" sz="1200" i="1">
                                    <a:solidFill>
                                      <a:srgbClr val="FFC000"/>
                                    </a:solidFill>
                                    <a:latin typeface="Cambria Math" panose="02040503050406030204" pitchFamily="18" charset="0"/>
                                    <a:ea typeface="Cambria Math" panose="02040503050406030204" pitchFamily="18" charset="0"/>
                                  </a:rPr>
                                  <m:t>2</m:t>
                                </m:r>
                              </m:den>
                            </m:f>
                            <m:r>
                              <a:rPr lang="en-US" sz="1200" i="1">
                                <a:latin typeface="Cambria Math" panose="02040503050406030204" pitchFamily="18" charset="0"/>
                                <a:ea typeface="Cambria Math" panose="02040503050406030204" pitchFamily="18" charset="0"/>
                              </a:rPr>
                              <m:t>=1</m:t>
                            </m:r>
                            <m:r>
                              <m:rPr>
                                <m:nor/>
                              </m:rPr>
                              <a:rPr lang="vi-VN" sz="1200"/>
                              <m:t> </m:t>
                            </m:r>
                          </m:e>
                          <m:e>
                            <m:f>
                              <m:fPr>
                                <m:ctrlPr>
                                  <a:rPr lang="en-US" sz="1200" i="1" smtClean="0">
                                    <a:solidFill>
                                      <a:srgbClr val="0033CC"/>
                                    </a:solidFill>
                                    <a:latin typeface="Cambria Math" panose="02040503050406030204" pitchFamily="18" charset="0"/>
                                    <a:ea typeface="Cambria Math" panose="02040503050406030204" pitchFamily="18" charset="0"/>
                                  </a:rPr>
                                </m:ctrlPr>
                              </m:fPr>
                              <m:num>
                                <m:r>
                                  <a:rPr lang="en-US" sz="1200" i="1">
                                    <a:solidFill>
                                      <a:srgbClr val="0033CC"/>
                                    </a:solidFill>
                                    <a:latin typeface="Cambria Math" panose="02040503050406030204" pitchFamily="18" charset="0"/>
                                    <a:ea typeface="Cambria Math" panose="02040503050406030204" pitchFamily="18" charset="0"/>
                                  </a:rPr>
                                  <m:t>𝛿</m:t>
                                </m:r>
                                <m:r>
                                  <a:rPr lang="en-US" sz="1200" i="1">
                                    <a:solidFill>
                                      <a:srgbClr val="0033CC"/>
                                    </a:solidFill>
                                    <a:latin typeface="Cambria Math" panose="02040503050406030204" pitchFamily="18" charset="0"/>
                                    <a:ea typeface="Cambria Math" panose="02040503050406030204" pitchFamily="18" charset="0"/>
                                  </a:rPr>
                                  <m:t>𝑧</m:t>
                                </m:r>
                                <m:r>
                                  <a:rPr lang="en-US" sz="1200" i="1">
                                    <a:solidFill>
                                      <a:srgbClr val="0033CC"/>
                                    </a:solidFill>
                                    <a:latin typeface="Cambria Math" panose="02040503050406030204" pitchFamily="18" charset="0"/>
                                    <a:ea typeface="Cambria Math" panose="02040503050406030204" pitchFamily="18" charset="0"/>
                                  </a:rPr>
                                  <m:t>2</m:t>
                                </m:r>
                              </m:num>
                              <m:den>
                                <m:r>
                                  <a:rPr lang="en-US" sz="1200" i="1">
                                    <a:solidFill>
                                      <a:srgbClr val="0033CC"/>
                                    </a:solidFill>
                                    <a:latin typeface="Cambria Math" panose="02040503050406030204" pitchFamily="18" charset="0"/>
                                    <a:ea typeface="Cambria Math" panose="02040503050406030204" pitchFamily="18" charset="0"/>
                                  </a:rPr>
                                  <m:t>𝛿</m:t>
                                </m:r>
                                <m:r>
                                  <a:rPr lang="en-US" sz="1200" i="1">
                                    <a:solidFill>
                                      <a:srgbClr val="0033CC"/>
                                    </a:solidFill>
                                    <a:latin typeface="Cambria Math" panose="02040503050406030204" pitchFamily="18" charset="0"/>
                                    <a:ea typeface="Cambria Math" panose="02040503050406030204" pitchFamily="18" charset="0"/>
                                  </a:rPr>
                                  <m:t>𝑎</m:t>
                                </m:r>
                                <m:r>
                                  <a:rPr lang="en-US" sz="1200" i="1">
                                    <a:solidFill>
                                      <a:srgbClr val="0033CC"/>
                                    </a:solidFill>
                                    <a:latin typeface="Cambria Math" panose="02040503050406030204" pitchFamily="18" charset="0"/>
                                    <a:ea typeface="Cambria Math" panose="02040503050406030204" pitchFamily="18" charset="0"/>
                                  </a:rPr>
                                  <m:t>1</m:t>
                                </m:r>
                              </m:den>
                            </m:f>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𝑤</m:t>
                            </m:r>
                            <m:r>
                              <a:rPr lang="en-US" sz="1200" b="0" i="1" smtClean="0">
                                <a:latin typeface="Cambria Math" panose="02040503050406030204" pitchFamily="18" charset="0"/>
                                <a:ea typeface="Cambria Math" panose="02040503050406030204" pitchFamily="18" charset="0"/>
                              </a:rPr>
                              <m:t>2</m:t>
                            </m:r>
                          </m:e>
                        </m:eqArr>
                      </m:e>
                    </m:d>
                  </m:oMath>
                </a14:m>
                <a:endParaRPr lang="vi-VN" sz="1600"/>
              </a:p>
            </p:txBody>
          </p:sp>
        </mc:Choice>
        <mc:Fallback xmlns="">
          <p:sp>
            <p:nvSpPr>
              <p:cNvPr id="29" name="TextBox 28"/>
              <p:cNvSpPr txBox="1">
                <a:spLocks noRot="1" noChangeAspect="1" noMove="1" noResize="1" noEditPoints="1" noAdjustHandles="1" noChangeArrowheads="1" noChangeShapeType="1" noTextEdit="1"/>
              </p:cNvSpPr>
              <p:nvPr/>
            </p:nvSpPr>
            <p:spPr>
              <a:xfrm>
                <a:off x="6443504" y="3045458"/>
                <a:ext cx="1731544" cy="1182888"/>
              </a:xfrm>
              <a:prstGeom prst="rect">
                <a:avLst/>
              </a:prstGeom>
              <a:blipFill>
                <a:blip r:embed="rId5"/>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10127749" y="2744044"/>
                <a:ext cx="1556132" cy="8075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pc="-1" smtClean="0">
                          <a:latin typeface="Cambria Math" panose="02040503050406030204" pitchFamily="18" charset="0"/>
                          <a:ea typeface="Cambria Math" panose="02040503050406030204" pitchFamily="18" charset="0"/>
                        </a:rPr>
                        <m:t>𝐿</m:t>
                      </m:r>
                      <m:r>
                        <a:rPr lang="en-US" i="1" spc="-1" smtClean="0">
                          <a:latin typeface="Cambria Math" panose="02040503050406030204" pitchFamily="18" charset="0"/>
                          <a:ea typeface="Cambria Math" panose="02040503050406030204" pitchFamily="18" charset="0"/>
                        </a:rPr>
                        <m:t>=</m:t>
                      </m:r>
                      <m:sSup>
                        <m:sSupPr>
                          <m:ctrlPr>
                            <a:rPr lang="en-US" i="1" spc="-1">
                              <a:latin typeface="Cambria Math" panose="02040503050406030204" pitchFamily="18" charset="0"/>
                              <a:ea typeface="Cambria Math" panose="02040503050406030204" pitchFamily="18" charset="0"/>
                            </a:rPr>
                          </m:ctrlPr>
                        </m:sSupPr>
                        <m:e>
                          <m:r>
                            <a:rPr lang="en-US" i="1" spc="-1">
                              <a:latin typeface="Cambria Math" panose="02040503050406030204" pitchFamily="18" charset="0"/>
                              <a:ea typeface="Cambria Math" panose="02040503050406030204" pitchFamily="18" charset="0"/>
                            </a:rPr>
                            <m:t>(</m:t>
                          </m:r>
                          <m:r>
                            <a:rPr lang="en-US" i="1" spc="-1">
                              <a:latin typeface="Cambria Math" panose="02040503050406030204" pitchFamily="18" charset="0"/>
                              <a:ea typeface="Cambria Math" panose="02040503050406030204" pitchFamily="18" charset="0"/>
                            </a:rPr>
                            <m:t>𝑦</m:t>
                          </m:r>
                          <m:r>
                            <a:rPr lang="en-US" i="1" spc="-1">
                              <a:latin typeface="Cambria Math" panose="02040503050406030204" pitchFamily="18" charset="0"/>
                              <a:ea typeface="Cambria Math" panose="02040503050406030204" pitchFamily="18" charset="0"/>
                            </a:rPr>
                            <m:t>−</m:t>
                          </m:r>
                          <m:acc>
                            <m:accPr>
                              <m:chr m:val="̂"/>
                              <m:ctrlPr>
                                <a:rPr lang="en-US" i="1" spc="-1">
                                  <a:latin typeface="Cambria Math" panose="02040503050406030204" pitchFamily="18" charset="0"/>
                                </a:rPr>
                              </m:ctrlPr>
                            </m:accPr>
                            <m:e>
                              <m:r>
                                <a:rPr lang="en-US" i="1" spc="-1">
                                  <a:latin typeface="Cambria Math" panose="02040503050406030204" pitchFamily="18" charset="0"/>
                                </a:rPr>
                                <m:t>𝑦</m:t>
                              </m:r>
                            </m:e>
                          </m:acc>
                          <m:r>
                            <a:rPr lang="en-US" i="1" spc="-1">
                              <a:latin typeface="Cambria Math" panose="02040503050406030204" pitchFamily="18" charset="0"/>
                            </a:rPr>
                            <m:t>)</m:t>
                          </m:r>
                        </m:e>
                        <m:sup>
                          <m:r>
                            <a:rPr lang="en-US" i="1" spc="-1">
                              <a:latin typeface="Cambria Math" panose="02040503050406030204" pitchFamily="18" charset="0"/>
                              <a:ea typeface="Cambria Math" panose="02040503050406030204" pitchFamily="18" charset="0"/>
                            </a:rPr>
                            <m:t>2</m:t>
                          </m:r>
                        </m:sup>
                      </m:sSup>
                    </m:oMath>
                  </m:oMathPara>
                </a14:m>
                <a:endParaRPr lang="en-US" i="1" spc="-1" smtClean="0">
                  <a:latin typeface="Cambria Math" panose="02040503050406030204" pitchFamily="18" charset="0"/>
                  <a:ea typeface="Cambria Math" panose="02040503050406030204" pitchFamily="18" charset="0"/>
                </a:endParaRPr>
              </a:p>
              <a:p>
                <a:r>
                  <a:rPr lang="en-US" smtClean="0"/>
                  <a:t>→</a:t>
                </a:r>
                <a14:m>
                  <m:oMath xmlns:m="http://schemas.openxmlformats.org/officeDocument/2006/math">
                    <m:f>
                      <m:fPr>
                        <m:ctrlPr>
                          <a:rPr lang="en-US" i="1" smtClean="0">
                            <a:solidFill>
                              <a:srgbClr val="00B050"/>
                            </a:solidFill>
                            <a:latin typeface="Cambria Math" panose="02040503050406030204" pitchFamily="18" charset="0"/>
                          </a:rPr>
                        </m:ctrlPr>
                      </m:fPr>
                      <m:num>
                        <m:r>
                          <a:rPr lang="en-US" i="1">
                            <a:solidFill>
                              <a:srgbClr val="00B050"/>
                            </a:solidFill>
                            <a:latin typeface="Cambria Math" panose="02040503050406030204" pitchFamily="18" charset="0"/>
                            <a:ea typeface="Cambria Math" panose="02040503050406030204" pitchFamily="18" charset="0"/>
                          </a:rPr>
                          <m:t>𝛿</m:t>
                        </m:r>
                        <m:r>
                          <a:rPr lang="en-US" i="1">
                            <a:solidFill>
                              <a:srgbClr val="00B050"/>
                            </a:solidFill>
                            <a:latin typeface="Cambria Math" panose="02040503050406030204" pitchFamily="18" charset="0"/>
                          </a:rPr>
                          <m:t>𝐿</m:t>
                        </m:r>
                      </m:num>
                      <m:den>
                        <m:r>
                          <a:rPr lang="en-US" i="1">
                            <a:solidFill>
                              <a:srgbClr val="00B050"/>
                            </a:solidFill>
                            <a:latin typeface="Cambria Math" panose="02040503050406030204" pitchFamily="18" charset="0"/>
                            <a:ea typeface="Cambria Math" panose="02040503050406030204" pitchFamily="18" charset="0"/>
                          </a:rPr>
                          <m:t>𝛿</m:t>
                        </m:r>
                        <m:acc>
                          <m:accPr>
                            <m:chr m:val="̂"/>
                            <m:ctrlPr>
                              <a:rPr lang="en-US" i="1">
                                <a:solidFill>
                                  <a:srgbClr val="00B050"/>
                                </a:solidFill>
                                <a:latin typeface="Cambria Math" panose="02040503050406030204" pitchFamily="18" charset="0"/>
                              </a:rPr>
                            </m:ctrlPr>
                          </m:accPr>
                          <m:e>
                            <m:r>
                              <a:rPr lang="en-US" i="1">
                                <a:solidFill>
                                  <a:srgbClr val="00B050"/>
                                </a:solidFill>
                                <a:latin typeface="Cambria Math" panose="02040503050406030204" pitchFamily="18" charset="0"/>
                              </a:rPr>
                              <m:t>𝑦</m:t>
                            </m:r>
                          </m:e>
                        </m:acc>
                      </m:den>
                    </m:f>
                    <m:r>
                      <a:rPr lang="en-US" b="0" i="1" smtClean="0">
                        <a:latin typeface="Cambria Math" panose="02040503050406030204" pitchFamily="18" charset="0"/>
                      </a:rPr>
                      <m:t>=2</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endParaRPr lang="vi-VN"/>
              </a:p>
            </p:txBody>
          </p:sp>
        </mc:Choice>
        <mc:Fallback xmlns="">
          <p:sp>
            <p:nvSpPr>
              <p:cNvPr id="16" name="Rectangle 15"/>
              <p:cNvSpPr>
                <a:spLocks noRot="1" noChangeAspect="1" noMove="1" noResize="1" noEditPoints="1" noAdjustHandles="1" noChangeArrowheads="1" noChangeShapeType="1" noTextEdit="1"/>
              </p:cNvSpPr>
              <p:nvPr/>
            </p:nvSpPr>
            <p:spPr>
              <a:xfrm>
                <a:off x="10127749" y="2744044"/>
                <a:ext cx="1556132" cy="807529"/>
              </a:xfrm>
              <a:prstGeom prst="rect">
                <a:avLst/>
              </a:prstGeom>
              <a:blipFill>
                <a:blip r:embed="rId6"/>
                <a:stretch>
                  <a:fillRect l="-3125" t="-2256" r="-1953" b="-752"/>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8080395" y="2631494"/>
                <a:ext cx="1622111" cy="6260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400" i="1" spc="-1" smtClean="0">
                              <a:latin typeface="Cambria Math" panose="02040503050406030204" pitchFamily="18" charset="0"/>
                            </a:rPr>
                          </m:ctrlPr>
                        </m:accPr>
                        <m:e>
                          <m:r>
                            <a:rPr lang="en-US" sz="1400" i="1" spc="-1">
                              <a:latin typeface="Cambria Math" panose="02040503050406030204" pitchFamily="18" charset="0"/>
                            </a:rPr>
                            <m:t>𝑦</m:t>
                          </m:r>
                        </m:e>
                      </m:acc>
                      <m:r>
                        <a:rPr lang="en-US" sz="1400" i="1" spc="-1">
                          <a:latin typeface="Cambria Math" panose="02040503050406030204" pitchFamily="18" charset="0"/>
                        </a:rPr>
                        <m:t>=</m:t>
                      </m:r>
                      <m:r>
                        <a:rPr lang="en-US" sz="1400" i="1" spc="-1">
                          <a:latin typeface="Cambria Math" panose="02040503050406030204" pitchFamily="18" charset="0"/>
                        </a:rPr>
                        <m:t>𝑎</m:t>
                      </m:r>
                      <m:r>
                        <a:rPr lang="en-US" sz="1400" i="1" spc="-1">
                          <a:latin typeface="Cambria Math" panose="02040503050406030204" pitchFamily="18" charset="0"/>
                        </a:rPr>
                        <m:t>2=</m:t>
                      </m:r>
                      <m:r>
                        <a:rPr lang="en-US" sz="1400" i="1" spc="-1">
                          <a:latin typeface="Cambria Math" panose="02040503050406030204" pitchFamily="18" charset="0"/>
                          <a:ea typeface="Cambria Math" panose="02040503050406030204" pitchFamily="18" charset="0"/>
                        </a:rPr>
                        <m:t>𝜎</m:t>
                      </m:r>
                      <m:d>
                        <m:dPr>
                          <m:ctrlPr>
                            <a:rPr lang="en-US" sz="1400" i="1" spc="-1">
                              <a:latin typeface="Cambria Math" panose="02040503050406030204" pitchFamily="18" charset="0"/>
                              <a:ea typeface="Cambria Math" panose="02040503050406030204" pitchFamily="18" charset="0"/>
                            </a:rPr>
                          </m:ctrlPr>
                        </m:dPr>
                        <m:e>
                          <m:r>
                            <a:rPr lang="en-US" sz="1400" i="1" spc="-1">
                              <a:latin typeface="Cambria Math" panose="02040503050406030204" pitchFamily="18" charset="0"/>
                              <a:ea typeface="Cambria Math" panose="02040503050406030204" pitchFamily="18" charset="0"/>
                            </a:rPr>
                            <m:t>𝑧</m:t>
                          </m:r>
                          <m:r>
                            <a:rPr lang="en-US" sz="1400" i="1" spc="-1">
                              <a:latin typeface="Cambria Math" panose="02040503050406030204" pitchFamily="18" charset="0"/>
                              <a:ea typeface="Cambria Math" panose="02040503050406030204" pitchFamily="18" charset="0"/>
                            </a:rPr>
                            <m:t>2</m:t>
                          </m:r>
                        </m:e>
                      </m:d>
                    </m:oMath>
                  </m:oMathPara>
                </a14:m>
                <a:endParaRPr lang="en-US" sz="1400" smtClean="0"/>
              </a:p>
              <a:p>
                <a14:m>
                  <m:oMath xmlns:m="http://schemas.openxmlformats.org/officeDocument/2006/math">
                    <m:r>
                      <a:rPr lang="en-US" sz="1400" i="1">
                        <a:latin typeface="Cambria Math" panose="02040503050406030204" pitchFamily="18" charset="0"/>
                        <a:ea typeface="Cambria Math" panose="02040503050406030204" pitchFamily="18" charset="0"/>
                      </a:rPr>
                      <m:t>→</m:t>
                    </m:r>
                    <m:f>
                      <m:fPr>
                        <m:ctrlPr>
                          <a:rPr lang="en-US" sz="1400" i="1" smtClean="0">
                            <a:solidFill>
                              <a:srgbClr val="FF0000"/>
                            </a:solidFill>
                            <a:latin typeface="Cambria Math" panose="02040503050406030204" pitchFamily="18" charset="0"/>
                            <a:ea typeface="Cambria Math" panose="02040503050406030204" pitchFamily="18" charset="0"/>
                          </a:rPr>
                        </m:ctrlPr>
                      </m:fPr>
                      <m:num>
                        <m:r>
                          <a:rPr lang="en-US" sz="1400" i="1">
                            <a:solidFill>
                              <a:srgbClr val="FF0000"/>
                            </a:solidFill>
                            <a:latin typeface="Cambria Math" panose="02040503050406030204" pitchFamily="18" charset="0"/>
                            <a:ea typeface="Cambria Math" panose="02040503050406030204" pitchFamily="18" charset="0"/>
                          </a:rPr>
                          <m:t>𝛿</m:t>
                        </m:r>
                        <m:acc>
                          <m:accPr>
                            <m:chr m:val="̂"/>
                            <m:ctrlPr>
                              <a:rPr lang="en-US" sz="1400" i="1">
                                <a:solidFill>
                                  <a:srgbClr val="FF0000"/>
                                </a:solidFill>
                                <a:latin typeface="Cambria Math" panose="02040503050406030204" pitchFamily="18" charset="0"/>
                              </a:rPr>
                            </m:ctrlPr>
                          </m:accPr>
                          <m:e>
                            <m:r>
                              <a:rPr lang="en-US" sz="1400" i="1">
                                <a:solidFill>
                                  <a:srgbClr val="FF0000"/>
                                </a:solidFill>
                                <a:latin typeface="Cambria Math" panose="02040503050406030204" pitchFamily="18" charset="0"/>
                              </a:rPr>
                              <m:t>𝑦</m:t>
                            </m:r>
                          </m:e>
                        </m:acc>
                      </m:num>
                      <m:den>
                        <m:r>
                          <a:rPr lang="en-US" sz="1400" i="1">
                            <a:solidFill>
                              <a:srgbClr val="FF0000"/>
                            </a:solidFill>
                            <a:latin typeface="Cambria Math" panose="02040503050406030204" pitchFamily="18" charset="0"/>
                            <a:ea typeface="Cambria Math" panose="02040503050406030204" pitchFamily="18" charset="0"/>
                          </a:rPr>
                          <m:t>𝛿</m:t>
                        </m:r>
                        <m:r>
                          <a:rPr lang="en-US" sz="1400" i="1">
                            <a:solidFill>
                              <a:srgbClr val="FF0000"/>
                            </a:solidFill>
                            <a:latin typeface="Cambria Math" panose="02040503050406030204" pitchFamily="18" charset="0"/>
                            <a:ea typeface="Cambria Math" panose="02040503050406030204" pitchFamily="18" charset="0"/>
                          </a:rPr>
                          <m:t>𝑧</m:t>
                        </m:r>
                        <m:r>
                          <a:rPr lang="en-US" sz="1400" i="1">
                            <a:solidFill>
                              <a:srgbClr val="FF0000"/>
                            </a:solidFill>
                            <a:latin typeface="Cambria Math" panose="02040503050406030204" pitchFamily="18" charset="0"/>
                            <a:ea typeface="Cambria Math" panose="02040503050406030204" pitchFamily="18" charset="0"/>
                          </a:rPr>
                          <m:t>2</m:t>
                        </m:r>
                      </m:den>
                    </m:f>
                    <m:r>
                      <a:rPr lang="en-US" sz="1400" b="0" i="1" smtClean="0">
                        <a:latin typeface="Cambria Math" panose="02040503050406030204" pitchFamily="18" charset="0"/>
                        <a:ea typeface="Cambria Math" panose="02040503050406030204" pitchFamily="18" charset="0"/>
                      </a:rPr>
                      <m:t>=</m:t>
                    </m:r>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acc>
                      <m:accPr>
                        <m:chr m:val="̂"/>
                        <m:ctrlPr>
                          <a:rPr lang="en-US" sz="1400" i="1">
                            <a:latin typeface="Cambria Math" panose="02040503050406030204" pitchFamily="18" charset="0"/>
                          </a:rPr>
                        </m:ctrlPr>
                      </m:accPr>
                      <m:e>
                        <m:r>
                          <a:rPr lang="en-US" sz="1400" i="1">
                            <a:latin typeface="Cambria Math" panose="02040503050406030204" pitchFamily="18" charset="0"/>
                          </a:rPr>
                          <m:t>𝑦</m:t>
                        </m:r>
                      </m:e>
                    </m:acc>
                  </m:oMath>
                </a14:m>
                <a:r>
                  <a:rPr lang="en-US" sz="1400" smtClean="0"/>
                  <a:t>)</a:t>
                </a:r>
                <a:endParaRPr lang="vi-VN" sz="1400"/>
              </a:p>
            </p:txBody>
          </p:sp>
        </mc:Choice>
        <mc:Fallback xmlns="">
          <p:sp>
            <p:nvSpPr>
              <p:cNvPr id="20" name="Rectangle 19"/>
              <p:cNvSpPr>
                <a:spLocks noRot="1" noChangeAspect="1" noMove="1" noResize="1" noEditPoints="1" noAdjustHandles="1" noChangeArrowheads="1" noChangeShapeType="1" noTextEdit="1"/>
              </p:cNvSpPr>
              <p:nvPr/>
            </p:nvSpPr>
            <p:spPr>
              <a:xfrm>
                <a:off x="8080395" y="2631494"/>
                <a:ext cx="1622111" cy="626005"/>
              </a:xfrm>
              <a:prstGeom prst="rect">
                <a:avLst/>
              </a:prstGeom>
              <a:blipFill>
                <a:blip r:embed="rId7"/>
                <a:stretch>
                  <a:fillRect r="-7143" b="-980"/>
                </a:stretch>
              </a:blipFill>
            </p:spPr>
            <p:txBody>
              <a:bodyPr/>
              <a:lstStyle/>
              <a:p>
                <a:r>
                  <a:rPr lang="vi-VN">
                    <a:noFill/>
                  </a:rPr>
                  <a:t> </a:t>
                </a:r>
              </a:p>
            </p:txBody>
          </p:sp>
        </mc:Fallback>
      </mc:AlternateContent>
    </p:spTree>
    <p:extLst>
      <p:ext uri="{BB962C8B-B14F-4D97-AF65-F5344CB8AC3E}">
        <p14:creationId xmlns:p14="http://schemas.microsoft.com/office/powerpoint/2010/main" val="2974728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keras</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38480" y="1272568"/>
            <a:ext cx="5217886" cy="5008879"/>
          </a:xfrm>
        </p:spPr>
        <p:txBody>
          <a:bodyPr>
            <a:normAutofit/>
          </a:bodyPr>
          <a:lstStyle/>
          <a:p>
            <a:pPr>
              <a:lnSpc>
                <a:spcPct val="100000"/>
              </a:lnSpc>
            </a:pPr>
            <a:r>
              <a:rPr lang="en-US" sz="2000" spc="-1" smtClean="0">
                <a:latin typeface="Arial"/>
              </a:rPr>
              <a:t>Keras là một thư viện chứa các API bậc cao, được viết trên các framework khác như Tensorflow, Theano, PlaidML...</a:t>
            </a:r>
          </a:p>
          <a:p>
            <a:pPr>
              <a:lnSpc>
                <a:spcPct val="100000"/>
              </a:lnSpc>
            </a:pPr>
            <a:endParaRPr lang="vi-VN" sz="2000" spc="-1">
              <a:latin typeface="Arial"/>
            </a:endParaRPr>
          </a:p>
        </p:txBody>
      </p:sp>
      <p:pic>
        <p:nvPicPr>
          <p:cNvPr id="1026" name="Picture 2" descr="https://i1.wp.com/nttuan8.com/wp-content/uploads/2019/04/dl_fw.png?resize=700%2C450&amp;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500" y="1095103"/>
            <a:ext cx="6667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96000" y="5230726"/>
            <a:ext cx="6096000" cy="461665"/>
          </a:xfrm>
          <a:prstGeom prst="rect">
            <a:avLst/>
          </a:prstGeom>
        </p:spPr>
        <p:txBody>
          <a:bodyPr>
            <a:spAutoFit/>
          </a:bodyPr>
          <a:lstStyle/>
          <a:p>
            <a:r>
              <a:rPr lang="vi-VN" sz="1200" i="1">
                <a:solidFill>
                  <a:srgbClr val="006EC3"/>
                </a:solidFill>
                <a:latin typeface="Roboto"/>
                <a:hlinkClick r:id="rId3"/>
              </a:rPr>
              <a:t>https://towardsdatascience.com/deep-learning-framework-power-scores-2018-23607ddf297a</a:t>
            </a:r>
            <a:endParaRPr lang="vi-VN" sz="1200" i="1"/>
          </a:p>
        </p:txBody>
      </p:sp>
      <p:pic>
        <p:nvPicPr>
          <p:cNvPr id="1028" name="Picture 4" descr="Keras: the Python deep learning API"/>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48398" y="2016091"/>
            <a:ext cx="2204448" cy="639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469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Regression with dnn - hồi quy với mạng dnn</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38480" y="1272568"/>
            <a:ext cx="11072327" cy="5008879"/>
          </a:xfrm>
        </p:spPr>
        <p:txBody>
          <a:bodyPr>
            <a:normAutofit/>
          </a:bodyPr>
          <a:lstStyle/>
          <a:p>
            <a:pPr>
              <a:lnSpc>
                <a:spcPct val="100000"/>
              </a:lnSpc>
            </a:pPr>
            <a:r>
              <a:rPr lang="en-US" sz="2000" spc="-1" smtClean="0">
                <a:latin typeface="Arial"/>
              </a:rPr>
              <a:t>Tạo model bằng lệnh Sequential()</a:t>
            </a:r>
          </a:p>
          <a:p>
            <a:pPr>
              <a:lnSpc>
                <a:spcPct val="100000"/>
              </a:lnSpc>
            </a:pPr>
            <a:r>
              <a:rPr lang="vi-VN" sz="2000" spc="-1">
                <a:latin typeface="Arial"/>
              </a:rPr>
              <a:t>Một </a:t>
            </a:r>
            <a:r>
              <a:rPr lang="vi-VN" sz="2000" b="1" spc="-1">
                <a:latin typeface="Arial"/>
              </a:rPr>
              <a:t>Epoch</a:t>
            </a:r>
            <a:r>
              <a:rPr lang="vi-VN" sz="2000" spc="-1">
                <a:latin typeface="Arial"/>
              </a:rPr>
              <a:t> được tính là khi </a:t>
            </a:r>
            <a:r>
              <a:rPr lang="vi-VN" sz="2000" spc="-1" smtClean="0">
                <a:latin typeface="Arial"/>
              </a:rPr>
              <a:t>đưa </a:t>
            </a:r>
            <a:r>
              <a:rPr lang="vi-VN" sz="2000" spc="-1">
                <a:latin typeface="Arial"/>
              </a:rPr>
              <a:t>tất cả dữ liệu vào mạng neural network 1 lần</a:t>
            </a:r>
            <a:r>
              <a:rPr lang="vi-VN" sz="2000" spc="-1" smtClean="0">
                <a:latin typeface="Arial"/>
              </a:rPr>
              <a:t>.</a:t>
            </a:r>
            <a:endParaRPr lang="en-US" sz="2000" spc="-1" smtClean="0">
              <a:latin typeface="Arial"/>
            </a:endParaRPr>
          </a:p>
          <a:p>
            <a:pPr>
              <a:lnSpc>
                <a:spcPct val="100000"/>
              </a:lnSpc>
            </a:pPr>
            <a:r>
              <a:rPr lang="en-US" sz="2000" b="1" spc="-1" smtClean="0">
                <a:latin typeface="Arial"/>
              </a:rPr>
              <a:t>Batch</a:t>
            </a:r>
            <a:r>
              <a:rPr lang="en-US" sz="2000" spc="-1" smtClean="0">
                <a:latin typeface="Arial"/>
              </a:rPr>
              <a:t> - chia toàn bộ data thành nhiều gói dữ liệu nhỏ hơn để đưa vào mạng neuron. Để hoành thành một epoch sẽ cần nhiều lần chạy (</a:t>
            </a:r>
            <a:r>
              <a:rPr lang="en-US" sz="2000" b="1" spc="-1" smtClean="0">
                <a:latin typeface="Arial"/>
              </a:rPr>
              <a:t>iteration</a:t>
            </a:r>
            <a:r>
              <a:rPr lang="en-US" sz="2000" spc="-1" smtClean="0">
                <a:latin typeface="Arial"/>
              </a:rPr>
              <a:t>) hơn</a:t>
            </a:r>
            <a:endParaRPr lang="vi-VN" sz="2000" spc="-1">
              <a:latin typeface="Arial"/>
            </a:endParaRPr>
          </a:p>
          <a:p>
            <a:pPr>
              <a:lnSpc>
                <a:spcPct val="100000"/>
              </a:lnSpc>
            </a:pPr>
            <a:endParaRPr lang="vi-VN" sz="2000" spc="-1">
              <a:latin typeface="Arial"/>
            </a:endParaRPr>
          </a:p>
        </p:txBody>
      </p:sp>
    </p:spTree>
    <p:extLst>
      <p:ext uri="{BB962C8B-B14F-4D97-AF65-F5344CB8AC3E}">
        <p14:creationId xmlns:p14="http://schemas.microsoft.com/office/powerpoint/2010/main" val="925583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9899" y="580237"/>
            <a:ext cx="11029616" cy="1188720"/>
          </a:xfrm>
        </p:spPr>
        <p:txBody>
          <a:bodyPr/>
          <a:lstStyle/>
          <a:p>
            <a:r>
              <a:rPr lang="en-US" smtClean="0">
                <a:latin typeface="Arial" panose="020B0604020202020204" pitchFamily="34" charset="0"/>
                <a:cs typeface="Arial" panose="020B0604020202020204" pitchFamily="34" charset="0"/>
              </a:rPr>
              <a:t>Binary classification with dnn - phân loại nhị phân với dnn</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96687" y="1804908"/>
            <a:ext cx="10084526" cy="4512490"/>
          </a:xfrm>
        </p:spPr>
        <p:txBody>
          <a:bodyPr>
            <a:normAutofit/>
          </a:bodyPr>
          <a:lstStyle/>
          <a:p>
            <a:pPr>
              <a:lnSpc>
                <a:spcPct val="100000"/>
              </a:lnSpc>
            </a:pPr>
            <a:r>
              <a:rPr lang="en-US" sz="2000" spc="-1">
                <a:latin typeface="Arial"/>
              </a:rPr>
              <a:t>Tương tự như Regression, nhưng hàm loss sẽ chọn </a:t>
            </a:r>
            <a:r>
              <a:rPr lang="en-US" sz="2000" spc="-1" smtClean="0">
                <a:latin typeface="Arial"/>
              </a:rPr>
              <a:t>binary_crossentropy,</a:t>
            </a:r>
          </a:p>
          <a:p>
            <a:pPr>
              <a:lnSpc>
                <a:spcPct val="100000"/>
              </a:lnSpc>
            </a:pPr>
            <a:r>
              <a:rPr lang="en-US" sz="2000" spc="-1" smtClean="0">
                <a:latin typeface="Arial"/>
              </a:rPr>
              <a:t>Activation cho output thường chọn hàm sigmoid</a:t>
            </a:r>
          </a:p>
        </p:txBody>
      </p:sp>
    </p:spTree>
    <p:extLst>
      <p:ext uri="{BB962C8B-B14F-4D97-AF65-F5344CB8AC3E}">
        <p14:creationId xmlns:p14="http://schemas.microsoft.com/office/powerpoint/2010/main" val="2287486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247984" y="368328"/>
            <a:ext cx="11029616" cy="1188720"/>
          </a:xfrm>
        </p:spPr>
        <p:txBody>
          <a:bodyPr/>
          <a:lstStyle/>
          <a:p>
            <a:r>
              <a:rPr lang="en-US" smtClean="0">
                <a:latin typeface="Arial" panose="020B0604020202020204" pitchFamily="34" charset="0"/>
                <a:cs typeface="Arial" panose="020B0604020202020204" pitchFamily="34" charset="0"/>
              </a:rPr>
              <a:t>multiclass classification with dnn - phân loại nhiều đầu ra với dnn</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05868" y="1778000"/>
            <a:ext cx="6343573" cy="4551679"/>
          </a:xfrm>
        </p:spPr>
        <p:txBody>
          <a:bodyPr>
            <a:normAutofit/>
          </a:bodyPr>
          <a:lstStyle/>
          <a:p>
            <a:pPr>
              <a:lnSpc>
                <a:spcPct val="100000"/>
              </a:lnSpc>
            </a:pPr>
            <a:r>
              <a:rPr lang="en-US" sz="2000" spc="-1" smtClean="0">
                <a:latin typeface="Arial"/>
              </a:rPr>
              <a:t>Bài toán phân loại nhiều đầu ra: dự đoán chữ số (0, 1, 2 ... 9), chữ cái, xếp hạng A, B, C...</a:t>
            </a:r>
          </a:p>
          <a:p>
            <a:pPr>
              <a:lnSpc>
                <a:spcPct val="100000"/>
              </a:lnSpc>
            </a:pPr>
            <a:r>
              <a:rPr lang="en-US" sz="2000" spc="-1" smtClean="0">
                <a:latin typeface="Arial"/>
              </a:rPr>
              <a:t>Giá trị đầu ra có tính xung khắc, tức nếu có một output không thể được dự đoán đồng thời các giá trị, ví dụ như dự đoán chữ số là số 8, không thể dự đoán số đó vừa là 8 vừa là 3.</a:t>
            </a:r>
          </a:p>
          <a:p>
            <a:pPr>
              <a:lnSpc>
                <a:spcPct val="100000"/>
              </a:lnSpc>
            </a:pPr>
            <a:r>
              <a:rPr lang="en-US" sz="2000" spc="-1" smtClean="0">
                <a:latin typeface="Arial"/>
              </a:rPr>
              <a:t>Mã hoá đầu ra: Đầu ra sẽ là một vector có kích thước N, chính là tổng số các kết quả có thể dự đoán.</a:t>
            </a:r>
          </a:p>
          <a:p>
            <a:pPr>
              <a:lnSpc>
                <a:spcPct val="100000"/>
              </a:lnSpc>
            </a:pPr>
            <a:r>
              <a:rPr lang="en-US" sz="2000" spc="-1" smtClean="0">
                <a:latin typeface="Arial"/>
              </a:rPr>
              <a:t>Lớp output sẽ có số lượng neuron bằng số đầu ra cần dự đoán</a:t>
            </a:r>
          </a:p>
        </p:txBody>
      </p:sp>
      <p:graphicFrame>
        <p:nvGraphicFramePr>
          <p:cNvPr id="4" name="Table 3"/>
          <p:cNvGraphicFramePr>
            <a:graphicFrameLocks noGrp="1"/>
          </p:cNvGraphicFramePr>
          <p:nvPr>
            <p:extLst>
              <p:ext uri="{D42A27DB-BD31-4B8C-83A1-F6EECF244321}">
                <p14:modId xmlns:p14="http://schemas.microsoft.com/office/powerpoint/2010/main" val="372094805"/>
              </p:ext>
            </p:extLst>
          </p:nvPr>
        </p:nvGraphicFramePr>
        <p:xfrm>
          <a:off x="6949441" y="2100551"/>
          <a:ext cx="4467497" cy="2346960"/>
        </p:xfrm>
        <a:graphic>
          <a:graphicData uri="http://schemas.openxmlformats.org/drawingml/2006/table">
            <a:tbl>
              <a:tblPr firstRow="1" bandRow="1">
                <a:tableStyleId>{5C22544A-7EE6-4342-B048-85BDC9FD1C3A}</a:tableStyleId>
              </a:tblPr>
              <a:tblGrid>
                <a:gridCol w="753134">
                  <a:extLst>
                    <a:ext uri="{9D8B030D-6E8A-4147-A177-3AD203B41FA5}">
                      <a16:colId xmlns:a16="http://schemas.microsoft.com/office/drawing/2014/main" val="1433538196"/>
                    </a:ext>
                  </a:extLst>
                </a:gridCol>
                <a:gridCol w="689408">
                  <a:extLst>
                    <a:ext uri="{9D8B030D-6E8A-4147-A177-3AD203B41FA5}">
                      <a16:colId xmlns:a16="http://schemas.microsoft.com/office/drawing/2014/main" val="1149610163"/>
                    </a:ext>
                  </a:extLst>
                </a:gridCol>
                <a:gridCol w="791206">
                  <a:extLst>
                    <a:ext uri="{9D8B030D-6E8A-4147-A177-3AD203B41FA5}">
                      <a16:colId xmlns:a16="http://schemas.microsoft.com/office/drawing/2014/main" val="943227703"/>
                    </a:ext>
                  </a:extLst>
                </a:gridCol>
                <a:gridCol w="744583">
                  <a:extLst>
                    <a:ext uri="{9D8B030D-6E8A-4147-A177-3AD203B41FA5}">
                      <a16:colId xmlns:a16="http://schemas.microsoft.com/office/drawing/2014/main" val="310750273"/>
                    </a:ext>
                  </a:extLst>
                </a:gridCol>
                <a:gridCol w="744583">
                  <a:extLst>
                    <a:ext uri="{9D8B030D-6E8A-4147-A177-3AD203B41FA5}">
                      <a16:colId xmlns:a16="http://schemas.microsoft.com/office/drawing/2014/main" val="76382992"/>
                    </a:ext>
                  </a:extLst>
                </a:gridCol>
                <a:gridCol w="744583">
                  <a:extLst>
                    <a:ext uri="{9D8B030D-6E8A-4147-A177-3AD203B41FA5}">
                      <a16:colId xmlns:a16="http://schemas.microsoft.com/office/drawing/2014/main" val="1982768768"/>
                    </a:ext>
                  </a:extLst>
                </a:gridCol>
              </a:tblGrid>
              <a:tr h="342780">
                <a:tc>
                  <a:txBody>
                    <a:bodyPr/>
                    <a:lstStyle/>
                    <a:p>
                      <a:r>
                        <a:rPr lang="en-US" sz="1400" smtClean="0"/>
                        <a:t>Dự</a:t>
                      </a:r>
                      <a:r>
                        <a:rPr lang="en-US" sz="1400" baseline="0" smtClean="0"/>
                        <a:t> đoán</a:t>
                      </a:r>
                      <a:endParaRPr lang="vi-VN" sz="1400"/>
                    </a:p>
                  </a:txBody>
                  <a:tcPr/>
                </a:tc>
                <a:tc>
                  <a:txBody>
                    <a:bodyPr/>
                    <a:lstStyle/>
                    <a:p>
                      <a:r>
                        <a:rPr lang="en-US" sz="1400" smtClean="0"/>
                        <a:t>out[0]</a:t>
                      </a:r>
                      <a:endParaRPr lang="vi-VN" sz="1400"/>
                    </a:p>
                  </a:txBody>
                  <a:tcPr/>
                </a:tc>
                <a:tc>
                  <a:txBody>
                    <a:bodyPr/>
                    <a:lstStyle/>
                    <a:p>
                      <a:r>
                        <a:rPr lang="en-US" sz="1400" smtClean="0"/>
                        <a:t>out[1]</a:t>
                      </a:r>
                      <a:endParaRPr lang="vi-VN" sz="1400"/>
                    </a:p>
                  </a:txBody>
                  <a:tcPr/>
                </a:tc>
                <a:tc>
                  <a:txBody>
                    <a:bodyPr/>
                    <a:lstStyle/>
                    <a:p>
                      <a:r>
                        <a:rPr lang="en-US" sz="1400" smtClean="0"/>
                        <a:t>out[2]</a:t>
                      </a:r>
                      <a:endParaRPr lang="vi-VN" sz="1400"/>
                    </a:p>
                  </a:txBody>
                  <a:tcPr/>
                </a:tc>
                <a:tc>
                  <a:txBody>
                    <a:bodyPr/>
                    <a:lstStyle/>
                    <a:p>
                      <a:r>
                        <a:rPr lang="en-US" sz="1400" smtClean="0"/>
                        <a:t>out[3]</a:t>
                      </a:r>
                      <a:endParaRPr lang="vi-VN" sz="1400"/>
                    </a:p>
                  </a:txBody>
                  <a:tcPr/>
                </a:tc>
                <a:tc>
                  <a:txBody>
                    <a:bodyPr/>
                    <a:lstStyle/>
                    <a:p>
                      <a:r>
                        <a:rPr lang="en-US" sz="1400" smtClean="0"/>
                        <a:t>out[4]</a:t>
                      </a:r>
                      <a:endParaRPr lang="vi-VN" sz="1400"/>
                    </a:p>
                  </a:txBody>
                  <a:tcPr/>
                </a:tc>
                <a:extLst>
                  <a:ext uri="{0D108BD9-81ED-4DB2-BD59-A6C34878D82A}">
                    <a16:rowId xmlns:a16="http://schemas.microsoft.com/office/drawing/2014/main" val="2789045599"/>
                  </a:ext>
                </a:extLst>
              </a:tr>
              <a:tr h="352297">
                <a:tc>
                  <a:txBody>
                    <a:bodyPr/>
                    <a:lstStyle/>
                    <a:p>
                      <a:r>
                        <a:rPr lang="en-US" smtClean="0"/>
                        <a:t>1</a:t>
                      </a:r>
                      <a:endParaRPr lang="vi-VN"/>
                    </a:p>
                  </a:txBody>
                  <a:tcPr/>
                </a:tc>
                <a:tc>
                  <a:txBody>
                    <a:bodyPr/>
                    <a:lstStyle/>
                    <a:p>
                      <a:r>
                        <a:rPr lang="en-US" smtClean="0"/>
                        <a:t>1</a:t>
                      </a:r>
                      <a:endParaRPr lang="vi-VN"/>
                    </a:p>
                  </a:txBody>
                  <a:tcPr/>
                </a:tc>
                <a:tc>
                  <a:txBody>
                    <a:bodyPr/>
                    <a:lstStyle/>
                    <a:p>
                      <a:r>
                        <a:rPr lang="en-US" smtClean="0"/>
                        <a:t>0</a:t>
                      </a:r>
                      <a:endParaRPr lang="vi-VN"/>
                    </a:p>
                  </a:txBody>
                  <a:tcPr/>
                </a:tc>
                <a:tc>
                  <a:txBody>
                    <a:bodyPr/>
                    <a:lstStyle/>
                    <a:p>
                      <a:r>
                        <a:rPr lang="en-US" smtClean="0"/>
                        <a:t>0</a:t>
                      </a:r>
                      <a:endParaRPr lang="vi-VN"/>
                    </a:p>
                  </a:txBody>
                  <a:tcPr/>
                </a:tc>
                <a:tc>
                  <a:txBody>
                    <a:bodyPr/>
                    <a:lstStyle/>
                    <a:p>
                      <a:r>
                        <a:rPr lang="en-US" smtClean="0"/>
                        <a:t>0</a:t>
                      </a:r>
                      <a:endParaRPr lang="vi-VN"/>
                    </a:p>
                  </a:txBody>
                  <a:tcPr/>
                </a:tc>
                <a:tc>
                  <a:txBody>
                    <a:bodyPr/>
                    <a:lstStyle/>
                    <a:p>
                      <a:r>
                        <a:rPr lang="en-US" smtClean="0"/>
                        <a:t>0</a:t>
                      </a:r>
                      <a:endParaRPr lang="vi-VN"/>
                    </a:p>
                  </a:txBody>
                  <a:tcPr/>
                </a:tc>
                <a:extLst>
                  <a:ext uri="{0D108BD9-81ED-4DB2-BD59-A6C34878D82A}">
                    <a16:rowId xmlns:a16="http://schemas.microsoft.com/office/drawing/2014/main" val="1425456882"/>
                  </a:ext>
                </a:extLst>
              </a:tr>
              <a:tr h="352297">
                <a:tc>
                  <a:txBody>
                    <a:bodyPr/>
                    <a:lstStyle/>
                    <a:p>
                      <a:r>
                        <a:rPr lang="en-US" smtClean="0"/>
                        <a:t>2</a:t>
                      </a:r>
                      <a:endParaRPr lang="vi-VN"/>
                    </a:p>
                  </a:txBody>
                  <a:tcPr/>
                </a:tc>
                <a:tc>
                  <a:txBody>
                    <a:bodyPr/>
                    <a:lstStyle/>
                    <a:p>
                      <a:r>
                        <a:rPr lang="en-US" smtClean="0"/>
                        <a:t>0</a:t>
                      </a:r>
                      <a:endParaRPr lang="vi-VN"/>
                    </a:p>
                  </a:txBody>
                  <a:tcPr/>
                </a:tc>
                <a:tc>
                  <a:txBody>
                    <a:bodyPr/>
                    <a:lstStyle/>
                    <a:p>
                      <a:r>
                        <a:rPr lang="en-US" smtClean="0"/>
                        <a:t>1</a:t>
                      </a:r>
                      <a:endParaRPr lang="vi-VN"/>
                    </a:p>
                  </a:txBody>
                  <a:tcPr/>
                </a:tc>
                <a:tc>
                  <a:txBody>
                    <a:bodyPr/>
                    <a:lstStyle/>
                    <a:p>
                      <a:r>
                        <a:rPr lang="en-US" smtClean="0"/>
                        <a:t>0</a:t>
                      </a:r>
                      <a:endParaRPr lang="vi-VN"/>
                    </a:p>
                  </a:txBody>
                  <a:tcPr/>
                </a:tc>
                <a:tc>
                  <a:txBody>
                    <a:bodyPr/>
                    <a:lstStyle/>
                    <a:p>
                      <a:r>
                        <a:rPr lang="en-US" smtClean="0"/>
                        <a:t>0</a:t>
                      </a:r>
                      <a:endParaRPr lang="vi-VN"/>
                    </a:p>
                  </a:txBody>
                  <a:tcPr/>
                </a:tc>
                <a:tc>
                  <a:txBody>
                    <a:bodyPr/>
                    <a:lstStyle/>
                    <a:p>
                      <a:r>
                        <a:rPr lang="en-US" smtClean="0"/>
                        <a:t>0</a:t>
                      </a:r>
                      <a:endParaRPr lang="vi-VN"/>
                    </a:p>
                  </a:txBody>
                  <a:tcPr/>
                </a:tc>
                <a:extLst>
                  <a:ext uri="{0D108BD9-81ED-4DB2-BD59-A6C34878D82A}">
                    <a16:rowId xmlns:a16="http://schemas.microsoft.com/office/drawing/2014/main" val="1190474194"/>
                  </a:ext>
                </a:extLst>
              </a:tr>
              <a:tr h="352297">
                <a:tc>
                  <a:txBody>
                    <a:bodyPr/>
                    <a:lstStyle/>
                    <a:p>
                      <a:r>
                        <a:rPr lang="en-US" smtClean="0"/>
                        <a:t>3</a:t>
                      </a:r>
                      <a:endParaRPr lang="vi-VN"/>
                    </a:p>
                  </a:txBody>
                  <a:tcPr/>
                </a:tc>
                <a:tc>
                  <a:txBody>
                    <a:bodyPr/>
                    <a:lstStyle/>
                    <a:p>
                      <a:r>
                        <a:rPr lang="en-US" smtClean="0"/>
                        <a:t>0</a:t>
                      </a:r>
                      <a:endParaRPr lang="vi-VN"/>
                    </a:p>
                  </a:txBody>
                  <a:tcPr/>
                </a:tc>
                <a:tc>
                  <a:txBody>
                    <a:bodyPr/>
                    <a:lstStyle/>
                    <a:p>
                      <a:r>
                        <a:rPr lang="en-US" smtClean="0"/>
                        <a:t>0</a:t>
                      </a:r>
                      <a:endParaRPr lang="vi-VN"/>
                    </a:p>
                  </a:txBody>
                  <a:tcPr/>
                </a:tc>
                <a:tc>
                  <a:txBody>
                    <a:bodyPr/>
                    <a:lstStyle/>
                    <a:p>
                      <a:r>
                        <a:rPr lang="en-US" smtClean="0"/>
                        <a:t>1</a:t>
                      </a:r>
                      <a:endParaRPr lang="vi-VN"/>
                    </a:p>
                  </a:txBody>
                  <a:tcPr/>
                </a:tc>
                <a:tc>
                  <a:txBody>
                    <a:bodyPr/>
                    <a:lstStyle/>
                    <a:p>
                      <a:r>
                        <a:rPr lang="en-US" smtClean="0"/>
                        <a:t>0</a:t>
                      </a:r>
                      <a:endParaRPr lang="vi-VN"/>
                    </a:p>
                  </a:txBody>
                  <a:tcPr/>
                </a:tc>
                <a:tc>
                  <a:txBody>
                    <a:bodyPr/>
                    <a:lstStyle/>
                    <a:p>
                      <a:r>
                        <a:rPr lang="en-US" smtClean="0"/>
                        <a:t>0</a:t>
                      </a:r>
                      <a:endParaRPr lang="vi-VN"/>
                    </a:p>
                  </a:txBody>
                  <a:tcPr/>
                </a:tc>
                <a:extLst>
                  <a:ext uri="{0D108BD9-81ED-4DB2-BD59-A6C34878D82A}">
                    <a16:rowId xmlns:a16="http://schemas.microsoft.com/office/drawing/2014/main" val="911270809"/>
                  </a:ext>
                </a:extLst>
              </a:tr>
              <a:tr h="352297">
                <a:tc>
                  <a:txBody>
                    <a:bodyPr/>
                    <a:lstStyle/>
                    <a:p>
                      <a:r>
                        <a:rPr lang="en-US" smtClean="0"/>
                        <a:t>4</a:t>
                      </a:r>
                      <a:endParaRPr lang="vi-VN"/>
                    </a:p>
                  </a:txBody>
                  <a:tcPr/>
                </a:tc>
                <a:tc>
                  <a:txBody>
                    <a:bodyPr/>
                    <a:lstStyle/>
                    <a:p>
                      <a:r>
                        <a:rPr lang="en-US" smtClean="0"/>
                        <a:t>0</a:t>
                      </a:r>
                      <a:endParaRPr lang="vi-VN"/>
                    </a:p>
                  </a:txBody>
                  <a:tcPr/>
                </a:tc>
                <a:tc>
                  <a:txBody>
                    <a:bodyPr/>
                    <a:lstStyle/>
                    <a:p>
                      <a:r>
                        <a:rPr lang="en-US" smtClean="0"/>
                        <a:t>0</a:t>
                      </a:r>
                      <a:endParaRPr lang="vi-VN"/>
                    </a:p>
                  </a:txBody>
                  <a:tcPr/>
                </a:tc>
                <a:tc>
                  <a:txBody>
                    <a:bodyPr/>
                    <a:lstStyle/>
                    <a:p>
                      <a:r>
                        <a:rPr lang="en-US" smtClean="0"/>
                        <a:t>0</a:t>
                      </a:r>
                      <a:endParaRPr lang="vi-VN"/>
                    </a:p>
                  </a:txBody>
                  <a:tcPr/>
                </a:tc>
                <a:tc>
                  <a:txBody>
                    <a:bodyPr/>
                    <a:lstStyle/>
                    <a:p>
                      <a:r>
                        <a:rPr lang="en-US" smtClean="0"/>
                        <a:t>1</a:t>
                      </a:r>
                      <a:endParaRPr lang="vi-VN"/>
                    </a:p>
                  </a:txBody>
                  <a:tcPr/>
                </a:tc>
                <a:tc>
                  <a:txBody>
                    <a:bodyPr/>
                    <a:lstStyle/>
                    <a:p>
                      <a:r>
                        <a:rPr lang="en-US" smtClean="0"/>
                        <a:t>0</a:t>
                      </a:r>
                      <a:endParaRPr lang="vi-VN"/>
                    </a:p>
                  </a:txBody>
                  <a:tcPr/>
                </a:tc>
                <a:extLst>
                  <a:ext uri="{0D108BD9-81ED-4DB2-BD59-A6C34878D82A}">
                    <a16:rowId xmlns:a16="http://schemas.microsoft.com/office/drawing/2014/main" val="4070503593"/>
                  </a:ext>
                </a:extLst>
              </a:tr>
              <a:tr h="352297">
                <a:tc>
                  <a:txBody>
                    <a:bodyPr/>
                    <a:lstStyle/>
                    <a:p>
                      <a:r>
                        <a:rPr lang="en-US" smtClean="0"/>
                        <a:t>5</a:t>
                      </a:r>
                      <a:endParaRPr lang="vi-VN"/>
                    </a:p>
                  </a:txBody>
                  <a:tcPr/>
                </a:tc>
                <a:tc>
                  <a:txBody>
                    <a:bodyPr/>
                    <a:lstStyle/>
                    <a:p>
                      <a:r>
                        <a:rPr lang="en-US" smtClean="0"/>
                        <a:t>0</a:t>
                      </a:r>
                      <a:endParaRPr lang="vi-VN"/>
                    </a:p>
                  </a:txBody>
                  <a:tcPr/>
                </a:tc>
                <a:tc>
                  <a:txBody>
                    <a:bodyPr/>
                    <a:lstStyle/>
                    <a:p>
                      <a:r>
                        <a:rPr lang="en-US" smtClean="0"/>
                        <a:t>0</a:t>
                      </a:r>
                      <a:endParaRPr lang="vi-VN"/>
                    </a:p>
                  </a:txBody>
                  <a:tcPr/>
                </a:tc>
                <a:tc>
                  <a:txBody>
                    <a:bodyPr/>
                    <a:lstStyle/>
                    <a:p>
                      <a:r>
                        <a:rPr lang="en-US" smtClean="0"/>
                        <a:t>0</a:t>
                      </a:r>
                      <a:endParaRPr lang="vi-VN"/>
                    </a:p>
                  </a:txBody>
                  <a:tcPr/>
                </a:tc>
                <a:tc>
                  <a:txBody>
                    <a:bodyPr/>
                    <a:lstStyle/>
                    <a:p>
                      <a:r>
                        <a:rPr lang="en-US" smtClean="0"/>
                        <a:t>0</a:t>
                      </a:r>
                      <a:endParaRPr lang="vi-VN"/>
                    </a:p>
                  </a:txBody>
                  <a:tcPr/>
                </a:tc>
                <a:tc>
                  <a:txBody>
                    <a:bodyPr/>
                    <a:lstStyle/>
                    <a:p>
                      <a:r>
                        <a:rPr lang="en-US" smtClean="0"/>
                        <a:t>1</a:t>
                      </a:r>
                      <a:endParaRPr lang="vi-VN"/>
                    </a:p>
                  </a:txBody>
                  <a:tcPr/>
                </a:tc>
                <a:extLst>
                  <a:ext uri="{0D108BD9-81ED-4DB2-BD59-A6C34878D82A}">
                    <a16:rowId xmlns:a16="http://schemas.microsoft.com/office/drawing/2014/main" val="1496732001"/>
                  </a:ext>
                </a:extLst>
              </a:tr>
            </a:tbl>
          </a:graphicData>
        </a:graphic>
      </p:graphicFrame>
    </p:spTree>
    <p:extLst>
      <p:ext uri="{BB962C8B-B14F-4D97-AF65-F5344CB8AC3E}">
        <p14:creationId xmlns:p14="http://schemas.microsoft.com/office/powerpoint/2010/main" val="1676385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94105" y="-81616"/>
            <a:ext cx="11029616" cy="1188720"/>
          </a:xfrm>
        </p:spPr>
        <p:txBody>
          <a:bodyPr/>
          <a:lstStyle/>
          <a:p>
            <a:r>
              <a:rPr lang="en-US" smtClean="0">
                <a:latin typeface="Arial" panose="020B0604020202020204" pitchFamily="34" charset="0"/>
                <a:cs typeface="Arial" panose="020B0604020202020204" pitchFamily="34" charset="0"/>
              </a:rPr>
              <a:t>Cài đặt môi trường</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87078" y="1266418"/>
            <a:ext cx="6353950" cy="5299845"/>
          </a:xfrm>
        </p:spPr>
        <p:txBody>
          <a:bodyPr>
            <a:normAutofit/>
          </a:bodyPr>
          <a:lstStyle/>
          <a:p>
            <a:r>
              <a:rPr lang="en-US" sz="1800" smtClean="0"/>
              <a:t>Cài đặt Anaconda:</a:t>
            </a:r>
          </a:p>
          <a:p>
            <a:pPr lvl="1"/>
            <a:r>
              <a:rPr lang="en-US" sz="1200" smtClean="0"/>
              <a:t>Vào </a:t>
            </a:r>
            <a:r>
              <a:rPr lang="en-US" sz="1200">
                <a:hlinkClick r:id="rId2"/>
              </a:rPr>
              <a:t>https://</a:t>
            </a:r>
            <a:r>
              <a:rPr lang="en-US" sz="1200" smtClean="0">
                <a:hlinkClick r:id="rId2"/>
              </a:rPr>
              <a:t>www.anaconda.com/products/individual#Downloads</a:t>
            </a:r>
            <a:r>
              <a:rPr lang="en-US" sz="1200" smtClean="0"/>
              <a:t> down bản cài đặt về</a:t>
            </a:r>
          </a:p>
          <a:p>
            <a:pPr lvl="1"/>
            <a:r>
              <a:rPr lang="en-US" sz="1200" smtClean="0"/>
              <a:t>Cài như bình thường, lưu ý chọn Add Anaconda to my PATH environment variable </a:t>
            </a:r>
          </a:p>
          <a:p>
            <a:pPr lvl="1"/>
            <a:r>
              <a:rPr lang="en-US" sz="1200"/>
              <a:t>Tham khảo hướng dẫn ở link </a:t>
            </a:r>
            <a:r>
              <a:rPr lang="en-US" sz="1200">
                <a:hlinkClick r:id="rId3"/>
              </a:rPr>
              <a:t>https://nttuan8.com/huong-dan-cai-dat-anaconda</a:t>
            </a:r>
            <a:r>
              <a:rPr lang="en-US" sz="1200" smtClean="0">
                <a:hlinkClick r:id="rId3"/>
              </a:rPr>
              <a:t>/</a:t>
            </a:r>
            <a:r>
              <a:rPr lang="en-US" sz="1200" smtClean="0"/>
              <a:t> </a:t>
            </a:r>
          </a:p>
          <a:p>
            <a:pPr lvl="1"/>
            <a:r>
              <a:rPr lang="en-US" sz="1200" smtClean="0"/>
              <a:t>Khuyến cáo: Cài Run as Administrator cho Anaconda Prompt</a:t>
            </a:r>
          </a:p>
          <a:p>
            <a:pPr lvl="1"/>
            <a:r>
              <a:rPr lang="en-US" sz="1200" smtClean="0"/>
              <a:t>Mở Jupyter notebook</a:t>
            </a:r>
          </a:p>
          <a:p>
            <a:r>
              <a:rPr lang="en-US" sz="1500" smtClean="0"/>
              <a:t>Tạo môi trường ảo cho khoá học</a:t>
            </a:r>
          </a:p>
          <a:p>
            <a:r>
              <a:rPr lang="en-US" sz="1500" smtClean="0"/>
              <a:t>Môi trường ảo sẽ chứa đầy đủ các gói với đúng version mà không ảnh hưởng tới môi trường chính, đảm bảo code sẽ tương thích và chạy tốt</a:t>
            </a:r>
          </a:p>
          <a:p>
            <a:r>
              <a:rPr lang="en-US" sz="1500" smtClean="0"/>
              <a:t>Không dùng môi trường ảo mà dùng môi trường chính vẫn có thể được, nhưng có nguy cơ thiếu tương thích, sẽ mất thời gian để sửa</a:t>
            </a:r>
          </a:p>
          <a:p>
            <a:r>
              <a:rPr lang="en-US" sz="1500" smtClean="0"/>
              <a:t>Copy </a:t>
            </a:r>
            <a:r>
              <a:rPr lang="en-US" sz="1500"/>
              <a:t>file envname.yml vào C:\</a:t>
            </a:r>
            <a:r>
              <a:rPr lang="en-US" sz="1500" smtClean="0"/>
              <a:t>Windows\system32, mở </a:t>
            </a:r>
            <a:r>
              <a:rPr lang="en-US" sz="1500"/>
              <a:t>Anaconda prompt với quyền Admin, chạy lệnh: </a:t>
            </a:r>
          </a:p>
          <a:p>
            <a:pPr marL="0" indent="0">
              <a:buNone/>
            </a:pPr>
            <a:r>
              <a:rPr lang="en-US" sz="1500"/>
              <a:t>	</a:t>
            </a:r>
            <a:r>
              <a:rPr lang="en-US" sz="1600" smtClean="0"/>
              <a:t>conda </a:t>
            </a:r>
            <a:r>
              <a:rPr lang="en-US" sz="1600"/>
              <a:t>env create --file </a:t>
            </a:r>
            <a:r>
              <a:rPr lang="en-US" sz="1600" smtClean="0"/>
              <a:t>envname.yml</a:t>
            </a:r>
            <a:endParaRPr lang="en-US" sz="1500" smtClean="0"/>
          </a:p>
          <a:p>
            <a:pPr lvl="1"/>
            <a:endParaRPr lang="en-US" sz="1200"/>
          </a:p>
          <a:p>
            <a:pPr lvl="1"/>
            <a:endParaRPr lang="en-US" sz="1200"/>
          </a:p>
        </p:txBody>
      </p:sp>
      <p:pic>
        <p:nvPicPr>
          <p:cNvPr id="6" name="Picture 5"/>
          <p:cNvPicPr>
            <a:picLocks noChangeAspect="1"/>
          </p:cNvPicPr>
          <p:nvPr/>
        </p:nvPicPr>
        <p:blipFill>
          <a:blip r:embed="rId4"/>
          <a:stretch>
            <a:fillRect/>
          </a:stretch>
        </p:blipFill>
        <p:spPr>
          <a:xfrm>
            <a:off x="7422349" y="1431881"/>
            <a:ext cx="4286898" cy="3345704"/>
          </a:xfrm>
          <a:prstGeom prst="rect">
            <a:avLst/>
          </a:prstGeom>
        </p:spPr>
      </p:pic>
    </p:spTree>
    <p:extLst>
      <p:ext uri="{BB962C8B-B14F-4D97-AF65-F5344CB8AC3E}">
        <p14:creationId xmlns:p14="http://schemas.microsoft.com/office/powerpoint/2010/main" val="2604594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247984" y="368328"/>
            <a:ext cx="11029616" cy="1188720"/>
          </a:xfrm>
        </p:spPr>
        <p:txBody>
          <a:bodyPr/>
          <a:lstStyle/>
          <a:p>
            <a:r>
              <a:rPr lang="en-US" smtClean="0">
                <a:latin typeface="Arial" panose="020B0604020202020204" pitchFamily="34" charset="0"/>
                <a:cs typeface="Arial" panose="020B0604020202020204" pitchFamily="34" charset="0"/>
              </a:rPr>
              <a:t>multiclass classification with dnn - phân loại nhiều đầu ra với dnn</a:t>
            </a: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58416" y="1557048"/>
                <a:ext cx="10349516" cy="4910184"/>
              </a:xfrm>
            </p:spPr>
            <p:txBody>
              <a:bodyPr>
                <a:normAutofit/>
              </a:bodyPr>
              <a:lstStyle/>
              <a:p>
                <a:pPr>
                  <a:lnSpc>
                    <a:spcPct val="100000"/>
                  </a:lnSpc>
                </a:pPr>
                <a:r>
                  <a:rPr lang="en-US" sz="2000" spc="-1" smtClean="0">
                    <a:latin typeface="Arial"/>
                  </a:rPr>
                  <a:t>Nếu N neuron đầu ra sử dụng hàm sigmoid để dự đoán xác suất của từng giá trị đầu ra thì có thể tổng xác suất khác 1, không phản ánh được tính đôi một xung khắc =&gt; sử dụng hàm </a:t>
                </a:r>
                <a:r>
                  <a:rPr lang="en-US" sz="2000" b="1" spc="-1" smtClean="0">
                    <a:latin typeface="Arial"/>
                  </a:rPr>
                  <a:t>softmax</a:t>
                </a:r>
                <a:r>
                  <a:rPr lang="en-US" sz="2000" spc="-1" smtClean="0">
                    <a:latin typeface="Arial"/>
                  </a:rPr>
                  <a:t> là activation function</a:t>
                </a:r>
              </a:p>
              <a:p>
                <a:pPr marL="0" indent="0">
                  <a:lnSpc>
                    <a:spcPct val="100000"/>
                  </a:lnSpc>
                  <a:buNone/>
                </a:pPr>
                <a14:m>
                  <m:oMathPara xmlns:m="http://schemas.openxmlformats.org/officeDocument/2006/math">
                    <m:oMathParaPr>
                      <m:jc m:val="centerGroup"/>
                    </m:oMathParaPr>
                    <m:oMath xmlns:m="http://schemas.openxmlformats.org/officeDocument/2006/math">
                      <m:sSub>
                        <m:sSubPr>
                          <m:ctrlPr>
                            <a:rPr lang="en-US" sz="2000" b="0" i="1" spc="-1" smtClean="0">
                              <a:latin typeface="Cambria Math" panose="02040503050406030204" pitchFamily="18" charset="0"/>
                            </a:rPr>
                          </m:ctrlPr>
                        </m:sSubPr>
                        <m:e>
                          <m:r>
                            <a:rPr lang="en-US" sz="2000" i="1" spc="-1">
                              <a:latin typeface="Cambria Math" panose="02040503050406030204" pitchFamily="18" charset="0"/>
                            </a:rPr>
                            <m:t>𝑠𝑜𝑓𝑡𝑚𝑎𝑥</m:t>
                          </m:r>
                          <m:d>
                            <m:dPr>
                              <m:ctrlPr>
                                <a:rPr lang="en-US" sz="2000" i="1" spc="-1">
                                  <a:latin typeface="Cambria Math" panose="02040503050406030204" pitchFamily="18" charset="0"/>
                                </a:rPr>
                              </m:ctrlPr>
                            </m:dPr>
                            <m:e>
                              <m:r>
                                <a:rPr lang="en-US" sz="2000" i="1" spc="-1">
                                  <a:latin typeface="Cambria Math" panose="02040503050406030204" pitchFamily="18" charset="0"/>
                                </a:rPr>
                                <m:t>𝑧</m:t>
                              </m:r>
                            </m:e>
                          </m:d>
                        </m:e>
                        <m:sub>
                          <m:r>
                            <a:rPr lang="en-US" sz="2000" b="0" i="1" spc="-1" smtClean="0">
                              <a:latin typeface="Cambria Math" panose="02040503050406030204" pitchFamily="18" charset="0"/>
                            </a:rPr>
                            <m:t>𝑖</m:t>
                          </m:r>
                        </m:sub>
                      </m:sSub>
                      <m:r>
                        <a:rPr lang="en-US" sz="2000" b="0" i="1" spc="-1" smtClean="0">
                          <a:latin typeface="Cambria Math" panose="02040503050406030204" pitchFamily="18" charset="0"/>
                        </a:rPr>
                        <m:t>=</m:t>
                      </m:r>
                      <m:f>
                        <m:fPr>
                          <m:ctrlPr>
                            <a:rPr lang="en-US" sz="2000" b="0" i="1" spc="-1" smtClean="0">
                              <a:latin typeface="Cambria Math" panose="02040503050406030204" pitchFamily="18" charset="0"/>
                            </a:rPr>
                          </m:ctrlPr>
                        </m:fPr>
                        <m:num>
                          <m:sSup>
                            <m:sSupPr>
                              <m:ctrlPr>
                                <a:rPr lang="en-US" sz="2000" b="0" i="1" spc="-1" smtClean="0">
                                  <a:latin typeface="Cambria Math" panose="02040503050406030204" pitchFamily="18" charset="0"/>
                                </a:rPr>
                              </m:ctrlPr>
                            </m:sSupPr>
                            <m:e>
                              <m:r>
                                <a:rPr lang="en-US" sz="2000" b="0" i="1" spc="-1" smtClean="0">
                                  <a:latin typeface="Cambria Math" panose="02040503050406030204" pitchFamily="18" charset="0"/>
                                </a:rPr>
                                <m:t>𝑒</m:t>
                              </m:r>
                            </m:e>
                            <m:sup>
                              <m:sSub>
                                <m:sSubPr>
                                  <m:ctrlPr>
                                    <a:rPr lang="en-US" sz="2000" i="1" spc="-1">
                                      <a:latin typeface="Cambria Math" panose="02040503050406030204" pitchFamily="18" charset="0"/>
                                    </a:rPr>
                                  </m:ctrlPr>
                                </m:sSubPr>
                                <m:e>
                                  <m:r>
                                    <a:rPr lang="en-US" sz="2000" i="1" spc="-1">
                                      <a:latin typeface="Cambria Math" panose="02040503050406030204" pitchFamily="18" charset="0"/>
                                    </a:rPr>
                                    <m:t>𝑧</m:t>
                                  </m:r>
                                </m:e>
                                <m:sub>
                                  <m:r>
                                    <a:rPr lang="en-US" sz="2000" i="1" spc="-1">
                                      <a:latin typeface="Cambria Math" panose="02040503050406030204" pitchFamily="18" charset="0"/>
                                    </a:rPr>
                                    <m:t>𝑖</m:t>
                                  </m:r>
                                </m:sub>
                              </m:sSub>
                            </m:sup>
                          </m:sSup>
                        </m:num>
                        <m:den>
                          <m:nary>
                            <m:naryPr>
                              <m:chr m:val="∑"/>
                              <m:ctrlPr>
                                <a:rPr lang="en-US" sz="2000" b="0" i="1" spc="-1" smtClean="0">
                                  <a:latin typeface="Cambria Math" panose="02040503050406030204" pitchFamily="18" charset="0"/>
                                </a:rPr>
                              </m:ctrlPr>
                            </m:naryPr>
                            <m:sub>
                              <m:r>
                                <m:rPr>
                                  <m:brk m:alnAt="23"/>
                                </m:rPr>
                                <a:rPr lang="en-US" sz="2000" b="0" i="1" spc="-1" smtClean="0">
                                  <a:latin typeface="Cambria Math" panose="02040503050406030204" pitchFamily="18" charset="0"/>
                                </a:rPr>
                                <m:t>𝑘</m:t>
                              </m:r>
                              <m:r>
                                <a:rPr lang="en-US" sz="2000" b="0" i="1" spc="-1" smtClean="0">
                                  <a:latin typeface="Cambria Math" panose="02040503050406030204" pitchFamily="18" charset="0"/>
                                </a:rPr>
                                <m:t>=1</m:t>
                              </m:r>
                            </m:sub>
                            <m:sup>
                              <m:r>
                                <a:rPr lang="en-US" sz="2000" b="0" i="1" spc="-1" smtClean="0">
                                  <a:latin typeface="Cambria Math" panose="02040503050406030204" pitchFamily="18" charset="0"/>
                                </a:rPr>
                                <m:t>𝑁</m:t>
                              </m:r>
                            </m:sup>
                            <m:e>
                              <m:sSup>
                                <m:sSupPr>
                                  <m:ctrlPr>
                                    <a:rPr lang="en-US" sz="2000" i="1" spc="-1">
                                      <a:latin typeface="Cambria Math" panose="02040503050406030204" pitchFamily="18" charset="0"/>
                                    </a:rPr>
                                  </m:ctrlPr>
                                </m:sSupPr>
                                <m:e>
                                  <m:r>
                                    <a:rPr lang="en-US" sz="2000" i="1" spc="-1">
                                      <a:latin typeface="Cambria Math" panose="02040503050406030204" pitchFamily="18" charset="0"/>
                                    </a:rPr>
                                    <m:t>𝑒</m:t>
                                  </m:r>
                                </m:e>
                                <m:sup>
                                  <m:sSub>
                                    <m:sSubPr>
                                      <m:ctrlPr>
                                        <a:rPr lang="en-US" sz="2000" i="1" spc="-1">
                                          <a:latin typeface="Cambria Math" panose="02040503050406030204" pitchFamily="18" charset="0"/>
                                        </a:rPr>
                                      </m:ctrlPr>
                                    </m:sSubPr>
                                    <m:e>
                                      <m:r>
                                        <a:rPr lang="en-US" sz="2000" i="1" spc="-1">
                                          <a:latin typeface="Cambria Math" panose="02040503050406030204" pitchFamily="18" charset="0"/>
                                        </a:rPr>
                                        <m:t>𝑧</m:t>
                                      </m:r>
                                    </m:e>
                                    <m:sub>
                                      <m:r>
                                        <a:rPr lang="en-US" sz="2000" b="0" i="1" spc="-1" smtClean="0">
                                          <a:latin typeface="Cambria Math" panose="02040503050406030204" pitchFamily="18" charset="0"/>
                                        </a:rPr>
                                        <m:t>𝑘</m:t>
                                      </m:r>
                                    </m:sub>
                                  </m:sSub>
                                </m:sup>
                              </m:sSup>
                            </m:e>
                          </m:nary>
                        </m:den>
                      </m:f>
                    </m:oMath>
                  </m:oMathPara>
                </a14:m>
                <a:endParaRPr lang="en-US" sz="2000" spc="-1" smtClean="0">
                  <a:latin typeface="Arial"/>
                </a:endParaRPr>
              </a:p>
              <a:p>
                <a:pPr marL="0" indent="0">
                  <a:lnSpc>
                    <a:spcPct val="100000"/>
                  </a:lnSpc>
                  <a:buNone/>
                </a:pPr>
                <a:r>
                  <a:rPr lang="en-US" sz="2000" spc="-1">
                    <a:latin typeface="Arial"/>
                  </a:rPr>
                  <a:t> </a:t>
                </a:r>
                <a:r>
                  <a:rPr lang="en-US" sz="2000" spc="-1" smtClean="0">
                    <a:latin typeface="Arial"/>
                  </a:rPr>
                  <a:t>với i thuộc 1, 2 ....N</a:t>
                </a:r>
              </a:p>
              <a:p>
                <a:pPr marL="0" indent="0">
                  <a:lnSpc>
                    <a:spcPct val="100000"/>
                  </a:lnSpc>
                  <a:buNone/>
                </a:pPr>
                <a:r>
                  <a:rPr lang="en-US" sz="2000" spc="-1" smtClean="0">
                    <a:latin typeface="Arial"/>
                  </a:rPr>
                  <a:t>Dễ thấy hàm softmax có N đầu vào (z</a:t>
                </a:r>
                <a:r>
                  <a:rPr lang="en-US" sz="2000" spc="-1" baseline="-25000" smtClean="0">
                    <a:latin typeface="Arial"/>
                  </a:rPr>
                  <a:t>i</a:t>
                </a:r>
                <a:r>
                  <a:rPr lang="en-US" sz="2000" spc="-1" smtClean="0">
                    <a:latin typeface="Arial"/>
                  </a:rPr>
                  <a:t>) và N đầu ra </a:t>
                </a:r>
                <a14:m>
                  <m:oMath xmlns:m="http://schemas.openxmlformats.org/officeDocument/2006/math">
                    <m:sSub>
                      <m:sSubPr>
                        <m:ctrlPr>
                          <a:rPr lang="en-US" sz="2000" i="1" spc="-1">
                            <a:latin typeface="Cambria Math" panose="02040503050406030204" pitchFamily="18" charset="0"/>
                          </a:rPr>
                        </m:ctrlPr>
                      </m:sSubPr>
                      <m:e>
                        <m:r>
                          <a:rPr lang="en-US" sz="2000" i="1" spc="-1">
                            <a:latin typeface="Cambria Math" panose="02040503050406030204" pitchFamily="18" charset="0"/>
                          </a:rPr>
                          <m:t>𝑠𝑜𝑓𝑡𝑚𝑎𝑥</m:t>
                        </m:r>
                        <m:d>
                          <m:dPr>
                            <m:ctrlPr>
                              <a:rPr lang="en-US" sz="2000" i="1" spc="-1">
                                <a:latin typeface="Cambria Math" panose="02040503050406030204" pitchFamily="18" charset="0"/>
                              </a:rPr>
                            </m:ctrlPr>
                          </m:dPr>
                          <m:e>
                            <m:r>
                              <a:rPr lang="en-US" sz="2000" i="1" spc="-1">
                                <a:latin typeface="Cambria Math" panose="02040503050406030204" pitchFamily="18" charset="0"/>
                              </a:rPr>
                              <m:t>𝑧</m:t>
                            </m:r>
                          </m:e>
                        </m:d>
                      </m:e>
                      <m:sub>
                        <m:r>
                          <a:rPr lang="en-US" sz="2000" i="1" spc="-1">
                            <a:latin typeface="Cambria Math" panose="02040503050406030204" pitchFamily="18" charset="0"/>
                          </a:rPr>
                          <m:t>𝑖</m:t>
                        </m:r>
                      </m:sub>
                    </m:sSub>
                  </m:oMath>
                </a14:m>
                <a:endParaRPr lang="en-US" sz="2000" spc="-1">
                  <a:latin typeface="Arial"/>
                </a:endParaRPr>
              </a:p>
              <a:p>
                <a:pPr marL="0" indent="0">
                  <a:lnSpc>
                    <a:spcPct val="100000"/>
                  </a:lnSpc>
                  <a:buNone/>
                </a:pPr>
                <a:r>
                  <a:rPr lang="en-US" sz="2000" spc="-1" smtClean="0">
                    <a:latin typeface="Arial"/>
                  </a:rPr>
                  <a:t>Giá trị của z của tất cả các neuron đầu ra sẽ cùng đưa vào hàm softmax, hàm softmax sẽ tính N đầu ra đặc trưng cho xác suất dự đoán của từng giá trị, đảm bảo tổng bằng của N xác suất bằng 1.</a:t>
                </a:r>
              </a:p>
              <a:p>
                <a:pPr marL="0" indent="0">
                  <a:lnSpc>
                    <a:spcPct val="100000"/>
                  </a:lnSpc>
                  <a:buNone/>
                </a:pPr>
                <a:r>
                  <a:rPr lang="en-US" sz="2000" spc="-1">
                    <a:latin typeface="Arial"/>
                  </a:rPr>
                  <a:t>Đạo hàm của hàm softmax cũng không quá phức tạp, tham khảo ở đây: </a:t>
                </a:r>
                <a:r>
                  <a:rPr lang="en-US" sz="1600" spc="-1">
                    <a:latin typeface="Arial"/>
                    <a:hlinkClick r:id="rId2"/>
                  </a:rPr>
                  <a:t>https://aimatters.wordpress.com/2019/06/17/the-softmax-function-derivative</a:t>
                </a:r>
                <a:r>
                  <a:rPr lang="en-US" sz="1600" spc="-1" smtClean="0">
                    <a:latin typeface="Arial"/>
                    <a:hlinkClick r:id="rId2"/>
                  </a:rPr>
                  <a:t>/</a:t>
                </a:r>
                <a:r>
                  <a:rPr lang="en-US" sz="2000" spc="-1" smtClean="0">
                    <a:latin typeface="Arial"/>
                  </a:rPr>
                  <a:t> </a:t>
                </a:r>
                <a:endParaRPr lang="en-US" sz="2000" spc="-1">
                  <a:latin typeface="Aria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58416" y="1557048"/>
                <a:ext cx="10349516" cy="4910184"/>
              </a:xfrm>
              <a:blipFill>
                <a:blip r:embed="rId3"/>
                <a:stretch>
                  <a:fillRect l="-648" r="-707"/>
                </a:stretch>
              </a:blipFill>
            </p:spPr>
            <p:txBody>
              <a:bodyPr/>
              <a:lstStyle/>
              <a:p>
                <a:r>
                  <a:rPr lang="vi-VN">
                    <a:noFill/>
                  </a:rPr>
                  <a:t> </a:t>
                </a:r>
              </a:p>
            </p:txBody>
          </p:sp>
        </mc:Fallback>
      </mc:AlternateContent>
    </p:spTree>
    <p:extLst>
      <p:ext uri="{BB962C8B-B14F-4D97-AF65-F5344CB8AC3E}">
        <p14:creationId xmlns:p14="http://schemas.microsoft.com/office/powerpoint/2010/main" val="3299202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19741" y="84352"/>
            <a:ext cx="11029616" cy="1188720"/>
          </a:xfrm>
        </p:spPr>
        <p:txBody>
          <a:bodyPr/>
          <a:lstStyle/>
          <a:p>
            <a:r>
              <a:rPr lang="en-US" smtClean="0">
                <a:latin typeface="Arial" panose="020B0604020202020204" pitchFamily="34" charset="0"/>
                <a:cs typeface="Arial" panose="020B0604020202020204" pitchFamily="34" charset="0"/>
              </a:rPr>
              <a:t>preprocessing (4) - dummy</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098145" y="1463041"/>
            <a:ext cx="10118495" cy="1663336"/>
          </a:xfrm>
        </p:spPr>
        <p:txBody>
          <a:bodyPr>
            <a:noAutofit/>
          </a:bodyPr>
          <a:lstStyle/>
          <a:p>
            <a:pPr>
              <a:lnSpc>
                <a:spcPct val="100000"/>
              </a:lnSpc>
            </a:pPr>
            <a:r>
              <a:rPr lang="en-US" sz="1400" spc="-1" smtClean="0">
                <a:latin typeface="Arial"/>
              </a:rPr>
              <a:t>Tương tự như output, input cũng có thể là các giá trị phân loại, ví dụ như "Hà Nội", "Đà Nẵng", "TP HCM", để có thể sử dụng ta cần mã hoá lại thành số</a:t>
            </a:r>
          </a:p>
          <a:p>
            <a:pPr>
              <a:lnSpc>
                <a:spcPct val="100000"/>
              </a:lnSpc>
            </a:pPr>
            <a:r>
              <a:rPr lang="en-US" sz="1400" spc="-1" smtClean="0">
                <a:latin typeface="Arial"/>
              </a:rPr>
              <a:t>Pandas hỗ trợ chuyển đổi dữ liệu sang dạng mã hoá one-hot, gọi là get dummy</a:t>
            </a:r>
          </a:p>
        </p:txBody>
      </p:sp>
      <p:pic>
        <p:nvPicPr>
          <p:cNvPr id="1026" name="Picture 2" descr="Pandas Get Dummies - Turn your Categorical Columns into many indicator columns. This is heavily used within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145" y="2719795"/>
            <a:ext cx="9753600" cy="33718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95452" y="6362840"/>
            <a:ext cx="6096000" cy="307777"/>
          </a:xfrm>
          <a:prstGeom prst="rect">
            <a:avLst/>
          </a:prstGeom>
        </p:spPr>
        <p:txBody>
          <a:bodyPr>
            <a:spAutoFit/>
          </a:bodyPr>
          <a:lstStyle/>
          <a:p>
            <a:r>
              <a:rPr lang="vi-VN" sz="1400" i="1"/>
              <a:t>https://www.dataindependent.com/pandas/pandas-get-dummies/</a:t>
            </a:r>
          </a:p>
        </p:txBody>
      </p:sp>
    </p:spTree>
    <p:extLst>
      <p:ext uri="{BB962C8B-B14F-4D97-AF65-F5344CB8AC3E}">
        <p14:creationId xmlns:p14="http://schemas.microsoft.com/office/powerpoint/2010/main" val="143701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5205" y="-176905"/>
            <a:ext cx="11029616" cy="1188720"/>
          </a:xfrm>
        </p:spPr>
        <p:txBody>
          <a:bodyPr/>
          <a:lstStyle/>
          <a:p>
            <a:r>
              <a:rPr lang="en-US" smtClean="0">
                <a:latin typeface="Arial" panose="020B0604020202020204" pitchFamily="34" charset="0"/>
                <a:cs typeface="Arial" panose="020B0604020202020204" pitchFamily="34" charset="0"/>
              </a:rPr>
              <a:t>F1-score</a:t>
            </a: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2987" y="1011815"/>
                <a:ext cx="7220979" cy="5691051"/>
              </a:xfrm>
            </p:spPr>
            <p:txBody>
              <a:bodyPr>
                <a:noAutofit/>
              </a:bodyPr>
              <a:lstStyle/>
              <a:p>
                <a:pPr>
                  <a:lnSpc>
                    <a:spcPct val="100000"/>
                  </a:lnSpc>
                </a:pPr>
                <a:r>
                  <a:rPr lang="en-US" sz="1400" spc="-1" smtClean="0">
                    <a:latin typeface="Arial"/>
                  </a:rPr>
                  <a:t>Là đại lượng dùng để đánh giá chất lượng của model trong bài toán phân loại nhiều đầu ra.</a:t>
                </a:r>
              </a:p>
              <a:p>
                <a:pPr>
                  <a:lnSpc>
                    <a:spcPct val="100000"/>
                  </a:lnSpc>
                </a:pPr>
                <a:r>
                  <a:rPr lang="en-US" sz="1400" spc="-1" smtClean="0">
                    <a:latin typeface="Arial"/>
                  </a:rPr>
                  <a:t>Tương tự như độ nhạy, độ đặc hiệu của bài toán phân loại nhị phân</a:t>
                </a:r>
              </a:p>
              <a:p>
                <a:pPr>
                  <a:lnSpc>
                    <a:spcPct val="100000"/>
                  </a:lnSpc>
                </a:pPr>
                <a:r>
                  <a:rPr lang="en-US" sz="1400" b="1" spc="-1" smtClean="0">
                    <a:latin typeface="Arial"/>
                  </a:rPr>
                  <a:t>Precision</a:t>
                </a:r>
                <a:r>
                  <a:rPr lang="en-US" sz="1400" spc="-1" smtClean="0">
                    <a:latin typeface="Arial"/>
                  </a:rPr>
                  <a:t>: Tỉ lệ giữa dự đoán dương tính thật trên tổng số dự đoán dương tính (kể cả nhầm) (tương tự độ nhạy)</a:t>
                </a:r>
              </a:p>
              <a:p>
                <a:pPr marL="0" indent="0">
                  <a:lnSpc>
                    <a:spcPct val="100000"/>
                  </a:lnSpc>
                  <a:buNone/>
                </a:pPr>
                <a14:m>
                  <m:oMathPara xmlns:m="http://schemas.openxmlformats.org/officeDocument/2006/math">
                    <m:oMathParaPr>
                      <m:jc m:val="centerGroup"/>
                    </m:oMathParaPr>
                    <m:oMath xmlns:m="http://schemas.openxmlformats.org/officeDocument/2006/math">
                      <m:r>
                        <a:rPr lang="en-US" sz="1400" b="1" i="1" spc="-1" smtClean="0">
                          <a:latin typeface="Cambria Math" panose="02040503050406030204" pitchFamily="18" charset="0"/>
                        </a:rPr>
                        <m:t>𝑷𝒓𝒆𝒄𝒊𝒔𝒊𝒐𝒏</m:t>
                      </m:r>
                      <m:r>
                        <a:rPr lang="en-US" sz="1400" b="1" i="1" spc="-1" smtClean="0">
                          <a:latin typeface="Cambria Math" panose="02040503050406030204" pitchFamily="18" charset="0"/>
                        </a:rPr>
                        <m:t>=</m:t>
                      </m:r>
                      <m:f>
                        <m:fPr>
                          <m:ctrlPr>
                            <a:rPr lang="en-US" sz="1400" b="1" i="1" spc="-1" smtClean="0">
                              <a:latin typeface="Cambria Math" panose="02040503050406030204" pitchFamily="18" charset="0"/>
                            </a:rPr>
                          </m:ctrlPr>
                        </m:fPr>
                        <m:num>
                          <m:r>
                            <a:rPr lang="en-US" sz="1400" b="1" i="1" spc="-1" smtClean="0">
                              <a:latin typeface="Cambria Math" panose="02040503050406030204" pitchFamily="18" charset="0"/>
                            </a:rPr>
                            <m:t>𝑻𝑷</m:t>
                          </m:r>
                        </m:num>
                        <m:den>
                          <m:r>
                            <a:rPr lang="en-US" sz="1400" b="1" i="1" spc="-1" smtClean="0">
                              <a:latin typeface="Cambria Math" panose="02040503050406030204" pitchFamily="18" charset="0"/>
                            </a:rPr>
                            <m:t>𝑻𝑷</m:t>
                          </m:r>
                          <m:r>
                            <a:rPr lang="en-US" sz="1400" b="1" i="1" spc="-1" smtClean="0">
                              <a:latin typeface="Cambria Math" panose="02040503050406030204" pitchFamily="18" charset="0"/>
                            </a:rPr>
                            <m:t>+</m:t>
                          </m:r>
                          <m:r>
                            <a:rPr lang="en-US" sz="1400" b="1" i="1" spc="-1" smtClean="0">
                              <a:latin typeface="Cambria Math" panose="02040503050406030204" pitchFamily="18" charset="0"/>
                            </a:rPr>
                            <m:t>𝑭𝑷</m:t>
                          </m:r>
                        </m:den>
                      </m:f>
                    </m:oMath>
                  </m:oMathPara>
                </a14:m>
                <a:endParaRPr lang="en-US" sz="1400" b="1" spc="-1" smtClean="0">
                  <a:latin typeface="Arial"/>
                </a:endParaRPr>
              </a:p>
              <a:p>
                <a:pPr>
                  <a:lnSpc>
                    <a:spcPct val="100000"/>
                  </a:lnSpc>
                </a:pPr>
                <a:r>
                  <a:rPr lang="en-US" sz="1400" b="1" spc="-1" smtClean="0">
                    <a:latin typeface="Arial"/>
                  </a:rPr>
                  <a:t>Recall</a:t>
                </a:r>
                <a:r>
                  <a:rPr lang="en-US" sz="1400" spc="-1" smtClean="0">
                    <a:latin typeface="Arial"/>
                  </a:rPr>
                  <a:t>: Tỉ lệ giữa dự đoán dương tính thật trên tổng số dương tính hiện hữu trong mẫu (kể cả bị dự đoán là âm tính)</a:t>
                </a:r>
              </a:p>
              <a:p>
                <a:pPr marL="0" indent="0">
                  <a:lnSpc>
                    <a:spcPct val="100000"/>
                  </a:lnSpc>
                  <a:buNone/>
                </a:pPr>
                <a14:m>
                  <m:oMathPara xmlns:m="http://schemas.openxmlformats.org/officeDocument/2006/math">
                    <m:oMathParaPr>
                      <m:jc m:val="centerGroup"/>
                    </m:oMathParaPr>
                    <m:oMath xmlns:m="http://schemas.openxmlformats.org/officeDocument/2006/math">
                      <m:r>
                        <a:rPr lang="en-US" sz="1400" b="1" i="1" spc="-1" smtClean="0">
                          <a:latin typeface="Cambria Math" panose="02040503050406030204" pitchFamily="18" charset="0"/>
                        </a:rPr>
                        <m:t>𝑹𝒆𝒄𝒂𝒍𝒍</m:t>
                      </m:r>
                      <m:r>
                        <a:rPr lang="en-US" sz="1400" b="1" i="1" spc="-1" smtClean="0">
                          <a:latin typeface="Cambria Math" panose="02040503050406030204" pitchFamily="18" charset="0"/>
                        </a:rPr>
                        <m:t>= </m:t>
                      </m:r>
                      <m:f>
                        <m:fPr>
                          <m:ctrlPr>
                            <a:rPr lang="en-US" sz="1400" b="1" i="1" spc="-1" smtClean="0">
                              <a:latin typeface="Cambria Math" panose="02040503050406030204" pitchFamily="18" charset="0"/>
                            </a:rPr>
                          </m:ctrlPr>
                        </m:fPr>
                        <m:num>
                          <m:r>
                            <a:rPr lang="en-US" sz="1400" b="1" i="1" spc="-1" smtClean="0">
                              <a:latin typeface="Cambria Math" panose="02040503050406030204" pitchFamily="18" charset="0"/>
                            </a:rPr>
                            <m:t>𝑻𝑷</m:t>
                          </m:r>
                        </m:num>
                        <m:den>
                          <m:r>
                            <a:rPr lang="en-US" sz="1400" b="1" i="1" spc="-1" smtClean="0">
                              <a:latin typeface="Cambria Math" panose="02040503050406030204" pitchFamily="18" charset="0"/>
                            </a:rPr>
                            <m:t>𝑻𝑷</m:t>
                          </m:r>
                          <m:r>
                            <a:rPr lang="en-US" sz="1400" b="1" i="1" spc="-1" smtClean="0">
                              <a:latin typeface="Cambria Math" panose="02040503050406030204" pitchFamily="18" charset="0"/>
                            </a:rPr>
                            <m:t>+</m:t>
                          </m:r>
                          <m:r>
                            <a:rPr lang="en-US" sz="1400" b="1" i="1" spc="-1" smtClean="0">
                              <a:latin typeface="Cambria Math" panose="02040503050406030204" pitchFamily="18" charset="0"/>
                            </a:rPr>
                            <m:t>𝑭𝑵</m:t>
                          </m:r>
                        </m:den>
                      </m:f>
                    </m:oMath>
                  </m:oMathPara>
                </a14:m>
                <a:endParaRPr lang="en-US" sz="1400" b="1" spc="-1" smtClean="0">
                  <a:latin typeface="Arial"/>
                </a:endParaRPr>
              </a:p>
              <a:p>
                <a:pPr>
                  <a:lnSpc>
                    <a:spcPct val="100000"/>
                  </a:lnSpc>
                </a:pPr>
                <a:r>
                  <a:rPr lang="en-US" sz="1400" spc="-1" smtClean="0">
                    <a:latin typeface="Arial"/>
                  </a:rPr>
                  <a:t>Precision và recall nằm trong khoảng [0, 1]</a:t>
                </a:r>
              </a:p>
              <a:p>
                <a:pPr>
                  <a:lnSpc>
                    <a:spcPct val="100000"/>
                  </a:lnSpc>
                </a:pPr>
                <a:r>
                  <a:rPr lang="en-US" sz="1400" spc="-1" smtClean="0">
                    <a:latin typeface="Arial"/>
                  </a:rPr>
                  <a:t>Mô hình càng tốt nếu precision và recall càng cao</a:t>
                </a:r>
              </a:p>
              <a:p>
                <a:pPr>
                  <a:lnSpc>
                    <a:spcPct val="100000"/>
                  </a:lnSpc>
                </a:pPr>
                <a:r>
                  <a:rPr lang="en-US" sz="1400" b="1" spc="-1" smtClean="0">
                    <a:latin typeface="Arial"/>
                  </a:rPr>
                  <a:t>F1-score</a:t>
                </a:r>
                <a:r>
                  <a:rPr lang="en-US" sz="1400" spc="-1" smtClean="0">
                    <a:latin typeface="Arial"/>
                  </a:rPr>
                  <a:t> là trung bình điều hoà (harmonic mean) của precision và recall</a:t>
                </a:r>
              </a:p>
              <a:p>
                <a:pPr marL="0" indent="0">
                  <a:lnSpc>
                    <a:spcPct val="100000"/>
                  </a:lnSpc>
                  <a:buNone/>
                </a:pPr>
                <a14:m>
                  <m:oMathPara xmlns:m="http://schemas.openxmlformats.org/officeDocument/2006/math">
                    <m:oMathParaPr>
                      <m:jc m:val="centerGroup"/>
                    </m:oMathParaPr>
                    <m:oMath xmlns:m="http://schemas.openxmlformats.org/officeDocument/2006/math">
                      <m:r>
                        <a:rPr lang="en-US" sz="1400" b="1" i="1" spc="-1" smtClean="0">
                          <a:latin typeface="Cambria Math" panose="02040503050406030204" pitchFamily="18" charset="0"/>
                        </a:rPr>
                        <m:t>𝑭</m:t>
                      </m:r>
                      <m:r>
                        <a:rPr lang="en-US" sz="1400" b="1" i="1" spc="-1" smtClean="0">
                          <a:latin typeface="Cambria Math" panose="02040503050406030204" pitchFamily="18" charset="0"/>
                        </a:rPr>
                        <m:t>𝟏</m:t>
                      </m:r>
                      <m:r>
                        <a:rPr lang="en-US" sz="1400" b="1" i="1" spc="-1" smtClean="0">
                          <a:latin typeface="Cambria Math" panose="02040503050406030204" pitchFamily="18" charset="0"/>
                        </a:rPr>
                        <m:t>_</m:t>
                      </m:r>
                      <m:r>
                        <a:rPr lang="en-US" sz="1400" b="1" i="1" spc="-1" smtClean="0">
                          <a:latin typeface="Cambria Math" panose="02040503050406030204" pitchFamily="18" charset="0"/>
                        </a:rPr>
                        <m:t>𝒔𝒄𝒐𝒓𝒆</m:t>
                      </m:r>
                      <m:r>
                        <a:rPr lang="en-US" sz="1400" b="1" i="1" spc="-1" smtClean="0">
                          <a:latin typeface="Cambria Math" panose="02040503050406030204" pitchFamily="18" charset="0"/>
                        </a:rPr>
                        <m:t>=</m:t>
                      </m:r>
                      <m:r>
                        <a:rPr lang="en-US" sz="1400" b="1" i="1" spc="-1" smtClean="0">
                          <a:latin typeface="Cambria Math" panose="02040503050406030204" pitchFamily="18" charset="0"/>
                        </a:rPr>
                        <m:t>𝟐</m:t>
                      </m:r>
                      <m:f>
                        <m:fPr>
                          <m:ctrlPr>
                            <a:rPr lang="en-US" sz="1400" b="1" i="1" spc="-1" smtClean="0">
                              <a:latin typeface="Cambria Math" panose="02040503050406030204" pitchFamily="18" charset="0"/>
                            </a:rPr>
                          </m:ctrlPr>
                        </m:fPr>
                        <m:num>
                          <m:r>
                            <a:rPr lang="en-US" sz="1400" b="1" i="1" spc="-1" smtClean="0">
                              <a:latin typeface="Cambria Math" panose="02040503050406030204" pitchFamily="18" charset="0"/>
                            </a:rPr>
                            <m:t>𝑷𝒓𝒆𝒄𝒊𝒔𝒊𝒐𝒏</m:t>
                          </m:r>
                          <m:r>
                            <a:rPr lang="en-US" sz="1400" b="1" i="1" spc="-1" smtClean="0">
                              <a:latin typeface="Cambria Math" panose="02040503050406030204" pitchFamily="18" charset="0"/>
                              <a:ea typeface="Cambria Math" panose="02040503050406030204" pitchFamily="18" charset="0"/>
                            </a:rPr>
                            <m:t>∙</m:t>
                          </m:r>
                          <m:r>
                            <a:rPr lang="en-US" sz="1400" b="1" i="1" spc="-1" smtClean="0">
                              <a:latin typeface="Cambria Math" panose="02040503050406030204" pitchFamily="18" charset="0"/>
                              <a:ea typeface="Cambria Math" panose="02040503050406030204" pitchFamily="18" charset="0"/>
                            </a:rPr>
                            <m:t>𝑹𝒆𝒄𝒂𝒍𝒍</m:t>
                          </m:r>
                        </m:num>
                        <m:den>
                          <m:r>
                            <a:rPr lang="en-US" sz="1400" b="1" i="1" spc="-1">
                              <a:latin typeface="Cambria Math" panose="02040503050406030204" pitchFamily="18" charset="0"/>
                            </a:rPr>
                            <m:t>𝑷𝒓𝒆𝒄𝒊𝒔𝒊𝒐𝒏</m:t>
                          </m:r>
                          <m:r>
                            <a:rPr lang="en-US" sz="1400" b="1" i="1" spc="-1" smtClean="0">
                              <a:latin typeface="Cambria Math" panose="02040503050406030204" pitchFamily="18" charset="0"/>
                            </a:rPr>
                            <m:t>+</m:t>
                          </m:r>
                          <m:r>
                            <a:rPr lang="en-US" sz="1400" b="1" i="1" spc="-1">
                              <a:latin typeface="Cambria Math" panose="02040503050406030204" pitchFamily="18" charset="0"/>
                              <a:ea typeface="Cambria Math" panose="02040503050406030204" pitchFamily="18" charset="0"/>
                            </a:rPr>
                            <m:t>𝑹𝒆𝒄𝒂𝒍𝒍</m:t>
                          </m:r>
                        </m:den>
                      </m:f>
                    </m:oMath>
                  </m:oMathPara>
                </a14:m>
                <a:endParaRPr lang="en-US" sz="1400" b="1" spc="-1" smtClean="0">
                  <a:latin typeface="Arial"/>
                </a:endParaRPr>
              </a:p>
              <a:p>
                <a:pPr>
                  <a:lnSpc>
                    <a:spcPct val="100000"/>
                  </a:lnSpc>
                </a:pPr>
                <a:r>
                  <a:rPr lang="en-US" sz="1400" spc="-1" smtClean="0">
                    <a:latin typeface="Arial"/>
                  </a:rPr>
                  <a:t>F1-score có giá trị trong khoảng [0, 1], F1-score càng cao thì mô hình càng tốt</a:t>
                </a:r>
              </a:p>
              <a:p>
                <a:pPr>
                  <a:lnSpc>
                    <a:spcPct val="100000"/>
                  </a:lnSpc>
                </a:pPr>
                <a:r>
                  <a:rPr lang="en-US" sz="1400" spc="-1" smtClean="0">
                    <a:latin typeface="Arial"/>
                  </a:rPr>
                  <a:t>Nếu bài toán có nhiều đầu ra (multiclass) thì mỗi giá trị đầu ra sẽ có precision, recall, F1-score riêng, gọi là </a:t>
                </a:r>
                <a:r>
                  <a:rPr lang="en-US" sz="1400" b="1" spc="-1" smtClean="0">
                    <a:latin typeface="Arial"/>
                  </a:rPr>
                  <a:t>micro</a:t>
                </a:r>
              </a:p>
              <a:p>
                <a:pPr>
                  <a:lnSpc>
                    <a:spcPct val="100000"/>
                  </a:lnSpc>
                </a:pPr>
                <a:r>
                  <a:rPr lang="en-US" sz="1400" b="1" spc="-1" smtClean="0">
                    <a:latin typeface="Arial"/>
                  </a:rPr>
                  <a:t>Macro-precision, macro-recall </a:t>
                </a:r>
                <a:r>
                  <a:rPr lang="en-US" sz="1400" spc="-1" smtClean="0">
                    <a:latin typeface="Arial"/>
                  </a:rPr>
                  <a:t>là giá trị trung bình cộng của tất cả các class. </a:t>
                </a:r>
                <a:r>
                  <a:rPr lang="en-US" sz="1400" b="1" spc="-1" smtClean="0">
                    <a:latin typeface="Arial"/>
                  </a:rPr>
                  <a:t>Macro-F1-score </a:t>
                </a:r>
                <a:r>
                  <a:rPr lang="en-US" sz="1400" spc="-1" smtClean="0">
                    <a:latin typeface="Arial"/>
                  </a:rPr>
                  <a:t>được tính từ macro-precision và macro-recall.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2987" y="1011815"/>
                <a:ext cx="7220979" cy="5691051"/>
              </a:xfrm>
              <a:blipFill>
                <a:blip r:embed="rId2"/>
                <a:stretch>
                  <a:fillRect t="-1178" b="-2141"/>
                </a:stretch>
              </a:blipFill>
            </p:spPr>
            <p:txBody>
              <a:bodyPr/>
              <a:lstStyle/>
              <a:p>
                <a:r>
                  <a:rPr lang="vi-VN">
                    <a:noFill/>
                  </a:rPr>
                  <a:t> </a:t>
                </a:r>
              </a:p>
            </p:txBody>
          </p:sp>
        </mc:Fallback>
      </mc:AlternateContent>
      <p:pic>
        <p:nvPicPr>
          <p:cNvPr id="1026" name="Picture 2" descr="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966" y="1376182"/>
            <a:ext cx="4273971" cy="24991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4"/>
          <a:srcRect l="6886"/>
          <a:stretch/>
        </p:blipFill>
        <p:spPr>
          <a:xfrm>
            <a:off x="7645402" y="4797030"/>
            <a:ext cx="4204551" cy="1733792"/>
          </a:xfrm>
          <a:prstGeom prst="rect">
            <a:avLst/>
          </a:prstGeom>
        </p:spPr>
      </p:pic>
      <p:sp>
        <p:nvSpPr>
          <p:cNvPr id="5" name="Rectangle 4"/>
          <p:cNvSpPr/>
          <p:nvPr/>
        </p:nvSpPr>
        <p:spPr>
          <a:xfrm>
            <a:off x="7483966" y="3978071"/>
            <a:ext cx="4708034" cy="261610"/>
          </a:xfrm>
          <a:prstGeom prst="rect">
            <a:avLst/>
          </a:prstGeom>
        </p:spPr>
        <p:txBody>
          <a:bodyPr wrap="square">
            <a:spAutoFit/>
          </a:bodyPr>
          <a:lstStyle/>
          <a:p>
            <a:r>
              <a:rPr lang="en-US" sz="1100" i="1" smtClean="0"/>
              <a:t>Nguồn ảnh: </a:t>
            </a:r>
            <a:r>
              <a:rPr lang="vi-VN" sz="1100" i="1" smtClean="0"/>
              <a:t>https</a:t>
            </a:r>
            <a:r>
              <a:rPr lang="vi-VN" sz="1100" i="1"/>
              <a:t>://machinelearningcoban.com/2017/08/31/evaluation/</a:t>
            </a:r>
          </a:p>
        </p:txBody>
      </p:sp>
    </p:spTree>
    <p:extLst>
      <p:ext uri="{BB962C8B-B14F-4D97-AF65-F5344CB8AC3E}">
        <p14:creationId xmlns:p14="http://schemas.microsoft.com/office/powerpoint/2010/main" val="2852884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5205" y="-176905"/>
            <a:ext cx="11029616" cy="1188720"/>
          </a:xfrm>
        </p:spPr>
        <p:txBody>
          <a:bodyPr/>
          <a:lstStyle/>
          <a:p>
            <a:r>
              <a:rPr lang="en-US" smtClean="0">
                <a:latin typeface="Arial" panose="020B0604020202020204" pitchFamily="34" charset="0"/>
                <a:cs typeface="Arial" panose="020B0604020202020204" pitchFamily="34" charset="0"/>
              </a:rPr>
              <a:t>Phân tích ảnh kỹ thuật số</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62986" y="1114698"/>
            <a:ext cx="7182843" cy="5431414"/>
          </a:xfrm>
        </p:spPr>
        <p:txBody>
          <a:bodyPr>
            <a:noAutofit/>
          </a:bodyPr>
          <a:lstStyle/>
          <a:p>
            <a:pPr>
              <a:lnSpc>
                <a:spcPct val="100000"/>
              </a:lnSpc>
            </a:pPr>
            <a:r>
              <a:rPr lang="en-US" sz="1800" b="1" spc="-1" smtClean="0">
                <a:latin typeface="Arial"/>
              </a:rPr>
              <a:t>Ảnh</a:t>
            </a:r>
            <a:r>
              <a:rPr lang="en-US" sz="1800" spc="-1" smtClean="0">
                <a:latin typeface="Arial"/>
              </a:rPr>
              <a:t> mà một tập hợp các </a:t>
            </a:r>
            <a:r>
              <a:rPr lang="en-US" sz="1800" b="1" spc="-1" smtClean="0">
                <a:latin typeface="Arial"/>
              </a:rPr>
              <a:t>pixel</a:t>
            </a:r>
            <a:r>
              <a:rPr lang="en-US" sz="1800" spc="-1" smtClean="0">
                <a:latin typeface="Arial"/>
              </a:rPr>
              <a:t> (điểm ảnh) sắp xếp có thứ tự theo hàng và cột</a:t>
            </a:r>
          </a:p>
          <a:p>
            <a:pPr>
              <a:lnSpc>
                <a:spcPct val="100000"/>
              </a:lnSpc>
            </a:pPr>
            <a:r>
              <a:rPr lang="en-US" sz="1800" spc="-1" smtClean="0">
                <a:latin typeface="Arial"/>
              </a:rPr>
              <a:t>Ảnh </a:t>
            </a:r>
            <a:r>
              <a:rPr lang="en-US" sz="1800" b="1" spc="-1" smtClean="0">
                <a:latin typeface="Arial"/>
              </a:rPr>
              <a:t>gray-scale</a:t>
            </a:r>
            <a:r>
              <a:rPr lang="en-US" sz="1800" spc="-1" smtClean="0">
                <a:latin typeface="Arial"/>
              </a:rPr>
              <a:t> (ảnh xám, đen trắng): Mỗi pixel có một giá trị độ sáng nhất định, giá trị càng cao thì càng trắng, càng thấp thì càng đen. Ảnh xám là một dữ liệu dạng ma trận (2 chiều) gồm chiều ngang, dọc.</a:t>
            </a:r>
          </a:p>
          <a:p>
            <a:pPr>
              <a:lnSpc>
                <a:spcPct val="100000"/>
              </a:lnSpc>
            </a:pPr>
            <a:r>
              <a:rPr lang="en-US" sz="1800" b="1" spc="-1" smtClean="0">
                <a:latin typeface="Arial"/>
              </a:rPr>
              <a:t>Ảnh màu</a:t>
            </a:r>
            <a:r>
              <a:rPr lang="en-US" sz="1800" spc="-1" smtClean="0">
                <a:latin typeface="Arial"/>
              </a:rPr>
              <a:t>: Mỗi điểm ảnh lại có 3 giá trị màu gồm đỏ (Red), xanh lam (Blue) , xanh lục (Green), gọi là </a:t>
            </a:r>
            <a:r>
              <a:rPr lang="en-US" sz="1800" b="1" spc="-1" smtClean="0">
                <a:latin typeface="Arial"/>
              </a:rPr>
              <a:t>hệ màu RBG</a:t>
            </a:r>
            <a:r>
              <a:rPr lang="en-US" sz="1800" spc="-1" smtClean="0">
                <a:latin typeface="Arial"/>
              </a:rPr>
              <a:t>. Ngoài ra còn có hệ màu </a:t>
            </a:r>
            <a:r>
              <a:rPr lang="en-US" sz="1800" b="1" spc="-1" smtClean="0">
                <a:latin typeface="Arial"/>
              </a:rPr>
              <a:t>RBGA</a:t>
            </a:r>
            <a:r>
              <a:rPr lang="en-US" sz="1800" spc="-1" smtClean="0">
                <a:latin typeface="Arial"/>
              </a:rPr>
              <a:t>, có thêm tham số alpha chỉ độ trong suốt. Ảnh màu là dữ liệu dạng </a:t>
            </a:r>
            <a:r>
              <a:rPr lang="en-US" sz="1800" b="1" spc="-1" smtClean="0">
                <a:latin typeface="Arial"/>
              </a:rPr>
              <a:t>tensor</a:t>
            </a:r>
            <a:r>
              <a:rPr lang="en-US" sz="1800" spc="-1" smtClean="0">
                <a:latin typeface="Arial"/>
              </a:rPr>
              <a:t> (ma trận 3 chiều) gồm các chiều: ngang, dọc, chiều màu</a:t>
            </a:r>
          </a:p>
          <a:p>
            <a:pPr>
              <a:lnSpc>
                <a:spcPct val="100000"/>
              </a:lnSpc>
            </a:pPr>
            <a:r>
              <a:rPr lang="en-US" sz="1800" spc="-1" smtClean="0">
                <a:latin typeface="Arial"/>
              </a:rPr>
              <a:t>Trong ảnh, các pixel phải có thứ tự, vị trí của các pixel quyết định đến bản chất của tấm ảnh, không độc lập với nhau như ở dữ liệu dạng bảng.</a:t>
            </a:r>
          </a:p>
          <a:p>
            <a:pPr>
              <a:lnSpc>
                <a:spcPct val="100000"/>
              </a:lnSpc>
            </a:pPr>
            <a:r>
              <a:rPr lang="en-US" sz="1800" spc="-1" smtClean="0">
                <a:latin typeface="Arial"/>
              </a:rPr>
              <a:t>Thuật toán DNN không thể hiện được sự liên quan giữa các pixel gần nhau, giữa vị trí, thứ tự của các pixel =&gt; Cần phải có  thuật toán thể hiện được mối quan hệ này</a:t>
            </a:r>
          </a:p>
        </p:txBody>
      </p:sp>
      <p:pic>
        <p:nvPicPr>
          <p:cNvPr id="1026" name="Picture 2" descr="How Bitmap images are represented in binary | mitchellkscscompu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374" y="1114698"/>
            <a:ext cx="3333750" cy="22955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977051" y="3430295"/>
            <a:ext cx="3265714" cy="400110"/>
          </a:xfrm>
          <a:prstGeom prst="rect">
            <a:avLst/>
          </a:prstGeom>
        </p:spPr>
        <p:txBody>
          <a:bodyPr wrap="square">
            <a:spAutoFit/>
          </a:bodyPr>
          <a:lstStyle/>
          <a:p>
            <a:r>
              <a:rPr lang="vi-VN" sz="1000" i="1"/>
              <a:t>https://mitchellkscscomputing.wordpress.com/2015/10/21/how-bitmap-images-are-represented-in-binary/</a:t>
            </a:r>
          </a:p>
        </p:txBody>
      </p:sp>
      <p:pic>
        <p:nvPicPr>
          <p:cNvPr id="1028" name="Picture 4" descr="Hệ màu RGB là gì? Những điều cần biết về hệ màu 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798" y="4205507"/>
            <a:ext cx="2751181" cy="1623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143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5205" y="-176905"/>
            <a:ext cx="11029616" cy="1188720"/>
          </a:xfrm>
        </p:spPr>
        <p:txBody>
          <a:bodyPr/>
          <a:lstStyle/>
          <a:p>
            <a:r>
              <a:rPr lang="en-US" smtClean="0">
                <a:latin typeface="Arial" panose="020B0604020202020204" pitchFamily="34" charset="0"/>
                <a:cs typeface="Arial" panose="020B0604020202020204" pitchFamily="34" charset="0"/>
              </a:rPr>
              <a:t>Convolution - tích chập</a:t>
            </a:r>
            <a:endParaRPr lang="en-US">
              <a:latin typeface="Arial" panose="020B0604020202020204" pitchFamily="34" charset="0"/>
              <a:cs typeface="Arial" panose="020B060402020202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71407" y="1073924"/>
            <a:ext cx="4457700" cy="1400175"/>
          </a:xfrm>
        </p:spPr>
      </p:pic>
      <mc:AlternateContent xmlns:mc="http://schemas.openxmlformats.org/markup-compatibility/2006" xmlns:a14="http://schemas.microsoft.com/office/drawing/2010/main">
        <mc:Choice Requires="a14">
          <p:sp>
            <p:nvSpPr>
              <p:cNvPr id="5" name="TextBox 4"/>
              <p:cNvSpPr txBox="1"/>
              <p:nvPr/>
            </p:nvSpPr>
            <p:spPr>
              <a:xfrm>
                <a:off x="683623" y="2164079"/>
                <a:ext cx="6187784" cy="889218"/>
              </a:xfrm>
              <a:prstGeom prst="rect">
                <a:avLst/>
              </a:prstGeom>
              <a:noFill/>
            </p:spPr>
            <p:txBody>
              <a:bodyPr wrap="none" lIns="0" tIns="0" rIns="0" bIns="0" rtlCol="0">
                <a:spAutoFit/>
              </a:bodyPr>
              <a:lstStyle/>
              <a:p>
                <a:r>
                  <a:rPr lang="en-US" b="0" i="1" smtClean="0">
                    <a:latin typeface="Cambria Math" panose="02040503050406030204" pitchFamily="18" charset="0"/>
                  </a:rPr>
                  <a:t>Hàm liên tục:</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𝑐𝑜𝑛𝑣</m:t>
                          </m:r>
                        </m:e>
                        <m:sub>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b>
                        <m: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𝜏</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𝜏</m:t>
                              </m:r>
                            </m:e>
                          </m:d>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b>
                            <m: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𝑔</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𝜏</m:t>
                                  </m:r>
                                </m:e>
                              </m:d>
                              <m:r>
                                <a:rPr lang="en-US" i="1">
                                  <a:latin typeface="Cambria Math" panose="02040503050406030204" pitchFamily="18" charset="0"/>
                                  <a:ea typeface="Cambria Math" panose="02040503050406030204" pitchFamily="18" charset="0"/>
                                </a:rPr>
                                <m:t>𝑑</m:t>
                              </m:r>
                              <m:r>
                                <a:rPr lang="en-US" i="1" smtClean="0">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 </m:t>
                              </m:r>
                            </m:e>
                          </m:nary>
                        </m:e>
                      </m:nary>
                    </m:oMath>
                  </m:oMathPara>
                </a14:m>
                <a:endParaRPr lang="vi-VN"/>
              </a:p>
            </p:txBody>
          </p:sp>
        </mc:Choice>
        <mc:Fallback xmlns="">
          <p:sp>
            <p:nvSpPr>
              <p:cNvPr id="5" name="TextBox 4"/>
              <p:cNvSpPr txBox="1">
                <a:spLocks noRot="1" noChangeAspect="1" noMove="1" noResize="1" noEditPoints="1" noAdjustHandles="1" noChangeArrowheads="1" noChangeShapeType="1" noTextEdit="1"/>
              </p:cNvSpPr>
              <p:nvPr/>
            </p:nvSpPr>
            <p:spPr>
              <a:xfrm>
                <a:off x="683623" y="2164079"/>
                <a:ext cx="6187784" cy="889218"/>
              </a:xfrm>
              <a:prstGeom prst="rect">
                <a:avLst/>
              </a:prstGeom>
              <a:blipFill>
                <a:blip r:embed="rId3"/>
                <a:stretch>
                  <a:fillRect l="-2266" t="-9589"/>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39091" y="3474719"/>
                <a:ext cx="6276847" cy="1046890"/>
              </a:xfrm>
              <a:prstGeom prst="rect">
                <a:avLst/>
              </a:prstGeom>
              <a:noFill/>
            </p:spPr>
            <p:txBody>
              <a:bodyPr wrap="none" lIns="0" tIns="0" rIns="0" bIns="0" rtlCol="0">
                <a:spAutoFit/>
              </a:bodyPr>
              <a:lstStyle/>
              <a:p>
                <a:r>
                  <a:rPr lang="en-US" b="0" i="1" smtClean="0">
                    <a:latin typeface="Cambria Math" panose="02040503050406030204" pitchFamily="18" charset="0"/>
                  </a:rPr>
                  <a:t>Hàm rời rạc:</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𝑐𝑜𝑛𝑣</m:t>
                          </m:r>
                        </m:e>
                        <m:sub>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𝑚</m:t>
                          </m:r>
                          <m:r>
                            <a:rPr lang="en-US" b="0" i="1" smtClean="0">
                              <a:latin typeface="Cambria Math" panose="02040503050406030204" pitchFamily="18" charset="0"/>
                            </a:rPr>
                            <m:t>=−∞</m:t>
                          </m:r>
                        </m:sub>
                        <m: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𝑚</m:t>
                              </m:r>
                            </m:e>
                          </m:d>
                          <m:r>
                            <a:rPr lang="en-US" b="0" i="1" smtClean="0">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𝑚</m:t>
                              </m:r>
                              <m:r>
                                <a:rPr lang="en-US" i="1">
                                  <a:latin typeface="Cambria Math" panose="02040503050406030204" pitchFamily="18" charset="0"/>
                                </a:rPr>
                                <m:t>=−∞</m:t>
                              </m:r>
                            </m:sub>
                            <m: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𝑚</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𝑔</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𝑚</m:t>
                                  </m:r>
                                </m:e>
                              </m:d>
                            </m:e>
                          </m:nary>
                        </m:e>
                      </m:nary>
                    </m:oMath>
                  </m:oMathPara>
                </a14:m>
                <a:endParaRPr lang="vi-VN"/>
              </a:p>
            </p:txBody>
          </p:sp>
        </mc:Choice>
        <mc:Fallback xmlns="">
          <p:sp>
            <p:nvSpPr>
              <p:cNvPr id="7" name="TextBox 6"/>
              <p:cNvSpPr txBox="1">
                <a:spLocks noRot="1" noChangeAspect="1" noMove="1" noResize="1" noEditPoints="1" noAdjustHandles="1" noChangeArrowheads="1" noChangeShapeType="1" noTextEdit="1"/>
              </p:cNvSpPr>
              <p:nvPr/>
            </p:nvSpPr>
            <p:spPr>
              <a:xfrm>
                <a:off x="639091" y="3474719"/>
                <a:ext cx="6276847" cy="1046890"/>
              </a:xfrm>
              <a:prstGeom prst="rect">
                <a:avLst/>
              </a:prstGeom>
              <a:blipFill>
                <a:blip r:embed="rId4"/>
                <a:stretch>
                  <a:fillRect l="-2330" t="-8140"/>
                </a:stretch>
              </a:blipFill>
            </p:spPr>
            <p:txBody>
              <a:bodyPr/>
              <a:lstStyle/>
              <a:p>
                <a:r>
                  <a:rPr lang="vi-VN">
                    <a:noFill/>
                  </a:rPr>
                  <a:t> </a:t>
                </a:r>
              </a:p>
            </p:txBody>
          </p:sp>
        </mc:Fallback>
      </mc:AlternateContent>
      <p:pic>
        <p:nvPicPr>
          <p:cNvPr id="2054" name="Picture 6" descr="http://deeplearning.stanford.edu/wiki/images/6/6c/Convolution_schematic.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700673" y="2474099"/>
            <a:ext cx="5010150" cy="3657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52257" y="6210886"/>
            <a:ext cx="6096000" cy="461665"/>
          </a:xfrm>
          <a:prstGeom prst="rect">
            <a:avLst/>
          </a:prstGeom>
        </p:spPr>
        <p:txBody>
          <a:bodyPr>
            <a:spAutoFit/>
          </a:bodyPr>
          <a:lstStyle/>
          <a:p>
            <a:r>
              <a:rPr lang="vi-VN" sz="1200" i="1"/>
              <a:t>http://itechseeker.com/tutorials/nlp-with-deep-learning/ly-thuyet-chung/convolutional-neural-network/</a:t>
            </a:r>
          </a:p>
        </p:txBody>
      </p:sp>
    </p:spTree>
    <p:extLst>
      <p:ext uri="{BB962C8B-B14F-4D97-AF65-F5344CB8AC3E}">
        <p14:creationId xmlns:p14="http://schemas.microsoft.com/office/powerpoint/2010/main" val="1474821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5205" y="-176905"/>
            <a:ext cx="11029616" cy="1188720"/>
          </a:xfrm>
        </p:spPr>
        <p:txBody>
          <a:bodyPr/>
          <a:lstStyle/>
          <a:p>
            <a:r>
              <a:rPr lang="en-US" smtClean="0">
                <a:latin typeface="Arial" panose="020B0604020202020204" pitchFamily="34" charset="0"/>
                <a:cs typeface="Arial" panose="020B0604020202020204" pitchFamily="34" charset="0"/>
              </a:rPr>
              <a:t>2D Convolution - tích chập 2 chiều</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85207" y="1272539"/>
            <a:ext cx="7080514" cy="4840877"/>
          </a:xfrm>
        </p:spPr>
        <p:txBody>
          <a:bodyPr/>
          <a:lstStyle/>
          <a:p>
            <a:r>
              <a:rPr lang="en-US" smtClean="0"/>
              <a:t>Tính convolution 2 chiều</a:t>
            </a:r>
          </a:p>
          <a:p>
            <a:pPr lvl="1"/>
            <a:r>
              <a:rPr lang="en-US" smtClean="0"/>
              <a:t>Ma trận ban đầu là ma trận 4x4, màu xanh dương sáng</a:t>
            </a:r>
          </a:p>
          <a:p>
            <a:pPr lvl="1"/>
            <a:r>
              <a:rPr lang="en-US" smtClean="0"/>
              <a:t>Lấy một ma trận nhỏ hơn, gọi là </a:t>
            </a:r>
            <a:r>
              <a:rPr lang="en-US" b="1" smtClean="0"/>
              <a:t>kernel</a:t>
            </a:r>
            <a:r>
              <a:rPr lang="en-US" smtClean="0"/>
              <a:t>, ví dụ như trên hình là ma trận 3x3 màu tối</a:t>
            </a:r>
          </a:p>
          <a:p>
            <a:pPr lvl="1"/>
            <a:r>
              <a:rPr lang="en-US" smtClean="0"/>
              <a:t>Quét ma trận kernel khắp ma trận xanh dương sáng </a:t>
            </a:r>
          </a:p>
          <a:p>
            <a:pPr lvl="1"/>
            <a:r>
              <a:rPr lang="en-US" smtClean="0"/>
              <a:t>Quét đến đâu thì tính tổng của tích các phần tử giao nhau tương ứng rồi lưu giá trị lại.</a:t>
            </a:r>
          </a:p>
          <a:p>
            <a:pPr lvl="1"/>
            <a:r>
              <a:rPr lang="en-US" smtClean="0"/>
              <a:t>Những giá trị mới được sắp xếp trong một ma trận màu xanh lục 2x2, chính là kết quả của phép convolution ma trận xanh dương với kernel 3x3</a:t>
            </a:r>
          </a:p>
          <a:p>
            <a:r>
              <a:rPr lang="en-US" smtClean="0"/>
              <a:t>Tuỳ vào giá trị của các phần tử trong kernel mà ma trận xanh lục có giá trị khác nhau</a:t>
            </a:r>
          </a:p>
          <a:p>
            <a:r>
              <a:rPr lang="en-US" smtClean="0"/>
              <a:t>Ma trận đầu ra sẽ có kích thước nhỏ hơn ma trận ban đầu</a:t>
            </a:r>
            <a:endParaRPr lang="vi-VN"/>
          </a:p>
        </p:txBody>
      </p:sp>
      <p:pic>
        <p:nvPicPr>
          <p:cNvPr id="3074" name="Picture 2" descr="https://github.com/vdumoulin/conv_arithmetic/raw/master/gif/no_padding_no_stride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293735" y="1272540"/>
            <a:ext cx="2324100" cy="24669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009198" y="4150026"/>
            <a:ext cx="3094117" cy="261610"/>
          </a:xfrm>
          <a:prstGeom prst="rect">
            <a:avLst/>
          </a:prstGeom>
        </p:spPr>
        <p:txBody>
          <a:bodyPr wrap="none">
            <a:spAutoFit/>
          </a:bodyPr>
          <a:lstStyle/>
          <a:p>
            <a:r>
              <a:rPr lang="vi-VN" sz="1100" i="1"/>
              <a:t>https://github.com/vdumoulin/conv_arithmetic</a:t>
            </a:r>
          </a:p>
        </p:txBody>
      </p:sp>
    </p:spTree>
    <p:extLst>
      <p:ext uri="{BB962C8B-B14F-4D97-AF65-F5344CB8AC3E}">
        <p14:creationId xmlns:p14="http://schemas.microsoft.com/office/powerpoint/2010/main" val="2846424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5205" y="-176905"/>
            <a:ext cx="11029616" cy="1188720"/>
          </a:xfrm>
        </p:spPr>
        <p:txBody>
          <a:bodyPr/>
          <a:lstStyle/>
          <a:p>
            <a:r>
              <a:rPr lang="en-US" smtClean="0">
                <a:latin typeface="Arial" panose="020B0604020202020204" pitchFamily="34" charset="0"/>
                <a:cs typeface="Arial" panose="020B0604020202020204" pitchFamily="34" charset="0"/>
              </a:rPr>
              <a:t>Kernel</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41957" y="1088572"/>
            <a:ext cx="10283094" cy="5431414"/>
          </a:xfrm>
        </p:spPr>
        <p:txBody>
          <a:bodyPr>
            <a:noAutofit/>
          </a:bodyPr>
          <a:lstStyle/>
          <a:p>
            <a:pPr>
              <a:lnSpc>
                <a:spcPct val="100000"/>
              </a:lnSpc>
            </a:pPr>
            <a:r>
              <a:rPr lang="en-US" sz="1400" b="1" spc="-1" smtClean="0">
                <a:latin typeface="Arial"/>
              </a:rPr>
              <a:t>Kernel</a:t>
            </a:r>
            <a:r>
              <a:rPr lang="en-US" sz="1400" spc="-1" smtClean="0">
                <a:latin typeface="Arial"/>
              </a:rPr>
              <a:t> có tác dụng như một bộ lọc, lọc lấy một số nét, yếu tố đặc trưng của bức ảnh, vì thế kernel còn gọi là </a:t>
            </a:r>
            <a:r>
              <a:rPr lang="en-US" sz="1400" b="1" spc="-1" smtClean="0">
                <a:latin typeface="Arial"/>
              </a:rPr>
              <a:t>filter</a:t>
            </a:r>
            <a:r>
              <a:rPr lang="en-US" sz="1400" spc="-1" smtClean="0">
                <a:latin typeface="Arial"/>
              </a:rPr>
              <a:t> . Xem </a:t>
            </a:r>
            <a:r>
              <a:rPr lang="en-US" sz="1400" spc="-1">
                <a:latin typeface="Arial"/>
              </a:rPr>
              <a:t>ví dụ về kernel ở </a:t>
            </a:r>
            <a:r>
              <a:rPr lang="en-US" sz="1400" spc="-1" smtClean="0">
                <a:latin typeface="Arial"/>
                <a:hlinkClick r:id="rId2"/>
              </a:rPr>
              <a:t>Wikipedia</a:t>
            </a:r>
            <a:endParaRPr lang="en-US" sz="1400" spc="-1" smtClean="0">
              <a:latin typeface="Arial"/>
            </a:endParaRPr>
          </a:p>
          <a:p>
            <a:pPr>
              <a:lnSpc>
                <a:spcPct val="100000"/>
              </a:lnSpc>
            </a:pPr>
            <a:r>
              <a:rPr lang="en-US" sz="1400" spc="-1" smtClean="0">
                <a:latin typeface="Arial"/>
              </a:rPr>
              <a:t>Trong </a:t>
            </a:r>
            <a:r>
              <a:rPr lang="en-US" sz="1400" b="1" spc="-1" smtClean="0">
                <a:latin typeface="Arial"/>
              </a:rPr>
              <a:t>mạng Convolutional Neural Network (CNN), </a:t>
            </a:r>
            <a:r>
              <a:rPr lang="en-US" sz="1400" spc="-1" smtClean="0">
                <a:latin typeface="Arial"/>
              </a:rPr>
              <a:t>giá trị của các phần tử của Kernel là các tham số cần được tối ưu.</a:t>
            </a:r>
          </a:p>
          <a:p>
            <a:pPr>
              <a:lnSpc>
                <a:spcPct val="100000"/>
              </a:lnSpc>
            </a:pPr>
            <a:endParaRPr lang="en-US" sz="1400" spc="-1" smtClean="0">
              <a:latin typeface="Arial"/>
            </a:endParaRPr>
          </a:p>
        </p:txBody>
      </p:sp>
    </p:spTree>
    <p:extLst>
      <p:ext uri="{BB962C8B-B14F-4D97-AF65-F5344CB8AC3E}">
        <p14:creationId xmlns:p14="http://schemas.microsoft.com/office/powerpoint/2010/main" val="967368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5205" y="-176905"/>
            <a:ext cx="11029616" cy="1188720"/>
          </a:xfrm>
        </p:spPr>
        <p:txBody>
          <a:bodyPr/>
          <a:lstStyle/>
          <a:p>
            <a:r>
              <a:rPr lang="en-US" smtClean="0">
                <a:latin typeface="Arial" panose="020B0604020202020204" pitchFamily="34" charset="0"/>
                <a:cs typeface="Arial" panose="020B0604020202020204" pitchFamily="34" charset="0"/>
              </a:rPr>
              <a:t>Padding - lề</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85207" y="1272539"/>
            <a:ext cx="7080514" cy="4840877"/>
          </a:xfrm>
        </p:spPr>
        <p:txBody>
          <a:bodyPr/>
          <a:lstStyle/>
          <a:p>
            <a:r>
              <a:rPr lang="en-US" smtClean="0"/>
              <a:t>Để trận đầu ra sẽ có bằng (thậm chí lớn hơn) so với ma trận ban đầu thì phải thêm những giá trị 0 xung quanh gọi là </a:t>
            </a:r>
            <a:r>
              <a:rPr lang="en-US" b="1" smtClean="0"/>
              <a:t>padding</a:t>
            </a:r>
            <a:r>
              <a:rPr lang="en-US" smtClean="0"/>
              <a:t> để kernel có thể quét được hết toàn bộ</a:t>
            </a:r>
          </a:p>
          <a:p>
            <a:r>
              <a:rPr lang="en-US" smtClean="0"/>
              <a:t>Nếu bề dày padding bằng kích (cỡ của kernel - 1)/2 thì ma trận đầu ra bằng ma trận đầu vào (5x5)</a:t>
            </a:r>
          </a:p>
          <a:p>
            <a:r>
              <a:rPr lang="en-US"/>
              <a:t>Nếu bề dày padding bằng </a:t>
            </a:r>
            <a:r>
              <a:rPr lang="en-US" smtClean="0"/>
              <a:t>(kích cỡ </a:t>
            </a:r>
            <a:r>
              <a:rPr lang="en-US"/>
              <a:t>của kernel - </a:t>
            </a:r>
            <a:r>
              <a:rPr lang="en-US" smtClean="0"/>
              <a:t>1) </a:t>
            </a:r>
            <a:r>
              <a:rPr lang="en-US"/>
              <a:t>thì ma trận đầu ra </a:t>
            </a:r>
            <a:r>
              <a:rPr lang="en-US" smtClean="0"/>
              <a:t>có kích thước lớn nhất là 7x7</a:t>
            </a:r>
            <a:endParaRPr lang="en-US"/>
          </a:p>
        </p:txBody>
      </p:sp>
      <p:pic>
        <p:nvPicPr>
          <p:cNvPr id="4100" name="Picture 4" descr="https://github.com/vdumoulin/conv_arithmetic/raw/master/gif/full_padding_no_stride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629017" y="3553070"/>
            <a:ext cx="2840174" cy="330493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github.com/vdumoulin/conv_arithmetic/raw/master/gif/same_padding_no_strides.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80971" y="621199"/>
            <a:ext cx="2702343" cy="30717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945266" y="6382314"/>
            <a:ext cx="3094117" cy="261610"/>
          </a:xfrm>
          <a:prstGeom prst="rect">
            <a:avLst/>
          </a:prstGeom>
        </p:spPr>
        <p:txBody>
          <a:bodyPr wrap="none">
            <a:spAutoFit/>
          </a:bodyPr>
          <a:lstStyle/>
          <a:p>
            <a:r>
              <a:rPr lang="vi-VN" sz="1100" i="1"/>
              <a:t>https://github.com/vdumoulin/conv_arithmetic</a:t>
            </a:r>
          </a:p>
        </p:txBody>
      </p:sp>
    </p:spTree>
    <p:extLst>
      <p:ext uri="{BB962C8B-B14F-4D97-AF65-F5344CB8AC3E}">
        <p14:creationId xmlns:p14="http://schemas.microsoft.com/office/powerpoint/2010/main" val="2249120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5205" y="-176905"/>
            <a:ext cx="11029616" cy="1188720"/>
          </a:xfrm>
        </p:spPr>
        <p:txBody>
          <a:bodyPr/>
          <a:lstStyle/>
          <a:p>
            <a:r>
              <a:rPr lang="en-US" smtClean="0">
                <a:latin typeface="Arial" panose="020B0604020202020204" pitchFamily="34" charset="0"/>
                <a:cs typeface="Arial" panose="020B0604020202020204" pitchFamily="34" charset="0"/>
              </a:rPr>
              <a:t>Stride - nhảy</a:t>
            </a: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5207" y="1272539"/>
                <a:ext cx="7080514" cy="4840877"/>
              </a:xfrm>
            </p:spPr>
            <p:txBody>
              <a:bodyPr/>
              <a:lstStyle/>
              <a:p>
                <a:r>
                  <a:rPr lang="en-US" smtClean="0"/>
                  <a:t>Nếu quét từ từ kernel đi khắp toàn bộ ma trận xanh dương thì số dữ liệu thu được quá lớn, ta có thể giảm bớt bằng cách cho kernel nhảy cóc. </a:t>
                </a:r>
              </a:p>
              <a:p>
                <a:r>
                  <a:rPr lang="en-US" smtClean="0"/>
                  <a:t>Bước nhảy của kernel gọi là </a:t>
                </a:r>
                <a:r>
                  <a:rPr lang="en-US" b="1" smtClean="0"/>
                  <a:t>stride</a:t>
                </a:r>
              </a:p>
              <a:p>
                <a:pPr lvl="1"/>
                <a:r>
                  <a:rPr lang="en-US" smtClean="0"/>
                  <a:t>Không nhảy cóc thì stride = 1</a:t>
                </a:r>
              </a:p>
              <a:p>
                <a:pPr lvl="1"/>
                <a:r>
                  <a:rPr lang="en-US" smtClean="0"/>
                  <a:t> Trên hình minh hoạ stride = 2, ma trận đầu ra chỉ còn kích thước 3 x 3</a:t>
                </a:r>
              </a:p>
              <a:p>
                <a:r>
                  <a:rPr lang="en-US" smtClean="0"/>
                  <a:t>Nếu ma trận ban đầu có kích thước m x n, kernel có kích thước k x k, padding bằng p, stride bằng s, thì ma trận đầu ra có kích thước là:</a:t>
                </a:r>
              </a:p>
              <a:p>
                <a:pPr marL="0" indent="0">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+2</m:t>
                              </m:r>
                              <m:r>
                                <a:rPr lang="en-US" i="1">
                                  <a:latin typeface="Cambria Math" panose="02040503050406030204" pitchFamily="18" charset="0"/>
                                </a:rPr>
                                <m:t>𝑝</m:t>
                              </m:r>
                            </m:num>
                            <m:den>
                              <m:r>
                                <a:rPr lang="en-US" i="1">
                                  <a:latin typeface="Cambria Math" panose="02040503050406030204" pitchFamily="18" charset="0"/>
                                </a:rPr>
                                <m:t>𝑠</m:t>
                              </m:r>
                            </m:den>
                          </m:f>
                          <m:r>
                            <a:rPr lang="en-US" i="1">
                              <a:latin typeface="Cambria Math" panose="02040503050406030204" pitchFamily="18" charset="0"/>
                            </a:rPr>
                            <m:t>+1</m:t>
                          </m:r>
                          <m:r>
                            <m:rPr>
                              <m:nor/>
                            </m:rPr>
                            <a:rPr lang="en-US"/>
                            <m:t> </m:t>
                          </m:r>
                        </m:e>
                      </m:d>
                      <m:r>
                        <a:rPr lang="en-US" i="1" smtClean="0">
                          <a:latin typeface="Cambria Math" panose="02040503050406030204" pitchFamily="18" charset="0"/>
                          <a:ea typeface="Cambria Math" panose="02040503050406030204" pitchFamily="18" charset="0"/>
                        </a:rPr>
                        <m:t>×</m:t>
                      </m:r>
                      <m:d>
                        <m:dPr>
                          <m:ctrlPr>
                            <a:rPr lang="en-US"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+2</m:t>
                              </m:r>
                              <m:r>
                                <a:rPr lang="en-US" i="1">
                                  <a:latin typeface="Cambria Math" panose="02040503050406030204" pitchFamily="18" charset="0"/>
                                </a:rPr>
                                <m:t>𝑝</m:t>
                              </m:r>
                            </m:num>
                            <m:den>
                              <m:r>
                                <a:rPr lang="en-US" i="1">
                                  <a:latin typeface="Cambria Math" panose="02040503050406030204" pitchFamily="18" charset="0"/>
                                </a:rPr>
                                <m:t>𝑠</m:t>
                              </m:r>
                            </m:den>
                          </m:f>
                          <m:r>
                            <a:rPr lang="en-US" i="1">
                              <a:latin typeface="Cambria Math" panose="02040503050406030204" pitchFamily="18" charset="0"/>
                            </a:rPr>
                            <m:t>+1</m:t>
                          </m:r>
                        </m:e>
                      </m:d>
                    </m:oMath>
                  </m:oMathPara>
                </a14:m>
                <a:endParaRPr lang="en-US"/>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5207" y="1272539"/>
                <a:ext cx="7080514" cy="4840877"/>
              </a:xfrm>
              <a:blipFill>
                <a:blip r:embed="rId2"/>
                <a:stretch>
                  <a:fillRect l="-258" r="-602"/>
                </a:stretch>
              </a:blipFill>
            </p:spPr>
            <p:txBody>
              <a:bodyPr/>
              <a:lstStyle/>
              <a:p>
                <a:r>
                  <a:rPr lang="vi-VN">
                    <a:noFill/>
                  </a:rPr>
                  <a:t> </a:t>
                </a:r>
              </a:p>
            </p:txBody>
          </p:sp>
        </mc:Fallback>
      </mc:AlternateContent>
      <p:pic>
        <p:nvPicPr>
          <p:cNvPr id="5122" name="Picture 2" descr="https://github.com/vdumoulin/conv_arithmetic/raw/master/gif/padding_strides.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062958" y="1346109"/>
            <a:ext cx="3762375" cy="36290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939529" y="5178623"/>
            <a:ext cx="3094117" cy="261610"/>
          </a:xfrm>
          <a:prstGeom prst="rect">
            <a:avLst/>
          </a:prstGeom>
        </p:spPr>
        <p:txBody>
          <a:bodyPr wrap="none">
            <a:spAutoFit/>
          </a:bodyPr>
          <a:lstStyle/>
          <a:p>
            <a:r>
              <a:rPr lang="vi-VN" sz="1100" i="1"/>
              <a:t>https://github.com/vdumoulin/conv_arithmetic</a:t>
            </a:r>
          </a:p>
        </p:txBody>
      </p:sp>
    </p:spTree>
    <p:extLst>
      <p:ext uri="{BB962C8B-B14F-4D97-AF65-F5344CB8AC3E}">
        <p14:creationId xmlns:p14="http://schemas.microsoft.com/office/powerpoint/2010/main" val="4042517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5205" y="-176905"/>
            <a:ext cx="11029616" cy="1188720"/>
          </a:xfrm>
        </p:spPr>
        <p:txBody>
          <a:bodyPr/>
          <a:lstStyle/>
          <a:p>
            <a:r>
              <a:rPr lang="en-US" smtClean="0">
                <a:latin typeface="Arial" panose="020B0604020202020204" pitchFamily="34" charset="0"/>
                <a:cs typeface="Arial" panose="020B0604020202020204" pitchFamily="34" charset="0"/>
              </a:rPr>
              <a:t>COnvolutional layer - Lớp tích chập</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245570" y="1175431"/>
            <a:ext cx="6407780" cy="5347289"/>
          </a:xfrm>
        </p:spPr>
        <p:txBody>
          <a:bodyPr>
            <a:noAutofit/>
          </a:bodyPr>
          <a:lstStyle/>
          <a:p>
            <a:pPr>
              <a:lnSpc>
                <a:spcPct val="100000"/>
              </a:lnSpc>
            </a:pPr>
            <a:r>
              <a:rPr lang="en-US" sz="1400" spc="-1" smtClean="0">
                <a:latin typeface="Arial"/>
              </a:rPr>
              <a:t>Dữ liệu đầu vào biểu diễn ở dạng tensor </a:t>
            </a:r>
            <a:r>
              <a:rPr lang="en-US" sz="1400" b="1" spc="-1" smtClean="0">
                <a:latin typeface="Arial"/>
              </a:rPr>
              <a:t>(N, Hi, Wi, Ci)</a:t>
            </a:r>
          </a:p>
          <a:p>
            <a:pPr lvl="1"/>
            <a:r>
              <a:rPr lang="en-US" sz="1100" spc="-1" smtClean="0">
                <a:latin typeface="Arial"/>
              </a:rPr>
              <a:t>với N là số điểm dữ liệu (số ảnh...)</a:t>
            </a:r>
          </a:p>
          <a:p>
            <a:pPr lvl="1"/>
            <a:r>
              <a:rPr lang="en-US" sz="1100" spc="-1" smtClean="0">
                <a:latin typeface="Arial"/>
              </a:rPr>
              <a:t>Hi - chiều cao ảnh theo số pixel</a:t>
            </a:r>
          </a:p>
          <a:p>
            <a:pPr lvl="1"/>
            <a:r>
              <a:rPr lang="en-US" sz="1100" spc="-1" smtClean="0">
                <a:latin typeface="Arial"/>
              </a:rPr>
              <a:t>Wi - chiều rộng ảnh theo số pixel</a:t>
            </a:r>
          </a:p>
          <a:p>
            <a:pPr lvl="1"/>
            <a:r>
              <a:rPr lang="en-US" sz="1100" spc="-1" smtClean="0">
                <a:latin typeface="Arial"/>
              </a:rPr>
              <a:t>Ci - số kênh màu, với 1 là ảnh xám, 3 là ảnh RGB</a:t>
            </a:r>
          </a:p>
          <a:p>
            <a:pPr>
              <a:lnSpc>
                <a:spcPct val="100000"/>
              </a:lnSpc>
            </a:pPr>
            <a:r>
              <a:rPr lang="en-US" sz="1400" spc="-1" smtClean="0">
                <a:latin typeface="Arial"/>
              </a:rPr>
              <a:t>Mỗi tấm ảnh sẽ đem lấy tích chập với kernel có kích cỡ </a:t>
            </a:r>
            <a:r>
              <a:rPr lang="en-US" sz="1400" b="1" spc="-1" smtClean="0">
                <a:latin typeface="Arial"/>
              </a:rPr>
              <a:t>(Hk, Wk, Ci) </a:t>
            </a:r>
            <a:r>
              <a:rPr lang="en-US" sz="1400" spc="-1" smtClean="0">
                <a:latin typeface="Arial"/>
              </a:rPr>
              <a:t>với một stride hoặc padding nào đó, thì đầu ra sẽ thu được ảnh có kích thước Ho x Wo</a:t>
            </a:r>
          </a:p>
          <a:p>
            <a:pPr>
              <a:lnSpc>
                <a:spcPct val="100000"/>
              </a:lnSpc>
            </a:pPr>
            <a:r>
              <a:rPr lang="en-US" sz="1400" spc="-1" smtClean="0">
                <a:latin typeface="Arial"/>
              </a:rPr>
              <a:t>Nếu ta có số lượng Co kernel, kích thước mỗi kernel là (Hk, Hk, Ci), thì sẽ thu được Co ảnh Ho x Wo khác nhau. Nói cách khác kích cỡ của tensor kernel là </a:t>
            </a:r>
            <a:r>
              <a:rPr lang="en-US" sz="1400" b="1" spc="-1" smtClean="0">
                <a:latin typeface="Arial"/>
              </a:rPr>
              <a:t>(Hk, Wk, Ci, Co)</a:t>
            </a:r>
          </a:p>
          <a:p>
            <a:pPr>
              <a:lnSpc>
                <a:spcPct val="100000"/>
              </a:lnSpc>
            </a:pPr>
            <a:r>
              <a:rPr lang="en-US" sz="1400" spc="-1" smtClean="0">
                <a:latin typeface="Arial"/>
              </a:rPr>
              <a:t>Như vậy, với đầu vào là tensor </a:t>
            </a:r>
            <a:r>
              <a:rPr lang="en-US" sz="1400" spc="-1">
                <a:latin typeface="Arial"/>
              </a:rPr>
              <a:t>(N, Hi, Wi, </a:t>
            </a:r>
            <a:r>
              <a:rPr lang="en-US" sz="1400" spc="-1" smtClean="0">
                <a:latin typeface="Arial"/>
              </a:rPr>
              <a:t>Ci) thực hiện tính convolution với kernel </a:t>
            </a:r>
            <a:r>
              <a:rPr lang="en-US" sz="1400" spc="-1">
                <a:latin typeface="Arial"/>
              </a:rPr>
              <a:t>(Hk, Wk, Ci, Co</a:t>
            </a:r>
            <a:r>
              <a:rPr lang="en-US" sz="1400" spc="-1" smtClean="0">
                <a:latin typeface="Arial"/>
              </a:rPr>
              <a:t>) thì đầu ra sẽ thu được tensor </a:t>
            </a:r>
            <a:r>
              <a:rPr lang="en-US" sz="1400" b="1" spc="-1" smtClean="0">
                <a:latin typeface="Arial"/>
              </a:rPr>
              <a:t>(N, Ho, Wo, Co)</a:t>
            </a:r>
          </a:p>
          <a:p>
            <a:pPr>
              <a:lnSpc>
                <a:spcPct val="100000"/>
              </a:lnSpc>
            </a:pPr>
            <a:r>
              <a:rPr lang="en-US" sz="1400" spc="-1">
                <a:latin typeface="Arial"/>
              </a:rPr>
              <a:t>Ví </a:t>
            </a:r>
            <a:r>
              <a:rPr lang="en-US" sz="1400" spc="-1" smtClean="0">
                <a:latin typeface="Arial"/>
              </a:rPr>
              <a:t>dụ: </a:t>
            </a:r>
            <a:r>
              <a:rPr lang="en-US" sz="1400" spc="-1">
                <a:latin typeface="Arial"/>
              </a:rPr>
              <a:t>đầu vào là 1000 tấm ảnh màu RGB có kích thước </a:t>
            </a:r>
            <a:r>
              <a:rPr lang="en-US" sz="1400" spc="-1" smtClean="0">
                <a:latin typeface="Arial"/>
              </a:rPr>
              <a:t>6x6 </a:t>
            </a:r>
            <a:r>
              <a:rPr lang="en-US" sz="1400" spc="-1">
                <a:latin typeface="Arial"/>
              </a:rPr>
              <a:t>pixel thì tensor đầu vào sẽ là (1000, </a:t>
            </a:r>
            <a:r>
              <a:rPr lang="en-US" sz="1400" spc="-1" smtClean="0">
                <a:latin typeface="Arial"/>
              </a:rPr>
              <a:t>6, 6, </a:t>
            </a:r>
            <a:r>
              <a:rPr lang="en-US" sz="1400" spc="-1">
                <a:latin typeface="Arial"/>
              </a:rPr>
              <a:t>3</a:t>
            </a:r>
            <a:r>
              <a:rPr lang="en-US" sz="1400" spc="-1" smtClean="0">
                <a:latin typeface="Arial"/>
              </a:rPr>
              <a:t>), đưa vào 2 kernel có kích thước 4 x 4 x 3 tương ứng với tensor (4, 4, 3, 2), padding = 0, stride = 1 sẽ thu được đầu ra là tensor (3, 3, 2). </a:t>
            </a:r>
          </a:p>
          <a:p>
            <a:pPr>
              <a:lnSpc>
                <a:spcPct val="100000"/>
              </a:lnSpc>
            </a:pPr>
            <a:r>
              <a:rPr lang="en-US" sz="1400" spc="-1" smtClean="0">
                <a:latin typeface="Arial"/>
              </a:rPr>
              <a:t>Đầu ra sau đó sẽ được đưa qua activation function trước khi đưa vào layer khác.</a:t>
            </a:r>
          </a:p>
          <a:p>
            <a:pPr>
              <a:lnSpc>
                <a:spcPct val="100000"/>
              </a:lnSpc>
            </a:pPr>
            <a:r>
              <a:rPr lang="en-US" sz="1400" b="1" spc="-1" smtClean="0">
                <a:latin typeface="Arial"/>
              </a:rPr>
              <a:t>Convolutional Layer </a:t>
            </a:r>
            <a:r>
              <a:rPr lang="en-US" sz="1400" spc="-1" smtClean="0">
                <a:latin typeface="Arial"/>
              </a:rPr>
              <a:t>(Lớp tích chập) là lớp thực hiện quá trình trên</a:t>
            </a:r>
            <a:endParaRPr lang="en-US" sz="1400" spc="-1">
              <a:latin typeface="Arial"/>
            </a:endParaRPr>
          </a:p>
        </p:txBody>
      </p:sp>
      <p:pic>
        <p:nvPicPr>
          <p:cNvPr id="10242" name="Picture 2" descr="http://itechseeker.com/wp-content/uploads/2019/03/word-image-5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8065" y="1175431"/>
            <a:ext cx="5485099" cy="2125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0196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292853"/>
            <a:ext cx="11029616" cy="1188720"/>
          </a:xfrm>
        </p:spPr>
        <p:txBody>
          <a:bodyPr/>
          <a:lstStyle/>
          <a:p>
            <a:r>
              <a:rPr lang="en-US" smtClean="0">
                <a:latin typeface="Arial" panose="020B0604020202020204" pitchFamily="34" charset="0"/>
                <a:cs typeface="Arial" panose="020B0604020202020204" pitchFamily="34" charset="0"/>
              </a:rPr>
              <a:t>Cài đặt môi trường</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81192" y="1652887"/>
            <a:ext cx="11029615" cy="4608576"/>
          </a:xfrm>
        </p:spPr>
        <p:txBody>
          <a:bodyPr>
            <a:normAutofit/>
          </a:bodyPr>
          <a:lstStyle/>
          <a:p>
            <a:r>
              <a:rPr lang="en-US" sz="2000" smtClean="0">
                <a:latin typeface="Arial" panose="020B0604020202020204" pitchFamily="34" charset="0"/>
                <a:cs typeface="Arial" panose="020B0604020202020204" pitchFamily="34" charset="0"/>
              </a:rPr>
              <a:t>Cài tensorflow</a:t>
            </a:r>
          </a:p>
          <a:p>
            <a:pPr lvl="1"/>
            <a:r>
              <a:rPr lang="en-US" sz="1600" smtClean="0">
                <a:latin typeface="Arial" panose="020B0604020202020204" pitchFamily="34" charset="0"/>
                <a:cs typeface="Arial" panose="020B0604020202020204" pitchFamily="34" charset="0"/>
              </a:rPr>
              <a:t>pip install tensorflow-gpu hoặc pip install tensorflow</a:t>
            </a:r>
          </a:p>
          <a:p>
            <a:r>
              <a:rPr lang="en-US" sz="1800">
                <a:latin typeface="Arial" panose="020B0604020202020204" pitchFamily="34" charset="0"/>
                <a:cs typeface="Arial" panose="020B0604020202020204" pitchFamily="34" charset="0"/>
              </a:rPr>
              <a:t>Hướng dẫn Jupyter notebook cơ </a:t>
            </a:r>
            <a:r>
              <a:rPr lang="en-US" sz="1800" smtClean="0">
                <a:latin typeface="Arial" panose="020B0604020202020204" pitchFamily="34" charset="0"/>
                <a:cs typeface="Arial" panose="020B0604020202020204" pitchFamily="34" charset="0"/>
              </a:rPr>
              <a:t>bản</a:t>
            </a:r>
            <a:endParaRPr lang="en-US" sz="1050" smtClean="0">
              <a:latin typeface="Arial" panose="020B0604020202020204" pitchFamily="34" charset="0"/>
              <a:cs typeface="Arial" panose="020B0604020202020204" pitchFamily="34" charset="0"/>
            </a:endParaRPr>
          </a:p>
          <a:p>
            <a:pPr lvl="1"/>
            <a:r>
              <a:rPr lang="en-US" smtClean="0">
                <a:latin typeface="Arial" panose="020B0604020202020204" pitchFamily="34" charset="0"/>
                <a:cs typeface="Arial" panose="020B0604020202020204" pitchFamily="34" charset="0"/>
              </a:rPr>
              <a:t>Cách code, markdown, comment</a:t>
            </a:r>
          </a:p>
          <a:p>
            <a:pPr lvl="1"/>
            <a:r>
              <a:rPr lang="en-US" smtClean="0">
                <a:latin typeface="Arial" panose="020B0604020202020204" pitchFamily="34" charset="0"/>
                <a:cs typeface="Arial" panose="020B0604020202020204" pitchFamily="34" charset="0"/>
              </a:rPr>
              <a:t>Một số hot key: DD, B, A, Shift+Enter, Tab, Shift+Tab, #</a:t>
            </a:r>
          </a:p>
          <a:p>
            <a:pPr lvl="1"/>
            <a:r>
              <a:rPr lang="en-US" smtClean="0">
                <a:latin typeface="Arial" panose="020B0604020202020204" pitchFamily="34" charset="0"/>
                <a:cs typeface="Arial" panose="020B0604020202020204" pitchFamily="34" charset="0"/>
              </a:rPr>
              <a:t>Cài thêm một số </a:t>
            </a:r>
            <a:r>
              <a:rPr lang="en-US">
                <a:latin typeface="Arial" panose="020B0604020202020204" pitchFamily="34" charset="0"/>
                <a:cs typeface="Arial" panose="020B0604020202020204" pitchFamily="34" charset="0"/>
              </a:rPr>
              <a:t>extension: </a:t>
            </a:r>
            <a:endParaRPr lang="en-US" smtClean="0">
              <a:latin typeface="Arial" panose="020B0604020202020204" pitchFamily="34" charset="0"/>
              <a:cs typeface="Arial" panose="020B0604020202020204" pitchFamily="34" charset="0"/>
            </a:endParaRPr>
          </a:p>
          <a:p>
            <a:pPr marL="630000" lvl="2" indent="0">
              <a:buNone/>
            </a:pPr>
            <a:r>
              <a:rPr lang="en-US" smtClean="0">
                <a:latin typeface="Arial" panose="020B0604020202020204" pitchFamily="34" charset="0"/>
                <a:cs typeface="Arial" panose="020B0604020202020204" pitchFamily="34" charset="0"/>
              </a:rPr>
              <a:t>pip </a:t>
            </a:r>
            <a:r>
              <a:rPr lang="en-US">
                <a:latin typeface="Arial" panose="020B0604020202020204" pitchFamily="34" charset="0"/>
                <a:cs typeface="Arial" panose="020B0604020202020204" pitchFamily="34" charset="0"/>
              </a:rPr>
              <a:t>install jupyter_contrib_nbextensions</a:t>
            </a:r>
          </a:p>
          <a:p>
            <a:pPr marL="630000" lvl="2" indent="0">
              <a:buNone/>
            </a:pPr>
            <a:r>
              <a:rPr lang="en-US">
                <a:latin typeface="Arial" panose="020B0604020202020204" pitchFamily="34" charset="0"/>
                <a:cs typeface="Arial" panose="020B0604020202020204" pitchFamily="34" charset="0"/>
              </a:rPr>
              <a:t>jupyter contrib nbextension install --</a:t>
            </a:r>
            <a:r>
              <a:rPr lang="en-US" smtClean="0">
                <a:latin typeface="Arial" panose="020B0604020202020204" pitchFamily="34" charset="0"/>
                <a:cs typeface="Arial" panose="020B0604020202020204" pitchFamily="34" charset="0"/>
              </a:rPr>
              <a:t>user</a:t>
            </a:r>
          </a:p>
          <a:p>
            <a:pPr lvl="1"/>
            <a:endParaRPr lang="en-US">
              <a:latin typeface="Arial" panose="020B0604020202020204" pitchFamily="34" charset="0"/>
              <a:cs typeface="Arial" panose="020B0604020202020204" pitchFamily="34" charset="0"/>
            </a:endParaRPr>
          </a:p>
          <a:p>
            <a:endParaRPr lang="en-US" sz="1600" smtClean="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8389339" y="2336621"/>
            <a:ext cx="2134250" cy="477280"/>
          </a:xfrm>
          <a:prstGeom prst="rect">
            <a:avLst/>
          </a:prstGeom>
        </p:spPr>
      </p:pic>
      <p:pic>
        <p:nvPicPr>
          <p:cNvPr id="5" name="Picture 4"/>
          <p:cNvPicPr>
            <a:picLocks noChangeAspect="1"/>
          </p:cNvPicPr>
          <p:nvPr/>
        </p:nvPicPr>
        <p:blipFill>
          <a:blip r:embed="rId3"/>
          <a:stretch>
            <a:fillRect/>
          </a:stretch>
        </p:blipFill>
        <p:spPr>
          <a:xfrm>
            <a:off x="8328379" y="2985215"/>
            <a:ext cx="1617267" cy="808634"/>
          </a:xfrm>
          <a:prstGeom prst="rect">
            <a:avLst/>
          </a:prstGeom>
        </p:spPr>
      </p:pic>
    </p:spTree>
    <p:extLst>
      <p:ext uri="{BB962C8B-B14F-4D97-AF65-F5344CB8AC3E}">
        <p14:creationId xmlns:p14="http://schemas.microsoft.com/office/powerpoint/2010/main" val="2427547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5205" y="-176905"/>
            <a:ext cx="11029616" cy="1188720"/>
          </a:xfrm>
        </p:spPr>
        <p:txBody>
          <a:bodyPr/>
          <a:lstStyle/>
          <a:p>
            <a:r>
              <a:rPr lang="en-US" smtClean="0">
                <a:latin typeface="Arial" panose="020B0604020202020204" pitchFamily="34" charset="0"/>
                <a:cs typeface="Arial" panose="020B0604020202020204" pitchFamily="34" charset="0"/>
              </a:rPr>
              <a:t>Pooling layer - Lớp nén</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76792" y="1079864"/>
            <a:ext cx="5641425" cy="5431414"/>
          </a:xfrm>
        </p:spPr>
        <p:txBody>
          <a:bodyPr>
            <a:noAutofit/>
          </a:bodyPr>
          <a:lstStyle/>
          <a:p>
            <a:pPr>
              <a:lnSpc>
                <a:spcPct val="100000"/>
              </a:lnSpc>
            </a:pPr>
            <a:r>
              <a:rPr lang="en-US" sz="1600" b="1" smtClean="0">
                <a:latin typeface="Arial" panose="020B0604020202020204" pitchFamily="34" charset="0"/>
                <a:cs typeface="Arial" panose="020B0604020202020204" pitchFamily="34" charset="0"/>
              </a:rPr>
              <a:t>Pooling layer </a:t>
            </a:r>
            <a:r>
              <a:rPr lang="vi-VN" sz="1600" smtClean="0">
                <a:latin typeface="Arial" panose="020B0604020202020204" pitchFamily="34" charset="0"/>
                <a:cs typeface="Arial" panose="020B0604020202020204" pitchFamily="34" charset="0"/>
              </a:rPr>
              <a:t>để </a:t>
            </a:r>
            <a:r>
              <a:rPr lang="vi-VN" sz="1600">
                <a:latin typeface="Arial" panose="020B0604020202020204" pitchFamily="34" charset="0"/>
                <a:cs typeface="Arial" panose="020B0604020202020204" pitchFamily="34" charset="0"/>
              </a:rPr>
              <a:t>giảm kích thước dữ liệu nhưng </a:t>
            </a:r>
            <a:r>
              <a:rPr lang="vi-VN" sz="1600" smtClean="0">
                <a:latin typeface="Arial" panose="020B0604020202020204" pitchFamily="34" charset="0"/>
                <a:cs typeface="Arial" panose="020B0604020202020204" pitchFamily="34" charset="0"/>
              </a:rPr>
              <a:t>vẫn</a:t>
            </a:r>
            <a:r>
              <a:rPr lang="en-US" sz="1600" smtClean="0">
                <a:latin typeface="Arial" panose="020B0604020202020204" pitchFamily="34" charset="0"/>
                <a:cs typeface="Arial" panose="020B0604020202020204" pitchFamily="34" charset="0"/>
              </a:rPr>
              <a:t> </a:t>
            </a:r>
            <a:r>
              <a:rPr lang="vi-VN" sz="1600" smtClean="0">
                <a:latin typeface="Arial" panose="020B0604020202020204" pitchFamily="34" charset="0"/>
                <a:cs typeface="Arial" panose="020B0604020202020204" pitchFamily="34" charset="0"/>
              </a:rPr>
              <a:t>giữ </a:t>
            </a:r>
            <a:r>
              <a:rPr lang="vi-VN" sz="1600">
                <a:latin typeface="Arial" panose="020B0604020202020204" pitchFamily="34" charset="0"/>
                <a:cs typeface="Arial" panose="020B0604020202020204" pitchFamily="34" charset="0"/>
              </a:rPr>
              <a:t>được các thuộc tính quan trọng. Kích thước dữ liệu giảm giúp giảm việc tính toán trong </a:t>
            </a:r>
            <a:r>
              <a:rPr lang="vi-VN" sz="1600" smtClean="0">
                <a:latin typeface="Arial" panose="020B0604020202020204" pitchFamily="34" charset="0"/>
                <a:cs typeface="Arial" panose="020B0604020202020204" pitchFamily="34" charset="0"/>
              </a:rPr>
              <a:t>model</a:t>
            </a:r>
            <a:r>
              <a:rPr lang="en-US" sz="1600" smtClean="0">
                <a:latin typeface="Arial" panose="020B0604020202020204" pitchFamily="34" charset="0"/>
                <a:cs typeface="Arial" panose="020B0604020202020204" pitchFamily="34" charset="0"/>
              </a:rPr>
              <a:t>. </a:t>
            </a:r>
            <a:r>
              <a:rPr lang="vi-VN" sz="1600">
                <a:latin typeface="Arial" panose="020B0604020202020204" pitchFamily="34" charset="0"/>
                <a:cs typeface="Arial" panose="020B0604020202020204" pitchFamily="34" charset="0"/>
              </a:rPr>
              <a:t>Pooling layer thường được dùng giữa các convolutional </a:t>
            </a:r>
            <a:r>
              <a:rPr lang="vi-VN" sz="1600" smtClean="0">
                <a:latin typeface="Arial" panose="020B0604020202020204" pitchFamily="34" charset="0"/>
                <a:cs typeface="Arial" panose="020B0604020202020204" pitchFamily="34" charset="0"/>
              </a:rPr>
              <a:t>layer</a:t>
            </a:r>
            <a:r>
              <a:rPr lang="en-US" sz="1600" smtClean="0">
                <a:latin typeface="Arial" panose="020B0604020202020204" pitchFamily="34" charset="0"/>
                <a:cs typeface="Arial" panose="020B0604020202020204" pitchFamily="34" charset="0"/>
              </a:rPr>
              <a:t>.</a:t>
            </a:r>
          </a:p>
          <a:p>
            <a:pPr>
              <a:lnSpc>
                <a:spcPct val="100000"/>
              </a:lnSpc>
            </a:pPr>
            <a:r>
              <a:rPr lang="en-US" sz="1600" smtClean="0">
                <a:latin typeface="Arial" panose="020B0604020202020204" pitchFamily="34" charset="0"/>
                <a:cs typeface="Arial" panose="020B0604020202020204" pitchFamily="34" charset="0"/>
              </a:rPr>
              <a:t>Có 2 loại là </a:t>
            </a:r>
            <a:r>
              <a:rPr lang="en-US" sz="1600" b="1">
                <a:latin typeface="Arial" panose="020B0604020202020204" pitchFamily="34" charset="0"/>
                <a:cs typeface="Arial" panose="020B0604020202020204" pitchFamily="34" charset="0"/>
              </a:rPr>
              <a:t>M</a:t>
            </a:r>
            <a:r>
              <a:rPr lang="en-US" sz="1600" b="1" smtClean="0">
                <a:latin typeface="Arial" panose="020B0604020202020204" pitchFamily="34" charset="0"/>
                <a:cs typeface="Arial" panose="020B0604020202020204" pitchFamily="34" charset="0"/>
              </a:rPr>
              <a:t>ax pooling </a:t>
            </a:r>
            <a:r>
              <a:rPr lang="en-US" sz="1600" smtClean="0">
                <a:latin typeface="Arial" panose="020B0604020202020204" pitchFamily="34" charset="0"/>
                <a:cs typeface="Arial" panose="020B0604020202020204" pitchFamily="34" charset="0"/>
              </a:rPr>
              <a:t>và </a:t>
            </a:r>
            <a:r>
              <a:rPr lang="en-US" sz="1600" b="1">
                <a:latin typeface="Arial" panose="020B0604020202020204" pitchFamily="34" charset="0"/>
                <a:cs typeface="Arial" panose="020B0604020202020204" pitchFamily="34" charset="0"/>
              </a:rPr>
              <a:t>A</a:t>
            </a:r>
            <a:r>
              <a:rPr lang="en-US" sz="1600" b="1" smtClean="0">
                <a:latin typeface="Arial" panose="020B0604020202020204" pitchFamily="34" charset="0"/>
                <a:cs typeface="Arial" panose="020B0604020202020204" pitchFamily="34" charset="0"/>
              </a:rPr>
              <a:t>verage pooling</a:t>
            </a:r>
          </a:p>
          <a:p>
            <a:pPr>
              <a:lnSpc>
                <a:spcPct val="100000"/>
              </a:lnSpc>
            </a:pPr>
            <a:r>
              <a:rPr lang="en-US" sz="1600" smtClean="0">
                <a:latin typeface="Arial" panose="020B0604020202020204" pitchFamily="34" charset="0"/>
                <a:cs typeface="Arial" panose="020B0604020202020204" pitchFamily="34" charset="0"/>
              </a:rPr>
              <a:t>Để thực hiện </a:t>
            </a:r>
            <a:r>
              <a:rPr lang="en-US" sz="1600" b="1" smtClean="0">
                <a:latin typeface="Arial" panose="020B0604020202020204" pitchFamily="34" charset="0"/>
                <a:cs typeface="Arial" panose="020B0604020202020204" pitchFamily="34" charset="0"/>
              </a:rPr>
              <a:t>Pooling 2D </a:t>
            </a:r>
            <a:r>
              <a:rPr lang="en-US" sz="1600" smtClean="0">
                <a:latin typeface="Arial" panose="020B0604020202020204" pitchFamily="34" charset="0"/>
                <a:cs typeface="Arial" panose="020B0604020202020204" pitchFamily="34" charset="0"/>
              </a:rPr>
              <a:t>(2 chiều), ta làm như sau: chọn một khung gọi là </a:t>
            </a:r>
            <a:r>
              <a:rPr lang="en-US" sz="1600" b="1" smtClean="0">
                <a:latin typeface="Arial" panose="020B0604020202020204" pitchFamily="34" charset="0"/>
                <a:cs typeface="Arial" panose="020B0604020202020204" pitchFamily="34" charset="0"/>
              </a:rPr>
              <a:t>patch</a:t>
            </a:r>
            <a:r>
              <a:rPr lang="en-US" sz="1600" smtClean="0">
                <a:latin typeface="Arial" panose="020B0604020202020204" pitchFamily="34" charset="0"/>
                <a:cs typeface="Arial" panose="020B0604020202020204" pitchFamily="34" charset="0"/>
              </a:rPr>
              <a:t> có kích thước (Hp, Wp), patch có chức năng lấy giá trị max (hoặc average) của các giá trị nằm trong phạm vi của patch rồi đưa ra đầu ra.</a:t>
            </a:r>
          </a:p>
          <a:p>
            <a:pPr>
              <a:lnSpc>
                <a:spcPct val="100000"/>
              </a:lnSpc>
            </a:pPr>
            <a:r>
              <a:rPr lang="en-US" sz="1600" smtClean="0">
                <a:latin typeface="Arial" panose="020B0604020202020204" pitchFamily="34" charset="0"/>
                <a:cs typeface="Arial" panose="020B0604020202020204" pitchFamily="34" charset="0"/>
              </a:rPr>
              <a:t>Chia ma trận đầu vào thành nhiều ma trận con không chồng lấn có kích thước của patch, sau đó thực hiện phép max hoặc average với từng patch. Thu được ma trận đầu ra</a:t>
            </a:r>
          </a:p>
          <a:p>
            <a:pPr>
              <a:lnSpc>
                <a:spcPct val="100000"/>
              </a:lnSpc>
            </a:pPr>
            <a:r>
              <a:rPr lang="en-US" sz="1600" smtClean="0">
                <a:latin typeface="Arial" panose="020B0604020202020204" pitchFamily="34" charset="0"/>
                <a:cs typeface="Arial" panose="020B0604020202020204" pitchFamily="34" charset="0"/>
              </a:rPr>
              <a:t>Như vậy chiều cao của ma trận đầu ra sẽ giảm đi Hp lần, chiều rộng giảm đi Wp lần, tổng số dữ liệu giảm đi (Hp x Wp) lần</a:t>
            </a:r>
          </a:p>
          <a:p>
            <a:pPr>
              <a:lnSpc>
                <a:spcPct val="100000"/>
              </a:lnSpc>
            </a:pPr>
            <a:r>
              <a:rPr lang="en-US" sz="1600" smtClean="0">
                <a:latin typeface="Arial" panose="020B0604020202020204" pitchFamily="34" charset="0"/>
                <a:cs typeface="Arial" panose="020B0604020202020204" pitchFamily="34" charset="0"/>
              </a:rPr>
              <a:t>Không tiến hành pooling ở chiều chanel của đầu vào (ví dụ như </a:t>
            </a:r>
            <a:r>
              <a:rPr lang="en-US" sz="1600" b="1" smtClean="0">
                <a:latin typeface="Arial" panose="020B0604020202020204" pitchFamily="34" charset="0"/>
                <a:cs typeface="Arial" panose="020B0604020202020204" pitchFamily="34" charset="0"/>
              </a:rPr>
              <a:t>color chanel RGB không được phép pooling!</a:t>
            </a:r>
            <a:r>
              <a:rPr lang="en-US" sz="1600" smtClean="0">
                <a:latin typeface="Arial" panose="020B0604020202020204" pitchFamily="34" charset="0"/>
                <a:cs typeface="Arial" panose="020B0604020202020204" pitchFamily="34" charset="0"/>
              </a:rPr>
              <a:t>)</a:t>
            </a:r>
          </a:p>
          <a:p>
            <a:pPr>
              <a:lnSpc>
                <a:spcPct val="100000"/>
              </a:lnSpc>
            </a:pPr>
            <a:r>
              <a:rPr lang="en-US" sz="1600" smtClean="0">
                <a:latin typeface="Arial" panose="020B0604020202020204" pitchFamily="34" charset="0"/>
                <a:cs typeface="Arial" panose="020B0604020202020204" pitchFamily="34" charset="0"/>
              </a:rPr>
              <a:t> Làm tương tự với </a:t>
            </a:r>
            <a:r>
              <a:rPr lang="en-US" sz="1600" b="1" smtClean="0">
                <a:latin typeface="Arial" panose="020B0604020202020204" pitchFamily="34" charset="0"/>
                <a:cs typeface="Arial" panose="020B0604020202020204" pitchFamily="34" charset="0"/>
              </a:rPr>
              <a:t>Pooling 1D </a:t>
            </a:r>
            <a:r>
              <a:rPr lang="en-US" sz="1600" smtClean="0">
                <a:latin typeface="Arial" panose="020B0604020202020204" pitchFamily="34" charset="0"/>
                <a:cs typeface="Arial" panose="020B0604020202020204" pitchFamily="34" charset="0"/>
              </a:rPr>
              <a:t>và </a:t>
            </a:r>
            <a:r>
              <a:rPr lang="en-US" sz="1600" b="1" smtClean="0">
                <a:latin typeface="Arial" panose="020B0604020202020204" pitchFamily="34" charset="0"/>
                <a:cs typeface="Arial" panose="020B0604020202020204" pitchFamily="34" charset="0"/>
              </a:rPr>
              <a:t>3D</a:t>
            </a:r>
            <a:endParaRPr lang="en-US" sz="1100" spc="-1" smtClean="0">
              <a:latin typeface="Arial"/>
            </a:endParaRPr>
          </a:p>
        </p:txBody>
      </p:sp>
      <p:pic>
        <p:nvPicPr>
          <p:cNvPr id="9218" name="Picture 2" descr="http://itechseeker.com/wp-content/uploads/2019/03/word-image-6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594" y="1079864"/>
            <a:ext cx="5389155" cy="1598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335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5205" y="-176905"/>
            <a:ext cx="11029616" cy="1188720"/>
          </a:xfrm>
        </p:spPr>
        <p:txBody>
          <a:bodyPr/>
          <a:lstStyle/>
          <a:p>
            <a:r>
              <a:rPr lang="en-US" smtClean="0">
                <a:latin typeface="Arial" panose="020B0604020202020204" pitchFamily="34" charset="0"/>
                <a:cs typeface="Arial" panose="020B0604020202020204" pitchFamily="34" charset="0"/>
              </a:rPr>
              <a:t>flatten layer - Lớp làm phẳng</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28450" y="4232363"/>
            <a:ext cx="10875277" cy="1930569"/>
          </a:xfrm>
        </p:spPr>
        <p:txBody>
          <a:bodyPr>
            <a:noAutofit/>
          </a:bodyPr>
          <a:lstStyle/>
          <a:p>
            <a:pPr>
              <a:lnSpc>
                <a:spcPct val="100000"/>
              </a:lnSpc>
            </a:pPr>
            <a:r>
              <a:rPr lang="en-US" sz="1400" b="1" spc="-1" smtClean="0">
                <a:latin typeface="Arial"/>
              </a:rPr>
              <a:t>Flatten layer </a:t>
            </a:r>
            <a:r>
              <a:rPr lang="en-US" sz="1400" spc="-1" smtClean="0">
                <a:latin typeface="Arial"/>
              </a:rPr>
              <a:t>thực hiện phép làm phẳng hoá - </a:t>
            </a:r>
            <a:r>
              <a:rPr lang="en-US" sz="1400" b="1" spc="-1" smtClean="0">
                <a:latin typeface="Arial"/>
              </a:rPr>
              <a:t>flatten</a:t>
            </a:r>
            <a:r>
              <a:rPr lang="en-US" sz="1400" spc="-1" smtClean="0">
                <a:latin typeface="Arial"/>
              </a:rPr>
              <a:t>, sẽ biến dữ liệu có kích thước (Hi, Wi, Di) thành vector có kích thước (Hi x Wi x Di). Như vậy dữ liệu đơn giản chỉ được sắp xếp lại, không thay đổi giá trị và kích cỡ.</a:t>
            </a:r>
          </a:p>
        </p:txBody>
      </p:sp>
      <p:pic>
        <p:nvPicPr>
          <p:cNvPr id="6146" name="Picture 2" descr="Convolutional Neural Networks (CNN): Step 3 - Flattening - Blogs -  SuperDataScience | Machine Learning | AI | Data Science Career | Analytics  | Suc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0314" y="1011815"/>
            <a:ext cx="6419397" cy="3068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523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5205" y="223690"/>
            <a:ext cx="11029616" cy="1387396"/>
          </a:xfrm>
        </p:spPr>
        <p:txBody>
          <a:bodyPr/>
          <a:lstStyle/>
          <a:p>
            <a:r>
              <a:rPr lang="en-US" smtClean="0">
                <a:latin typeface="Arial" panose="020B0604020202020204" pitchFamily="34" charset="0"/>
                <a:cs typeface="Arial" panose="020B0604020202020204" pitchFamily="34" charset="0"/>
              </a:rPr>
              <a:t>convolutional neural network - mạng neuron tích chập</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62374" y="1611086"/>
            <a:ext cx="10875277" cy="1846217"/>
          </a:xfrm>
        </p:spPr>
        <p:txBody>
          <a:bodyPr>
            <a:noAutofit/>
          </a:bodyPr>
          <a:lstStyle/>
          <a:p>
            <a:pPr>
              <a:lnSpc>
                <a:spcPct val="100000"/>
              </a:lnSpc>
            </a:pPr>
            <a:r>
              <a:rPr lang="en-US" sz="1400" spc="-1" smtClean="0">
                <a:latin typeface="Arial"/>
              </a:rPr>
              <a:t>Mô hình một mạng </a:t>
            </a:r>
            <a:r>
              <a:rPr lang="en-US" sz="1400" b="1" spc="-1" smtClean="0">
                <a:latin typeface="Arial"/>
              </a:rPr>
              <a:t>Convolutional Neural Network (CNN) </a:t>
            </a:r>
            <a:r>
              <a:rPr lang="en-US" sz="1400" spc="-1" smtClean="0">
                <a:latin typeface="Arial"/>
              </a:rPr>
              <a:t>sẽ như bên dưới:</a:t>
            </a:r>
          </a:p>
          <a:p>
            <a:pPr lvl="1"/>
            <a:r>
              <a:rPr lang="en-US" sz="1100" spc="-1" smtClean="0">
                <a:latin typeface="Arial"/>
              </a:rPr>
              <a:t>Trước tiên dữ liệu đưa vào các Convolutional layer, Max pooling layer, Convolutional layer, Max pooling....</a:t>
            </a:r>
          </a:p>
          <a:p>
            <a:pPr lvl="1"/>
            <a:r>
              <a:rPr lang="en-US" sz="1100" spc="-1" smtClean="0">
                <a:latin typeface="Arial"/>
              </a:rPr>
              <a:t>Sau đó đưa vào Flatten layer</a:t>
            </a:r>
          </a:p>
          <a:p>
            <a:pPr lvl="1"/>
            <a:r>
              <a:rPr lang="en-US" sz="1100" spc="-1" smtClean="0">
                <a:latin typeface="Arial"/>
              </a:rPr>
              <a:t>Dữ liệu sau khi flatten sẽ được đưa vào Dense neural network rồi đưa ra output</a:t>
            </a:r>
          </a:p>
          <a:p>
            <a:pPr>
              <a:lnSpc>
                <a:spcPct val="100000"/>
              </a:lnSpc>
            </a:pPr>
            <a:r>
              <a:rPr lang="en-US" sz="1400" spc="-1" smtClean="0">
                <a:latin typeface="Arial"/>
              </a:rPr>
              <a:t>Tổng số tham số của mạng CNN sẽ ít hơn nếu dùng DNN</a:t>
            </a:r>
          </a:p>
          <a:p>
            <a:pPr>
              <a:lnSpc>
                <a:spcPct val="100000"/>
              </a:lnSpc>
            </a:pPr>
            <a:r>
              <a:rPr lang="en-US" sz="1400" spc="-1" smtClean="0">
                <a:latin typeface="Arial"/>
              </a:rPr>
              <a:t>Có thể kế thừa model (Transfer Learning): model của bài toán cũ có thể tận dụng để xây dựng model cho bài toán mới.</a:t>
            </a:r>
          </a:p>
        </p:txBody>
      </p:sp>
      <p:pic>
        <p:nvPicPr>
          <p:cNvPr id="7170" name="Picture 2" descr="Bài 6: Convolutional neural network | Deep Learning cơ bả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544" y="3396344"/>
            <a:ext cx="97536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931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609599" y="145312"/>
            <a:ext cx="10839757" cy="1188720"/>
          </a:xfrm>
        </p:spPr>
        <p:txBody>
          <a:bodyPr/>
          <a:lstStyle/>
          <a:p>
            <a:r>
              <a:rPr lang="en-US" smtClean="0">
                <a:latin typeface="Arial" panose="020B0604020202020204" pitchFamily="34" charset="0"/>
                <a:cs typeface="Arial" panose="020B0604020202020204" pitchFamily="34" charset="0"/>
              </a:rPr>
              <a:t>Preprocessing/Tiền xử lý (3): Xử lý ảnh</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22811" y="1463041"/>
            <a:ext cx="10572207" cy="5056944"/>
          </a:xfrm>
        </p:spPr>
        <p:txBody>
          <a:bodyPr>
            <a:noAutofit/>
          </a:bodyPr>
          <a:lstStyle/>
          <a:p>
            <a:pPr>
              <a:lnSpc>
                <a:spcPct val="100000"/>
              </a:lnSpc>
            </a:pPr>
            <a:r>
              <a:rPr lang="en-US" sz="1400" spc="-1" smtClean="0">
                <a:latin typeface="Arial"/>
              </a:rPr>
              <a:t>Dữ liệu ảnh ở định dạng file ảnh như JPEG, PNG... không thể sử dụng để training, testing được mà cần chuyển về dạng tensor</a:t>
            </a:r>
          </a:p>
          <a:p>
            <a:pPr>
              <a:lnSpc>
                <a:spcPct val="100000"/>
              </a:lnSpc>
            </a:pPr>
            <a:r>
              <a:rPr lang="en-US" sz="1400" spc="-1" smtClean="0">
                <a:latin typeface="Arial"/>
              </a:rPr>
              <a:t>Tensor ảnh sẽ có các giá trị số nguyên, cần được chuẩn hoá thành số thực</a:t>
            </a:r>
          </a:p>
          <a:p>
            <a:pPr>
              <a:lnSpc>
                <a:spcPct val="100000"/>
              </a:lnSpc>
            </a:pPr>
            <a:r>
              <a:rPr lang="en-US" sz="1400" spc="-1">
                <a:latin typeface="Arial"/>
              </a:rPr>
              <a:t>Sử dụng module </a:t>
            </a:r>
            <a:r>
              <a:rPr lang="en-US" sz="1400" b="1" spc="-1" smtClean="0">
                <a:latin typeface="Arial"/>
              </a:rPr>
              <a:t>ImageDataGenerator</a:t>
            </a:r>
            <a:r>
              <a:rPr lang="en-US" sz="1400" spc="-1" smtClean="0">
                <a:latin typeface="Arial"/>
              </a:rPr>
              <a:t> của Keras</a:t>
            </a:r>
          </a:p>
          <a:p>
            <a:pPr>
              <a:lnSpc>
                <a:spcPct val="100000"/>
              </a:lnSpc>
            </a:pPr>
            <a:r>
              <a:rPr lang="en-US" sz="1400" spc="-1" smtClean="0">
                <a:latin typeface="Arial"/>
              </a:rPr>
              <a:t>Ảnh chứa trong các thư mục tương ứng với các class phân loại</a:t>
            </a:r>
          </a:p>
          <a:p>
            <a:pPr>
              <a:lnSpc>
                <a:spcPct val="100000"/>
              </a:lnSpc>
            </a:pPr>
            <a:r>
              <a:rPr lang="en-US" sz="1400" spc="-1" smtClean="0">
                <a:latin typeface="Arial"/>
              </a:rPr>
              <a:t>Ảnh sẽ được load với size mong muốn, sau đó rescale lại thành số thực</a:t>
            </a:r>
          </a:p>
          <a:p>
            <a:pPr>
              <a:lnSpc>
                <a:spcPct val="100000"/>
              </a:lnSpc>
            </a:pPr>
            <a:r>
              <a:rPr lang="en-US" sz="1400" spc="-1">
                <a:latin typeface="Arial"/>
              </a:rPr>
              <a:t>Có thể thiết lập thêm train-test split trong ImageDataGenerator </a:t>
            </a:r>
            <a:r>
              <a:rPr lang="en-US" sz="1400" spc="-1" smtClean="0">
                <a:latin typeface="Arial"/>
              </a:rPr>
              <a:t>bằng validation_split và subset</a:t>
            </a:r>
          </a:p>
          <a:p>
            <a:pPr>
              <a:lnSpc>
                <a:spcPct val="100000"/>
              </a:lnSpc>
            </a:pPr>
            <a:r>
              <a:rPr lang="en-US" sz="1400" spc="-1" smtClean="0">
                <a:latin typeface="Arial"/>
              </a:rPr>
              <a:t>Xem thêm về tiền xử lý ảnh </a:t>
            </a:r>
            <a:r>
              <a:rPr lang="en-US" sz="1400" spc="-1" smtClean="0">
                <a:latin typeface="Arial"/>
                <a:hlinkClick r:id="rId2"/>
              </a:rPr>
              <a:t>https</a:t>
            </a:r>
            <a:r>
              <a:rPr lang="en-US" sz="1400" spc="-1">
                <a:latin typeface="Arial"/>
                <a:hlinkClick r:id="rId2"/>
              </a:rPr>
              <a:t>://faroit.com/keras-docs/1.2.0/preprocessing/image</a:t>
            </a:r>
            <a:r>
              <a:rPr lang="en-US" sz="1400" spc="-1" smtClean="0">
                <a:latin typeface="Arial"/>
                <a:hlinkClick r:id="rId2"/>
              </a:rPr>
              <a:t>/</a:t>
            </a:r>
            <a:endParaRPr lang="en-US" sz="1400" spc="-1" smtClean="0">
              <a:latin typeface="Arial"/>
            </a:endParaRPr>
          </a:p>
          <a:p>
            <a:pPr>
              <a:lnSpc>
                <a:spcPct val="100000"/>
              </a:lnSpc>
            </a:pPr>
            <a:endParaRPr lang="en-US" sz="1400" spc="-1" smtClean="0">
              <a:latin typeface="Arial"/>
            </a:endParaRPr>
          </a:p>
          <a:p>
            <a:pPr>
              <a:lnSpc>
                <a:spcPct val="100000"/>
              </a:lnSpc>
            </a:pPr>
            <a:endParaRPr lang="en-US" sz="1400" spc="-1" smtClean="0">
              <a:latin typeface="Arial"/>
            </a:endParaRPr>
          </a:p>
          <a:p>
            <a:pPr>
              <a:lnSpc>
                <a:spcPct val="100000"/>
              </a:lnSpc>
            </a:pPr>
            <a:endParaRPr lang="en-US" sz="1400" spc="-1" smtClean="0">
              <a:latin typeface="Arial"/>
            </a:endParaRPr>
          </a:p>
        </p:txBody>
      </p:sp>
    </p:spTree>
    <p:extLst>
      <p:ext uri="{BB962C8B-B14F-4D97-AF65-F5344CB8AC3E}">
        <p14:creationId xmlns:p14="http://schemas.microsoft.com/office/powerpoint/2010/main" val="923849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5205" y="-176905"/>
            <a:ext cx="11029616" cy="1188720"/>
          </a:xfrm>
        </p:spPr>
        <p:txBody>
          <a:bodyPr/>
          <a:lstStyle/>
          <a:p>
            <a:r>
              <a:rPr lang="en-US" smtClean="0">
                <a:latin typeface="Arial" panose="020B0604020202020204" pitchFamily="34" charset="0"/>
                <a:cs typeface="Arial" panose="020B0604020202020204" pitchFamily="34" charset="0"/>
              </a:rPr>
              <a:t>Dropout - bỏ học</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89706" y="1090192"/>
            <a:ext cx="6194419" cy="5508170"/>
          </a:xfrm>
        </p:spPr>
        <p:txBody>
          <a:bodyPr>
            <a:noAutofit/>
          </a:bodyPr>
          <a:lstStyle/>
          <a:p>
            <a:pPr>
              <a:lnSpc>
                <a:spcPct val="100000"/>
              </a:lnSpc>
            </a:pPr>
            <a:r>
              <a:rPr lang="vi-VN" sz="1600" b="1" spc="-1">
                <a:latin typeface="Arial"/>
              </a:rPr>
              <a:t>Dropout</a:t>
            </a:r>
            <a:r>
              <a:rPr lang="vi-VN" sz="1600" spc="-1">
                <a:latin typeface="Arial"/>
              </a:rPr>
              <a:t> là việc bỏ qua các </a:t>
            </a:r>
            <a:r>
              <a:rPr lang="en-US" sz="1600" spc="-1" smtClean="0">
                <a:latin typeface="Arial"/>
              </a:rPr>
              <a:t>node </a:t>
            </a:r>
            <a:r>
              <a:rPr lang="vi-VN" sz="1600" spc="-1" smtClean="0">
                <a:latin typeface="Arial"/>
              </a:rPr>
              <a:t>trong </a:t>
            </a:r>
            <a:r>
              <a:rPr lang="vi-VN" sz="1600" spc="-1">
                <a:latin typeface="Arial"/>
              </a:rPr>
              <a:t>quá trình đào tạo 1 cách ngẫu </a:t>
            </a:r>
            <a:r>
              <a:rPr lang="vi-VN" sz="1600" spc="-1" smtClean="0">
                <a:latin typeface="Arial"/>
              </a:rPr>
              <a:t>nhiên</a:t>
            </a:r>
            <a:endParaRPr lang="en-US" sz="1600" spc="-1" smtClean="0">
              <a:latin typeface="Arial"/>
            </a:endParaRPr>
          </a:p>
          <a:p>
            <a:pPr>
              <a:lnSpc>
                <a:spcPct val="100000"/>
              </a:lnSpc>
            </a:pPr>
            <a:r>
              <a:rPr lang="vi-VN" sz="1600" spc="-1">
                <a:latin typeface="Arial"/>
              </a:rPr>
              <a:t>p được gọi là xác suất giữ lại 1 nút mạng trong mỗi giai đoạn huấn luyện, vì thế xác suất nó bị loại bỏ là (1 - p</a:t>
            </a:r>
            <a:r>
              <a:rPr lang="vi-VN" sz="1600" spc="-1" smtClean="0">
                <a:latin typeface="Arial"/>
              </a:rPr>
              <a:t>)</a:t>
            </a:r>
            <a:endParaRPr lang="en-US" sz="1600" spc="-1" smtClean="0">
              <a:latin typeface="Arial"/>
            </a:endParaRPr>
          </a:p>
          <a:p>
            <a:pPr>
              <a:lnSpc>
                <a:spcPct val="100000"/>
              </a:lnSpc>
            </a:pPr>
            <a:r>
              <a:rPr lang="en-US" sz="1600" spc="-1" smtClean="0">
                <a:latin typeface="Arial"/>
              </a:rPr>
              <a:t>Cụ thể phương pháp:</a:t>
            </a:r>
          </a:p>
          <a:p>
            <a:pPr lvl="1"/>
            <a:r>
              <a:rPr lang="vi-VN" sz="1200" spc="-1" smtClean="0">
                <a:latin typeface="Arial"/>
              </a:rPr>
              <a:t>Quá </a:t>
            </a:r>
            <a:r>
              <a:rPr lang="vi-VN" sz="1200" spc="-1">
                <a:latin typeface="Arial"/>
              </a:rPr>
              <a:t>trình training: Đối với mỗi lớp ẩn, </a:t>
            </a:r>
            <a:r>
              <a:rPr lang="vi-VN" sz="1200" spc="-1" smtClean="0">
                <a:latin typeface="Arial"/>
              </a:rPr>
              <a:t>mỗi </a:t>
            </a:r>
            <a:r>
              <a:rPr lang="vi-VN" sz="1200" spc="-1">
                <a:latin typeface="Arial"/>
              </a:rPr>
              <a:t>vòng lặp, ta sẽ bỏ </a:t>
            </a:r>
            <a:r>
              <a:rPr lang="vi-VN" sz="1200" spc="-1" smtClean="0">
                <a:latin typeface="Arial"/>
              </a:rPr>
              <a:t>ngẫu </a:t>
            </a:r>
            <a:r>
              <a:rPr lang="vi-VN" sz="1200" spc="-1">
                <a:latin typeface="Arial"/>
              </a:rPr>
              <a:t>nhiên với xác suất (1 - p) cho mỗi nút mạng.</a:t>
            </a:r>
          </a:p>
          <a:p>
            <a:pPr lvl="1"/>
            <a:r>
              <a:rPr lang="vi-VN" sz="1200" spc="-1" smtClean="0">
                <a:latin typeface="Arial"/>
              </a:rPr>
              <a:t>Quá </a:t>
            </a:r>
            <a:r>
              <a:rPr lang="vi-VN" sz="1200" spc="-1">
                <a:latin typeface="Arial"/>
              </a:rPr>
              <a:t>trình test: Sử dụng tất cả các kích hoạt, nhưng sẽ giảm đi </a:t>
            </a:r>
            <a:r>
              <a:rPr lang="en-US" sz="1200" spc="-1" smtClean="0">
                <a:latin typeface="Arial"/>
              </a:rPr>
              <a:t>một</a:t>
            </a:r>
            <a:r>
              <a:rPr lang="vi-VN" sz="1200" spc="-1" smtClean="0">
                <a:latin typeface="Arial"/>
              </a:rPr>
              <a:t> </a:t>
            </a:r>
            <a:r>
              <a:rPr lang="vi-VN" sz="1200" spc="-1">
                <a:latin typeface="Arial"/>
              </a:rPr>
              <a:t>hệ số p (để tính cho các kích hoạt bị bỏ học).</a:t>
            </a:r>
            <a:endParaRPr lang="en-US" sz="1200" spc="-1" smtClean="0">
              <a:latin typeface="Arial"/>
            </a:endParaRPr>
          </a:p>
          <a:p>
            <a:pPr>
              <a:lnSpc>
                <a:spcPct val="100000"/>
              </a:lnSpc>
            </a:pPr>
            <a:r>
              <a:rPr lang="en-US" sz="1600" spc="-1" smtClean="0">
                <a:latin typeface="Arial"/>
              </a:rPr>
              <a:t>Dropout giúp tránh overffiting, tuy nhiên quá trình hội tụ chậm hơn</a:t>
            </a:r>
          </a:p>
          <a:p>
            <a:pPr>
              <a:lnSpc>
                <a:spcPct val="100000"/>
              </a:lnSpc>
            </a:pPr>
            <a:r>
              <a:rPr lang="en-US" sz="1600" spc="-1">
                <a:latin typeface="Arial"/>
              </a:rPr>
              <a:t>Không dùng Dropout cho quá trình test</a:t>
            </a:r>
          </a:p>
          <a:p>
            <a:pPr>
              <a:lnSpc>
                <a:spcPct val="100000"/>
              </a:lnSpc>
            </a:pPr>
            <a:r>
              <a:rPr lang="en-US" sz="1600" spc="-1">
                <a:latin typeface="Arial"/>
              </a:rPr>
              <a:t>Hệ số p nên ở khoảng [0.2, 0.5</a:t>
            </a:r>
            <a:r>
              <a:rPr lang="en-US" sz="1600" spc="-1" smtClean="0">
                <a:latin typeface="Arial"/>
              </a:rPr>
              <a:t>]</a:t>
            </a:r>
          </a:p>
          <a:p>
            <a:pPr>
              <a:lnSpc>
                <a:spcPct val="100000"/>
              </a:lnSpc>
            </a:pPr>
            <a:r>
              <a:rPr lang="en-US" sz="1600" spc="-1">
                <a:latin typeface="Arial"/>
              </a:rPr>
              <a:t>Dropout chỉ nên dùng cho </a:t>
            </a:r>
            <a:r>
              <a:rPr lang="en-US" sz="1600" spc="-1" smtClean="0">
                <a:latin typeface="Arial"/>
              </a:rPr>
              <a:t>DNN</a:t>
            </a:r>
          </a:p>
        </p:txBody>
      </p:sp>
      <p:pic>
        <p:nvPicPr>
          <p:cNvPr id="5" name="Picture 4"/>
          <p:cNvPicPr>
            <a:picLocks noChangeAspect="1"/>
          </p:cNvPicPr>
          <p:nvPr/>
        </p:nvPicPr>
        <p:blipFill>
          <a:blip r:embed="rId2"/>
          <a:stretch>
            <a:fillRect/>
          </a:stretch>
        </p:blipFill>
        <p:spPr>
          <a:xfrm>
            <a:off x="6775268" y="1730247"/>
            <a:ext cx="5119873" cy="2550628"/>
          </a:xfrm>
          <a:prstGeom prst="rect">
            <a:avLst/>
          </a:prstGeom>
        </p:spPr>
      </p:pic>
      <p:sp>
        <p:nvSpPr>
          <p:cNvPr id="6" name="Rectangle 5"/>
          <p:cNvSpPr/>
          <p:nvPr/>
        </p:nvSpPr>
        <p:spPr>
          <a:xfrm>
            <a:off x="7367451" y="4690097"/>
            <a:ext cx="5547361" cy="461665"/>
          </a:xfrm>
          <a:prstGeom prst="rect">
            <a:avLst/>
          </a:prstGeom>
        </p:spPr>
        <p:txBody>
          <a:bodyPr wrap="square">
            <a:spAutoFit/>
          </a:bodyPr>
          <a:lstStyle/>
          <a:p>
            <a:r>
              <a:rPr lang="vi-VN" sz="1100" i="1"/>
              <a:t>https://</a:t>
            </a:r>
            <a:r>
              <a:rPr lang="vi-VN" sz="1100" i="1" smtClean="0"/>
              <a:t>viblo.asia/p/ky-thuat-dropout-bo-hoc-trong-deep-learning-XL6lAd8BZek</a:t>
            </a:r>
            <a:endParaRPr lang="en-US" sz="1100" i="1" smtClean="0"/>
          </a:p>
          <a:p>
            <a:r>
              <a:rPr lang="en-US" sz="1200" i="1" smtClean="0"/>
              <a:t>Sách: Deep Learning cơ bản - Nguyễn Thanh Tuấn</a:t>
            </a:r>
            <a:endParaRPr lang="vi-VN" sz="1200" i="1"/>
          </a:p>
        </p:txBody>
      </p:sp>
    </p:spTree>
    <p:extLst>
      <p:ext uri="{BB962C8B-B14F-4D97-AF65-F5344CB8AC3E}">
        <p14:creationId xmlns:p14="http://schemas.microsoft.com/office/powerpoint/2010/main" val="2817991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19741" y="84352"/>
            <a:ext cx="11029616" cy="1188720"/>
          </a:xfrm>
        </p:spPr>
        <p:txBody>
          <a:bodyPr/>
          <a:lstStyle/>
          <a:p>
            <a:r>
              <a:rPr lang="en-US" smtClean="0">
                <a:latin typeface="Arial" panose="020B0604020202020204" pitchFamily="34" charset="0"/>
                <a:cs typeface="Arial" panose="020B0604020202020204" pitchFamily="34" charset="0"/>
              </a:rPr>
              <a:t>data augmentation - gia tăng dữ liệu</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19742" y="1463041"/>
            <a:ext cx="6644634" cy="5056944"/>
          </a:xfrm>
        </p:spPr>
        <p:txBody>
          <a:bodyPr>
            <a:noAutofit/>
          </a:bodyPr>
          <a:lstStyle/>
          <a:p>
            <a:pPr>
              <a:lnSpc>
                <a:spcPct val="100000"/>
              </a:lnSpc>
            </a:pPr>
            <a:r>
              <a:rPr lang="en-US" sz="1400" b="1" spc="-1">
                <a:latin typeface="Arial"/>
              </a:rPr>
              <a:t>Augmentation</a:t>
            </a:r>
            <a:r>
              <a:rPr lang="en-US" sz="1400" spc="-1">
                <a:latin typeface="Arial"/>
              </a:rPr>
              <a:t> là kĩ thuật tạo ra dữ liệu training từ dữ liệu </a:t>
            </a:r>
            <a:r>
              <a:rPr lang="en-US" sz="1400" spc="-1" smtClean="0">
                <a:latin typeface="Arial"/>
              </a:rPr>
              <a:t>đang có. Giúp giải quyết vấn đề ít dữ liệu traning</a:t>
            </a:r>
          </a:p>
          <a:p>
            <a:pPr>
              <a:lnSpc>
                <a:spcPct val="100000"/>
              </a:lnSpc>
            </a:pPr>
            <a:r>
              <a:rPr lang="en-US" sz="1400" spc="-1" smtClean="0">
                <a:latin typeface="Arial"/>
              </a:rPr>
              <a:t>Các kiểu augmentation cho ảnh: lật, xoay, làm mờ, chỉnh sáng, nén ảnh (resize), cắt góc, thêm nhiễu....</a:t>
            </a:r>
          </a:p>
          <a:p>
            <a:pPr>
              <a:lnSpc>
                <a:spcPct val="100000"/>
              </a:lnSpc>
            </a:pPr>
            <a:r>
              <a:rPr lang="en-US" sz="1400" spc="-1">
                <a:latin typeface="Arial"/>
              </a:rPr>
              <a:t>Sử dụng module </a:t>
            </a:r>
            <a:r>
              <a:rPr lang="en-US" sz="1400" spc="-1" smtClean="0">
                <a:latin typeface="Arial"/>
              </a:rPr>
              <a:t>ImageDataGenerator của Keras tạo được Data augmentation</a:t>
            </a:r>
          </a:p>
        </p:txBody>
      </p:sp>
      <p:pic>
        <p:nvPicPr>
          <p:cNvPr id="6146" name="Picture 2" descr="https://www.googleapis.com/download/storage/v1/b/kaggle-forum-message-attachments/o/inbox%2F3356250%2F95aa7bb03c942a1056d18a043eb53410%2FImager-2.png?generation=1602382707565470&amp;alt=m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9359" y="1463041"/>
            <a:ext cx="3129915" cy="43915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53559" y="6130333"/>
            <a:ext cx="4029501" cy="307777"/>
          </a:xfrm>
          <a:prstGeom prst="rect">
            <a:avLst/>
          </a:prstGeom>
        </p:spPr>
        <p:txBody>
          <a:bodyPr wrap="none">
            <a:spAutoFit/>
          </a:bodyPr>
          <a:lstStyle/>
          <a:p>
            <a:r>
              <a:rPr lang="vi-VN" sz="1400" i="1"/>
              <a:t>https://www.kaggle.com/getting-started/190280</a:t>
            </a:r>
          </a:p>
        </p:txBody>
      </p:sp>
    </p:spTree>
    <p:extLst>
      <p:ext uri="{BB962C8B-B14F-4D97-AF65-F5344CB8AC3E}">
        <p14:creationId xmlns:p14="http://schemas.microsoft.com/office/powerpoint/2010/main" val="1076023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19741" y="84352"/>
            <a:ext cx="11029616" cy="1188720"/>
          </a:xfrm>
        </p:spPr>
        <p:txBody>
          <a:bodyPr/>
          <a:lstStyle/>
          <a:p>
            <a:r>
              <a:rPr lang="en-US" smtClean="0">
                <a:latin typeface="Arial" panose="020B0604020202020204" pitchFamily="34" charset="0"/>
                <a:cs typeface="Arial" panose="020B0604020202020204" pitchFamily="34" charset="0"/>
              </a:rPr>
              <a:t>BAtch normalization - chuẩn hoá batch</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02884" y="1382591"/>
            <a:ext cx="5902682" cy="1674876"/>
          </a:xfrm>
        </p:spPr>
        <p:txBody>
          <a:bodyPr>
            <a:noAutofit/>
          </a:bodyPr>
          <a:lstStyle/>
          <a:p>
            <a:pPr>
              <a:lnSpc>
                <a:spcPct val="100000"/>
              </a:lnSpc>
            </a:pPr>
            <a:r>
              <a:rPr lang="en-US" sz="1400" b="1" spc="-1" smtClean="0">
                <a:latin typeface="Arial"/>
              </a:rPr>
              <a:t>Batch Normalization </a:t>
            </a:r>
            <a:r>
              <a:rPr lang="en-US" sz="1400" spc="-1" smtClean="0">
                <a:latin typeface="Arial"/>
              </a:rPr>
              <a:t>là phương pháp chuẩn hoá dữ liệu trước khi đưa vào hàm kích hoạt để đảm bảo dữ liệu không nằm trong miền bão hoà (đạo hàm gần như bằng 0)</a:t>
            </a:r>
          </a:p>
          <a:p>
            <a:pPr>
              <a:lnSpc>
                <a:spcPct val="100000"/>
              </a:lnSpc>
            </a:pPr>
            <a:r>
              <a:rPr lang="en-US" sz="1400" spc="-1" smtClean="0">
                <a:latin typeface="Arial"/>
              </a:rPr>
              <a:t>Batch Normalization sẽ chuẩn hoá dữ liệu theo từng gói batch đưa vào mạng</a:t>
            </a:r>
          </a:p>
          <a:p>
            <a:pPr>
              <a:lnSpc>
                <a:spcPct val="100000"/>
              </a:lnSpc>
            </a:pPr>
            <a:r>
              <a:rPr lang="en-US" sz="1400" spc="-1" smtClean="0">
                <a:latin typeface="Arial"/>
              </a:rPr>
              <a:t>Batch Normalization giúp giảm overfitting, tăng tốc độ hội tụ</a:t>
            </a:r>
          </a:p>
        </p:txBody>
      </p:sp>
      <p:pic>
        <p:nvPicPr>
          <p:cNvPr id="5122" name="Picture 2" descr="Alt text that describes the graphic"/>
          <p:cNvPicPr>
            <a:picLocks noChangeAspect="1" noChangeArrowheads="1"/>
          </p:cNvPicPr>
          <p:nvPr/>
        </p:nvPicPr>
        <p:blipFill rotWithShape="1">
          <a:blip r:embed="rId2">
            <a:extLst>
              <a:ext uri="{28A0092B-C50C-407E-A947-70E740481C1C}">
                <a14:useLocalDpi xmlns:a14="http://schemas.microsoft.com/office/drawing/2010/main" val="0"/>
              </a:ext>
            </a:extLst>
          </a:blip>
          <a:srcRect l="13513" t="7570" b="10059"/>
          <a:stretch/>
        </p:blipFill>
        <p:spPr bwMode="auto">
          <a:xfrm>
            <a:off x="8624209" y="1001486"/>
            <a:ext cx="3567791" cy="24819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61094" y="6175965"/>
            <a:ext cx="8756669" cy="600164"/>
          </a:xfrm>
          <a:prstGeom prst="rect">
            <a:avLst/>
          </a:prstGeom>
        </p:spPr>
        <p:txBody>
          <a:bodyPr wrap="square">
            <a:spAutoFit/>
          </a:bodyPr>
          <a:lstStyle/>
          <a:p>
            <a:r>
              <a:rPr lang="vi-VN" sz="1100" i="1"/>
              <a:t>https://</a:t>
            </a:r>
            <a:r>
              <a:rPr lang="vi-VN" sz="1100" i="1" smtClean="0"/>
              <a:t>www.srose.biz/wp-content/uploads/2020/08/Deep-Learning-Performance-Part-3-Batch-Normalization-Dropout-Noise.html</a:t>
            </a:r>
            <a:endParaRPr lang="en-US" sz="1100" i="1" smtClean="0"/>
          </a:p>
          <a:p>
            <a:r>
              <a:rPr lang="vi-VN" sz="1100" i="1"/>
              <a:t>https://</a:t>
            </a:r>
            <a:r>
              <a:rPr lang="vi-VN" sz="1100" i="1" smtClean="0"/>
              <a:t>viblo.asia/p/normalization-and-normalization-techniques-in-deep-learning-QpmleJyn5rd</a:t>
            </a:r>
            <a:endParaRPr lang="en-US" sz="1100" i="1" smtClean="0"/>
          </a:p>
          <a:p>
            <a:r>
              <a:rPr lang="vi-VN" sz="1100" i="1"/>
              <a:t>https://learnopencv.com/batch-normalization-in-deep-networks</a:t>
            </a:r>
            <a:r>
              <a:rPr lang="vi-VN" sz="1100" i="1" smtClean="0"/>
              <a:t>/</a:t>
            </a:r>
            <a:endParaRPr lang="vi-VN" sz="1100" i="1"/>
          </a:p>
        </p:txBody>
      </p:sp>
      <p:pic>
        <p:nvPicPr>
          <p:cNvPr id="5124" name="Picture 4" descr="Batch Normalization – Hamhocho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2028" y="3731447"/>
            <a:ext cx="2752152" cy="183287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atch Normalization in Deep Networks | LearnOpenCV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9429" y="3464916"/>
            <a:ext cx="3484780" cy="24857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atch Normalization – Hamhocho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549" y="3076528"/>
            <a:ext cx="3944315" cy="2754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131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19741" y="84352"/>
            <a:ext cx="11029616" cy="1188720"/>
          </a:xfrm>
        </p:spPr>
        <p:txBody>
          <a:bodyPr/>
          <a:lstStyle/>
          <a:p>
            <a:r>
              <a:rPr lang="en-US" smtClean="0">
                <a:latin typeface="Arial" panose="020B0604020202020204" pitchFamily="34" charset="0"/>
                <a:cs typeface="Arial" panose="020B0604020202020204" pitchFamily="34" charset="0"/>
              </a:rPr>
              <a:t>transfer learning - học chuyển giao</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19741" y="1463041"/>
            <a:ext cx="10875277" cy="1602376"/>
          </a:xfrm>
        </p:spPr>
        <p:txBody>
          <a:bodyPr>
            <a:noAutofit/>
          </a:bodyPr>
          <a:lstStyle/>
          <a:p>
            <a:pPr>
              <a:lnSpc>
                <a:spcPct val="100000"/>
              </a:lnSpc>
            </a:pPr>
            <a:r>
              <a:rPr lang="en-US" sz="1400" spc="-1" smtClean="0">
                <a:latin typeface="Arial"/>
              </a:rPr>
              <a:t>Nếu dữ liệu nhỏ, dữ liệu mất cân bằng có thể khiến mô hình dự báo kém</a:t>
            </a:r>
          </a:p>
          <a:p>
            <a:pPr>
              <a:lnSpc>
                <a:spcPct val="100000"/>
              </a:lnSpc>
            </a:pPr>
            <a:r>
              <a:rPr lang="en-US" sz="1400" spc="-1" smtClean="0">
                <a:latin typeface="Arial"/>
              </a:rPr>
              <a:t>Transfer Learning giúp tận dụng lại các mô hình tốt đã được tạo ra trước (cho các bài toán cũ) áp dụng lại cho các bài toán mới</a:t>
            </a:r>
          </a:p>
          <a:p>
            <a:pPr>
              <a:lnSpc>
                <a:spcPct val="100000"/>
              </a:lnSpc>
            </a:pPr>
            <a:r>
              <a:rPr lang="en-US" sz="1400" spc="-1" smtClean="0">
                <a:latin typeface="Arial"/>
              </a:rPr>
              <a:t>Transfer Learning sẽ giúp giảm thời gian, chi phí, tài nguyên để xây dựng mô hình, khắc phục được vấn đề ít dữ liệu</a:t>
            </a:r>
          </a:p>
          <a:p>
            <a:pPr>
              <a:lnSpc>
                <a:spcPct val="100000"/>
              </a:lnSpc>
            </a:pPr>
            <a:r>
              <a:rPr lang="en-US" sz="1400" spc="-1" smtClean="0">
                <a:latin typeface="Arial"/>
              </a:rPr>
              <a:t>Ví dụ về transfer learning và cách thực hiện:</a:t>
            </a:r>
          </a:p>
          <a:p>
            <a:pPr>
              <a:lnSpc>
                <a:spcPct val="100000"/>
              </a:lnSpc>
            </a:pPr>
            <a:endParaRPr lang="en-US" sz="1400" spc="-1" smtClean="0">
              <a:latin typeface="Arial"/>
            </a:endParaRPr>
          </a:p>
        </p:txBody>
      </p:sp>
      <p:sp>
        <p:nvSpPr>
          <p:cNvPr id="4" name="Rectangle 3"/>
          <p:cNvSpPr/>
          <p:nvPr/>
        </p:nvSpPr>
        <p:spPr>
          <a:xfrm>
            <a:off x="757646" y="6216861"/>
            <a:ext cx="6096000" cy="276999"/>
          </a:xfrm>
          <a:prstGeom prst="rect">
            <a:avLst/>
          </a:prstGeom>
        </p:spPr>
        <p:txBody>
          <a:bodyPr>
            <a:spAutoFit/>
          </a:bodyPr>
          <a:lstStyle/>
          <a:p>
            <a:r>
              <a:rPr lang="en-US" sz="1200" i="1" smtClean="0"/>
              <a:t>Xem thêm: </a:t>
            </a:r>
            <a:r>
              <a:rPr lang="vi-VN" sz="1200" i="1" smtClean="0">
                <a:hlinkClick r:id="rId2"/>
              </a:rPr>
              <a:t>https</a:t>
            </a:r>
            <a:r>
              <a:rPr lang="vi-VN" sz="1200" i="1">
                <a:hlinkClick r:id="rId2"/>
              </a:rPr>
              <a:t>://phamdinhkhanh.github.io/2020/04/15/TransferLearning.html</a:t>
            </a:r>
            <a:endParaRPr lang="vi-VN" sz="1200" i="1"/>
          </a:p>
        </p:txBody>
      </p:sp>
      <p:pic>
        <p:nvPicPr>
          <p:cNvPr id="1026" name="Picture 2" descr="https://phamdinhkhanh.github.io/assets/images/20200415_TransferLearning/pic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387" y="3255386"/>
            <a:ext cx="3749725" cy="21700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hamdinhkhanh.github.io/assets/images/20200415_TransferLearning/pic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7379" y="3177570"/>
            <a:ext cx="6051531" cy="242204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816025" y="4070447"/>
            <a:ext cx="853440" cy="5399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1008905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19741" y="84352"/>
            <a:ext cx="11029616" cy="1188720"/>
          </a:xfrm>
        </p:spPr>
        <p:txBody>
          <a:bodyPr/>
          <a:lstStyle/>
          <a:p>
            <a:r>
              <a:rPr lang="en-US" smtClean="0">
                <a:latin typeface="Arial" panose="020B0604020202020204" pitchFamily="34" charset="0"/>
                <a:cs typeface="Arial" panose="020B0604020202020204" pitchFamily="34" charset="0"/>
              </a:rPr>
              <a:t>Chạy tensorflow trên </a:t>
            </a:r>
            <a:r>
              <a:rPr lang="en-US" smtClean="0">
                <a:latin typeface="Arial" panose="020B0604020202020204" pitchFamily="34" charset="0"/>
                <a:cs typeface="Arial" panose="020B0604020202020204" pitchFamily="34" charset="0"/>
              </a:rPr>
              <a:t>Gpu</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66354" y="1463041"/>
            <a:ext cx="5138058" cy="3230880"/>
          </a:xfrm>
        </p:spPr>
        <p:txBody>
          <a:bodyPr>
            <a:noAutofit/>
          </a:bodyPr>
          <a:lstStyle/>
          <a:p>
            <a:pPr>
              <a:lnSpc>
                <a:spcPct val="100000"/>
              </a:lnSpc>
            </a:pPr>
            <a:r>
              <a:rPr lang="en-US" sz="1800" spc="-1" smtClean="0">
                <a:latin typeface="Arial"/>
              </a:rPr>
              <a:t>GPU </a:t>
            </a:r>
            <a:r>
              <a:rPr lang="en-US" sz="1800" spc="-1" smtClean="0">
                <a:latin typeface="Arial"/>
              </a:rPr>
              <a:t>hỗ trợ tính toán song song nên khi chạy chương trình mạng neuron (VD: training model) trên GPU sẽ nhanh và hiệu quả hơn chạy trên CPU</a:t>
            </a:r>
          </a:p>
          <a:p>
            <a:pPr>
              <a:lnSpc>
                <a:spcPct val="100000"/>
              </a:lnSpc>
            </a:pPr>
            <a:r>
              <a:rPr lang="en-US" sz="1800" spc="-1" smtClean="0">
                <a:latin typeface="Arial"/>
              </a:rPr>
              <a:t>Làm theo hướng dẫn ở đây </a:t>
            </a:r>
            <a:r>
              <a:rPr lang="en-US" sz="1800" spc="-1" smtClean="0">
                <a:latin typeface="Arial"/>
                <a:hlinkClick r:id="rId2"/>
              </a:rPr>
              <a:t>https</a:t>
            </a:r>
            <a:r>
              <a:rPr lang="en-US" sz="1800" spc="-1">
                <a:latin typeface="Arial"/>
                <a:hlinkClick r:id="rId2"/>
              </a:rPr>
              <a:t>://www.codingforentrepreneurs.com/blog/install-tensorflow-gpu-windows-cuda-cudnn/</a:t>
            </a:r>
            <a:endParaRPr lang="en-US" sz="1800" spc="-1" smtClean="0">
              <a:latin typeface="Arial"/>
            </a:endParaRPr>
          </a:p>
        </p:txBody>
      </p:sp>
      <p:pic>
        <p:nvPicPr>
          <p:cNvPr id="1028" name="Picture 4" descr="CPU vs GPU Architecture | Download Scientific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534" y="1889761"/>
            <a:ext cx="4857750"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856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5205" y="-176905"/>
            <a:ext cx="11029616" cy="1188720"/>
          </a:xfrm>
        </p:spPr>
        <p:txBody>
          <a:bodyPr/>
          <a:lstStyle/>
          <a:p>
            <a:r>
              <a:rPr lang="en-US" smtClean="0">
                <a:latin typeface="Arial" panose="020B0604020202020204" pitchFamily="34" charset="0"/>
                <a:cs typeface="Arial" panose="020B0604020202020204" pitchFamily="34" charset="0"/>
              </a:rPr>
              <a:t>Chạy code trên mây</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064176" y="1325324"/>
            <a:ext cx="5658842" cy="2438399"/>
          </a:xfrm>
        </p:spPr>
        <p:txBody>
          <a:bodyPr>
            <a:noAutofit/>
          </a:bodyPr>
          <a:lstStyle/>
          <a:p>
            <a:pPr>
              <a:lnSpc>
                <a:spcPct val="100000"/>
              </a:lnSpc>
            </a:pPr>
            <a:r>
              <a:rPr lang="en-US" sz="1400" spc="-1" smtClean="0">
                <a:latin typeface="Arial"/>
              </a:rPr>
              <a:t>Nếu quá trình training hoặc run code quá chậm hoặc tốn quá nhiều tài nguyên máy tính, chúng ta có thể xem xét cho chạy code trên mây.</a:t>
            </a:r>
          </a:p>
          <a:p>
            <a:pPr>
              <a:lnSpc>
                <a:spcPct val="100000"/>
              </a:lnSpc>
            </a:pPr>
            <a:r>
              <a:rPr lang="en-US" sz="1400" spc="-1" smtClean="0">
                <a:latin typeface="Arial"/>
              </a:rPr>
              <a:t>Phổ biến nhất là Google Colab và Kaggle: hỗ trợ chạy code jupyter notebook, có thể lập trình online</a:t>
            </a:r>
          </a:p>
        </p:txBody>
      </p:sp>
      <p:pic>
        <p:nvPicPr>
          <p:cNvPr id="1026" name="Picture 2" descr="Google Colab Notebook Int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1920" y="1090192"/>
            <a:ext cx="1731384" cy="17313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aggle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1920" y="3573009"/>
            <a:ext cx="2315963" cy="894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285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292853"/>
            <a:ext cx="11029616" cy="1188720"/>
          </a:xfrm>
        </p:spPr>
        <p:txBody>
          <a:bodyPr/>
          <a:lstStyle/>
          <a:p>
            <a:r>
              <a:rPr lang="en-US" smtClean="0">
                <a:latin typeface="Arial" panose="020B0604020202020204" pitchFamily="34" charset="0"/>
                <a:cs typeface="Arial" panose="020B0604020202020204" pitchFamily="34" charset="0"/>
              </a:rPr>
              <a:t>Python cơ bản</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81192" y="1652887"/>
            <a:ext cx="11029615" cy="4608576"/>
          </a:xfrm>
        </p:spPr>
        <p:txBody>
          <a:bodyPr>
            <a:normAutofit/>
          </a:bodyPr>
          <a:lstStyle/>
          <a:p>
            <a:r>
              <a:rPr lang="en-US" sz="1500" smtClean="0"/>
              <a:t>Python: ngôn ngữ lập trình</a:t>
            </a:r>
          </a:p>
          <a:p>
            <a:pPr lvl="1"/>
            <a:r>
              <a:rPr lang="en-US" sz="1200" smtClean="0"/>
              <a:t>print</a:t>
            </a:r>
            <a:r>
              <a:rPr lang="en-US" sz="1200"/>
              <a:t>, gán, cộng trừ nhân chia luỹ thừa, </a:t>
            </a:r>
            <a:endParaRPr lang="en-US" sz="1200" smtClean="0"/>
          </a:p>
          <a:p>
            <a:pPr lvl="1"/>
            <a:r>
              <a:rPr lang="en-US" sz="1200" smtClean="0"/>
              <a:t>kiểu </a:t>
            </a:r>
            <a:r>
              <a:rPr lang="en-US" sz="1200"/>
              <a:t>dữ liệu, dtype, list, truy cập đến phần tử list, append, list của list, boolean, tuple, dictionary, </a:t>
            </a:r>
            <a:endParaRPr lang="en-US" sz="1200" smtClean="0"/>
          </a:p>
          <a:p>
            <a:pPr lvl="1"/>
            <a:r>
              <a:rPr lang="en-US" sz="1200" smtClean="0"/>
              <a:t>hàm </a:t>
            </a:r>
            <a:r>
              <a:rPr lang="en-US" sz="1200"/>
              <a:t>tự tạo, if, for, while, </a:t>
            </a:r>
          </a:p>
          <a:p>
            <a:r>
              <a:rPr lang="en-US" sz="1500"/>
              <a:t>Numpy: </a:t>
            </a:r>
            <a:r>
              <a:rPr lang="en-US" sz="1500" smtClean="0"/>
              <a:t>thư viện toán học</a:t>
            </a:r>
          </a:p>
          <a:p>
            <a:pPr lvl="1"/>
            <a:r>
              <a:rPr lang="en-US" sz="1200" smtClean="0"/>
              <a:t>tạo </a:t>
            </a:r>
            <a:r>
              <a:rPr lang="en-US" sz="1200"/>
              <a:t>array, truy cập, ma trận, tensor, shape, reshape, random, arange, ones, zero, eye, full, boolean, nhân, dot, len </a:t>
            </a:r>
            <a:endParaRPr lang="en-US" sz="1200" smtClean="0"/>
          </a:p>
          <a:p>
            <a:pPr lvl="1"/>
            <a:r>
              <a:rPr lang="en-US" sz="1200" smtClean="0"/>
              <a:t>Xem thêm tại: </a:t>
            </a:r>
            <a:r>
              <a:rPr lang="en-US" sz="1200" smtClean="0">
                <a:hlinkClick r:id="rId2"/>
              </a:rPr>
              <a:t>https</a:t>
            </a:r>
            <a:r>
              <a:rPr lang="en-US" sz="1200">
                <a:hlinkClick r:id="rId2"/>
              </a:rPr>
              <a:t>://</a:t>
            </a:r>
            <a:r>
              <a:rPr lang="en-US" sz="1200" smtClean="0">
                <a:hlinkClick r:id="rId2"/>
              </a:rPr>
              <a:t>viblo.asia/p/gioi-thieu-ve-numpy-mot-thu-vien-chu-yeu-phuc-vu-cho-khoa-hoc-may-tinh-cua-python-maGK7kz9Kj2</a:t>
            </a:r>
            <a:endParaRPr lang="en-US" sz="1200" smtClean="0"/>
          </a:p>
          <a:p>
            <a:r>
              <a:rPr lang="en-US" sz="1500"/>
              <a:t>Matplotlib: </a:t>
            </a:r>
            <a:r>
              <a:rPr lang="en-US" sz="1500" smtClean="0"/>
              <a:t>vẽ đồ thị</a:t>
            </a:r>
          </a:p>
          <a:p>
            <a:pPr lvl="1"/>
            <a:r>
              <a:rPr lang="en-US" sz="1200" smtClean="0"/>
              <a:t>pyplot</a:t>
            </a:r>
            <a:r>
              <a:rPr lang="en-US" sz="1200"/>
              <a:t>, plot, show, title, xlabel, ylabel, figure, subplot, legend, bar, histogram, scatter, </a:t>
            </a:r>
            <a:endParaRPr lang="en-US" sz="1200" smtClean="0"/>
          </a:p>
          <a:p>
            <a:pPr lvl="1"/>
            <a:r>
              <a:rPr lang="en-US" sz="1200" smtClean="0"/>
              <a:t>Xem thêm tại: </a:t>
            </a:r>
            <a:r>
              <a:rPr lang="en-US" sz="1200" smtClean="0">
                <a:hlinkClick r:id="rId3"/>
              </a:rPr>
              <a:t>https</a:t>
            </a:r>
            <a:r>
              <a:rPr lang="en-US" sz="1200">
                <a:hlinkClick r:id="rId3"/>
              </a:rPr>
              <a:t>://viblo.asia/p/gioi-thieu-ve-matplotlib-mot-thu-vien-rat-huu-ich-cua-python-dung-de-ve-do-thi-yMnKMN6gZ7P </a:t>
            </a:r>
            <a:endParaRPr lang="en-US" sz="1200" smtClean="0"/>
          </a:p>
          <a:p>
            <a:r>
              <a:rPr lang="en-US" sz="1500"/>
              <a:t>Pandas: </a:t>
            </a:r>
            <a:endParaRPr lang="en-US" sz="1500" smtClean="0"/>
          </a:p>
          <a:p>
            <a:pPr lvl="1"/>
            <a:r>
              <a:rPr lang="en-US" sz="1200" smtClean="0"/>
              <a:t>read_csv</a:t>
            </a:r>
            <a:r>
              <a:rPr lang="en-US" sz="1200"/>
              <a:t>, head, shape, info, describe, truy cập, so sánh, trả về array, len, tạo cột, drop, </a:t>
            </a:r>
            <a:r>
              <a:rPr lang="en-US" sz="1200" smtClean="0"/>
              <a:t>plot...</a:t>
            </a:r>
          </a:p>
          <a:p>
            <a:pPr lvl="1"/>
            <a:r>
              <a:rPr lang="en-US" sz="1200" smtClean="0"/>
              <a:t>seaborn: pairplot, heatmap</a:t>
            </a:r>
          </a:p>
          <a:p>
            <a:pPr lvl="1"/>
            <a:r>
              <a:rPr lang="en-US" sz="1200" smtClean="0"/>
              <a:t>Xem thêm tại: </a:t>
            </a:r>
            <a:r>
              <a:rPr lang="en-US" sz="1200" smtClean="0">
                <a:hlinkClick r:id="rId4"/>
              </a:rPr>
              <a:t>https</a:t>
            </a:r>
            <a:r>
              <a:rPr lang="en-US" sz="1200">
                <a:hlinkClick r:id="rId4"/>
              </a:rPr>
              <a:t>://nguyenvanhieu.vn/thu-vien-pandas-python/</a:t>
            </a:r>
            <a:endParaRPr lang="en-US" sz="1200" smtClean="0"/>
          </a:p>
        </p:txBody>
      </p:sp>
      <p:pic>
        <p:nvPicPr>
          <p:cNvPr id="4" name="Picture 4" descr="File:Python logo and wordmark.svg - Wikimedia Commons"/>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9663036" y="982285"/>
            <a:ext cx="2272018" cy="6740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ile:NumPy logo 2020.svg - Wikimedia Commons"/>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9663036" y="1784892"/>
            <a:ext cx="1369294" cy="6161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7"/>
          <a:stretch>
            <a:fillRect/>
          </a:stretch>
        </p:blipFill>
        <p:spPr>
          <a:xfrm>
            <a:off x="9663036" y="2898768"/>
            <a:ext cx="1744981" cy="418795"/>
          </a:xfrm>
          <a:prstGeom prst="rect">
            <a:avLst/>
          </a:prstGeom>
        </p:spPr>
      </p:pic>
      <p:pic>
        <p:nvPicPr>
          <p:cNvPr id="7" name="Picture 8" descr="File:Pandas logo.svg - Wikimedia Commons"/>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9663036" y="3957175"/>
            <a:ext cx="1947771" cy="7874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9"/>
          <a:stretch>
            <a:fillRect/>
          </a:stretch>
        </p:blipFill>
        <p:spPr>
          <a:xfrm>
            <a:off x="9770765" y="5384265"/>
            <a:ext cx="1840042" cy="527710"/>
          </a:xfrm>
          <a:prstGeom prst="rect">
            <a:avLst/>
          </a:prstGeom>
        </p:spPr>
      </p:pic>
    </p:spTree>
    <p:extLst>
      <p:ext uri="{BB962C8B-B14F-4D97-AF65-F5344CB8AC3E}">
        <p14:creationId xmlns:p14="http://schemas.microsoft.com/office/powerpoint/2010/main" val="3332778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5205" y="-176905"/>
            <a:ext cx="11029616" cy="1188720"/>
          </a:xfrm>
        </p:spPr>
        <p:txBody>
          <a:bodyPr/>
          <a:lstStyle/>
          <a:p>
            <a:r>
              <a:rPr lang="en-US" smtClean="0">
                <a:latin typeface="Arial" panose="020B0604020202020204" pitchFamily="34" charset="0"/>
                <a:cs typeface="Arial" panose="020B0604020202020204" pitchFamily="34" charset="0"/>
              </a:rPr>
              <a:t>Sequence - Chuỗi thứ tự</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47288" y="1011815"/>
            <a:ext cx="6517988" cy="5664934"/>
          </a:xfrm>
        </p:spPr>
        <p:txBody>
          <a:bodyPr>
            <a:noAutofit/>
          </a:bodyPr>
          <a:lstStyle/>
          <a:p>
            <a:pPr>
              <a:lnSpc>
                <a:spcPct val="100000"/>
              </a:lnSpc>
            </a:pPr>
            <a:r>
              <a:rPr lang="en-US" sz="2000" spc="-1" smtClean="0">
                <a:latin typeface="Arial"/>
              </a:rPr>
              <a:t>Dữ liệu </a:t>
            </a:r>
            <a:r>
              <a:rPr lang="en-US" sz="2000" b="1" spc="-1">
                <a:latin typeface="Arial"/>
              </a:rPr>
              <a:t>S</a:t>
            </a:r>
            <a:r>
              <a:rPr lang="en-US" sz="2000" b="1" spc="-1" smtClean="0">
                <a:latin typeface="Arial"/>
              </a:rPr>
              <a:t>equence (Time Series)</a:t>
            </a:r>
            <a:r>
              <a:rPr lang="en-US" sz="2000" spc="-1" smtClean="0">
                <a:latin typeface="Arial"/>
              </a:rPr>
              <a:t> là dữ liệu mà nếu thay đổi vị trí trước-sau của các điểm dữ liệu thì ý nghĩa và bản chất của dữ liệu sẽ thay đổi</a:t>
            </a:r>
          </a:p>
          <a:p>
            <a:pPr>
              <a:lnSpc>
                <a:spcPct val="100000"/>
              </a:lnSpc>
            </a:pPr>
            <a:r>
              <a:rPr lang="en-US" sz="2000" spc="-1" smtClean="0">
                <a:latin typeface="Arial"/>
              </a:rPr>
              <a:t>Ví dụ về dữ liệu dạng sequence: </a:t>
            </a:r>
          </a:p>
          <a:p>
            <a:pPr lvl="1"/>
            <a:r>
              <a:rPr lang="en-US" sz="1600" spc="-1" smtClean="0">
                <a:latin typeface="Arial"/>
              </a:rPr>
              <a:t>Điện tâm đồ: nếu thay đổi vị trí các xung thì bản chất của điện tâm đồ sẽ thay đổi từ bình thường sang có bệnh</a:t>
            </a:r>
          </a:p>
          <a:p>
            <a:pPr lvl="1"/>
            <a:r>
              <a:rPr lang="en-US" sz="1600" spc="-1">
                <a:latin typeface="Arial"/>
              </a:rPr>
              <a:t>M</a:t>
            </a:r>
            <a:r>
              <a:rPr lang="en-US" sz="1600" spc="-1" smtClean="0">
                <a:latin typeface="Arial"/>
              </a:rPr>
              <a:t>ột câu gồm nhiều từ: "Tôi yêu em", nếu đổi thành "Em yêu tôi" thì ý nghĩa thay đổi</a:t>
            </a:r>
          </a:p>
          <a:p>
            <a:pPr lvl="1"/>
            <a:r>
              <a:rPr lang="en-US" sz="1600" spc="-1" smtClean="0">
                <a:latin typeface="Arial"/>
              </a:rPr>
              <a:t>Video gồm nhiều khung hình, nếu đảo ngược thứ tự các khung hình thì video sẽ có ý nghĩa ngược lại</a:t>
            </a:r>
          </a:p>
          <a:p>
            <a:pPr lvl="1"/>
            <a:r>
              <a:rPr lang="en-US" sz="1600" spc="-1">
                <a:latin typeface="Arial"/>
              </a:rPr>
              <a:t>G</a:t>
            </a:r>
            <a:r>
              <a:rPr lang="en-US" sz="1600" spc="-1" smtClean="0">
                <a:latin typeface="Arial"/>
              </a:rPr>
              <a:t>iá </a:t>
            </a:r>
            <a:r>
              <a:rPr lang="en-US" sz="1600" spc="-1">
                <a:latin typeface="Arial"/>
              </a:rPr>
              <a:t>chứng khoán theo thời </a:t>
            </a:r>
            <a:r>
              <a:rPr lang="en-US" sz="1600" spc="-1" smtClean="0">
                <a:latin typeface="Arial"/>
              </a:rPr>
              <a:t>gian</a:t>
            </a:r>
          </a:p>
          <a:p>
            <a:r>
              <a:rPr lang="en-US" sz="1900" spc="-1" smtClean="0">
                <a:latin typeface="Arial"/>
              </a:rPr>
              <a:t>Ví dụ về dữ liệu không phải sequence: bảng dữ liệu Diabete, Framingham, Boston, MNIST.... - các data point hoàn toàn độc lập với nhau, xáo trộn vị trí thì không ảnh hưởng đến dữ liệu</a:t>
            </a:r>
          </a:p>
        </p:txBody>
      </p:sp>
      <p:pic>
        <p:nvPicPr>
          <p:cNvPr id="1026" name="Picture 2" descr="Hình dạng và cơ chế hình thành các sóng trên điện tâm đồ | Vinme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3653" y="670072"/>
            <a:ext cx="3032791" cy="17966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7823653" y="2762476"/>
            <a:ext cx="3471816" cy="1265618"/>
          </a:xfrm>
          <a:prstGeom prst="rect">
            <a:avLst/>
          </a:prstGeom>
        </p:spPr>
      </p:pic>
      <p:pic>
        <p:nvPicPr>
          <p:cNvPr id="1028" name="Picture 4" descr="Frame Rate - CCTVSG.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2958" y="4323799"/>
            <a:ext cx="3941863" cy="19033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854340" y="6368972"/>
            <a:ext cx="3002104" cy="307777"/>
          </a:xfrm>
          <a:prstGeom prst="rect">
            <a:avLst/>
          </a:prstGeom>
        </p:spPr>
        <p:txBody>
          <a:bodyPr wrap="none">
            <a:spAutoFit/>
          </a:bodyPr>
          <a:lstStyle/>
          <a:p>
            <a:r>
              <a:rPr lang="vi-VN" sz="1400" i="1"/>
              <a:t>https://www.cctvsg.net/frame-rate/</a:t>
            </a:r>
          </a:p>
        </p:txBody>
      </p:sp>
    </p:spTree>
    <p:extLst>
      <p:ext uri="{BB962C8B-B14F-4D97-AF65-F5344CB8AC3E}">
        <p14:creationId xmlns:p14="http://schemas.microsoft.com/office/powerpoint/2010/main" val="2960146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5205" y="-176905"/>
            <a:ext cx="11029616" cy="1188720"/>
          </a:xfrm>
        </p:spPr>
        <p:txBody>
          <a:bodyPr/>
          <a:lstStyle/>
          <a:p>
            <a:r>
              <a:rPr lang="en-US" smtClean="0">
                <a:latin typeface="Arial" panose="020B0604020202020204" pitchFamily="34" charset="0"/>
                <a:cs typeface="Arial" panose="020B0604020202020204" pitchFamily="34" charset="0"/>
              </a:rPr>
              <a:t>Sequence - Chuỗi thứ tự</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05301" y="1199957"/>
            <a:ext cx="10724253" cy="2135425"/>
          </a:xfrm>
        </p:spPr>
        <p:txBody>
          <a:bodyPr>
            <a:noAutofit/>
          </a:bodyPr>
          <a:lstStyle/>
          <a:p>
            <a:pPr>
              <a:lnSpc>
                <a:spcPct val="100000"/>
              </a:lnSpc>
            </a:pPr>
            <a:r>
              <a:rPr lang="en-US" sz="2000" spc="-1" smtClean="0">
                <a:latin typeface="Arial"/>
              </a:rPr>
              <a:t>Các bài toán Sequence:</a:t>
            </a:r>
          </a:p>
          <a:p>
            <a:pPr lvl="1"/>
            <a:r>
              <a:rPr lang="en-US" sz="1300" b="1" spc="-1" smtClean="0">
                <a:latin typeface="Arial"/>
              </a:rPr>
              <a:t>one to one</a:t>
            </a:r>
            <a:r>
              <a:rPr lang="en-US" sz="1300" spc="-1" smtClean="0">
                <a:latin typeface="Arial"/>
              </a:rPr>
              <a:t>: 1 input, 1 output. VD: Xem ảnh và nhận diện là chó hay mèo; đọc số đo sức khoẻ và kết luận là có mắc bệnh không... Là bài toán của DNN, CNN</a:t>
            </a:r>
          </a:p>
          <a:p>
            <a:pPr lvl="1"/>
            <a:r>
              <a:rPr lang="en-US" sz="1300" b="1" spc="-1" smtClean="0">
                <a:latin typeface="Arial"/>
              </a:rPr>
              <a:t>one to many</a:t>
            </a:r>
            <a:r>
              <a:rPr lang="en-US" sz="1300" spc="-1" smtClean="0">
                <a:latin typeface="Arial"/>
              </a:rPr>
              <a:t>: 1 input, nhiều output. VD:  Xem ảnh và viết mô tả cho ảnh (là câu có nhiều từ)</a:t>
            </a:r>
          </a:p>
          <a:p>
            <a:pPr lvl="1"/>
            <a:r>
              <a:rPr lang="en-US" sz="1300" b="1" spc="-1" smtClean="0">
                <a:latin typeface="Arial"/>
              </a:rPr>
              <a:t>many to one</a:t>
            </a:r>
            <a:r>
              <a:rPr lang="en-US" sz="1300" spc="-1" smtClean="0">
                <a:latin typeface="Arial"/>
              </a:rPr>
              <a:t>: nhiều input, 1 output. VD: Xem video (gồm nhiều khung hình), nhận diện xem đó là hành động gì</a:t>
            </a:r>
          </a:p>
          <a:p>
            <a:pPr lvl="1"/>
            <a:r>
              <a:rPr lang="en-US" sz="1300" b="1" spc="-1" smtClean="0">
                <a:latin typeface="Arial"/>
              </a:rPr>
              <a:t>many to many</a:t>
            </a:r>
            <a:r>
              <a:rPr lang="en-US" sz="1300" spc="-1" smtClean="0">
                <a:latin typeface="Arial"/>
              </a:rPr>
              <a:t>: nhiều input, nhiều output. VD: Dịch một câu tiếng Việt (gồm nhiều từ) sang một câu tiếng Anh (gồm nhiều từ)</a:t>
            </a:r>
          </a:p>
          <a:p>
            <a:pPr>
              <a:lnSpc>
                <a:spcPct val="100000"/>
              </a:lnSpc>
            </a:pPr>
            <a:endParaRPr lang="en-US" sz="2000" spc="-1" smtClean="0">
              <a:latin typeface="Arial"/>
            </a:endParaRPr>
          </a:p>
        </p:txBody>
      </p:sp>
      <p:sp>
        <p:nvSpPr>
          <p:cNvPr id="5" name="Rectangle 4"/>
          <p:cNvSpPr/>
          <p:nvPr/>
        </p:nvSpPr>
        <p:spPr>
          <a:xfrm>
            <a:off x="2671420" y="5956595"/>
            <a:ext cx="7357655" cy="307777"/>
          </a:xfrm>
          <a:prstGeom prst="rect">
            <a:avLst/>
          </a:prstGeom>
        </p:spPr>
        <p:txBody>
          <a:bodyPr wrap="none">
            <a:spAutoFit/>
          </a:bodyPr>
          <a:lstStyle/>
          <a:p>
            <a:r>
              <a:rPr lang="vi-VN" sz="1400" i="1"/>
              <a:t>https://viblo.asia/p/recurrent-neural-networkphan-1-tong-quan-va-ung-dung-jvElaB4m5kw</a:t>
            </a:r>
          </a:p>
        </p:txBody>
      </p:sp>
      <p:pic>
        <p:nvPicPr>
          <p:cNvPr id="7" name="Picture 6"/>
          <p:cNvPicPr>
            <a:picLocks noChangeAspect="1"/>
          </p:cNvPicPr>
          <p:nvPr/>
        </p:nvPicPr>
        <p:blipFill>
          <a:blip r:embed="rId2"/>
          <a:stretch>
            <a:fillRect/>
          </a:stretch>
        </p:blipFill>
        <p:spPr>
          <a:xfrm>
            <a:off x="2170950" y="3199725"/>
            <a:ext cx="7858125" cy="2590800"/>
          </a:xfrm>
          <a:prstGeom prst="rect">
            <a:avLst/>
          </a:prstGeom>
        </p:spPr>
      </p:pic>
    </p:spTree>
    <p:extLst>
      <p:ext uri="{BB962C8B-B14F-4D97-AF65-F5344CB8AC3E}">
        <p14:creationId xmlns:p14="http://schemas.microsoft.com/office/powerpoint/2010/main" val="27941169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19741" y="539931"/>
            <a:ext cx="11029616" cy="923110"/>
          </a:xfrm>
        </p:spPr>
        <p:txBody>
          <a:bodyPr/>
          <a:lstStyle/>
          <a:p>
            <a:r>
              <a:rPr lang="en-US" smtClean="0">
                <a:latin typeface="Arial" panose="020B0604020202020204" pitchFamily="34" charset="0"/>
                <a:cs typeface="Arial" panose="020B0604020202020204" pitchFamily="34" charset="0"/>
              </a:rPr>
              <a:t>Vanilla recurrent neural network - Mạng neural hồi tiếp đơn giản </a:t>
            </a: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9741" y="1463040"/>
                <a:ext cx="10875277" cy="5103223"/>
              </a:xfrm>
            </p:spPr>
            <p:txBody>
              <a:bodyPr>
                <a:noAutofit/>
              </a:bodyPr>
              <a:lstStyle/>
              <a:p>
                <a:pPr>
                  <a:lnSpc>
                    <a:spcPct val="100000"/>
                  </a:lnSpc>
                </a:pPr>
                <a:r>
                  <a:rPr lang="en-US" sz="1800" spc="-1" smtClean="0">
                    <a:latin typeface="Arial"/>
                  </a:rPr>
                  <a:t>Để giải các bài toán sequence (time series), ta cần sử dụng một mạng neuron có khả năng ghi nhớ, xem xét dữ liệu đầu vào theo thứ tự. Mạng neuron đó gọi là </a:t>
                </a:r>
                <a:r>
                  <a:rPr lang="en-US" sz="1800" b="1" spc="-1" smtClean="0">
                    <a:latin typeface="Arial"/>
                  </a:rPr>
                  <a:t>Recurrent Neural Network </a:t>
                </a:r>
                <a:r>
                  <a:rPr lang="en-US" sz="1800" spc="-1" smtClean="0">
                    <a:latin typeface="Arial"/>
                  </a:rPr>
                  <a:t>(</a:t>
                </a:r>
                <a:r>
                  <a:rPr lang="en-US" sz="1800" b="1" spc="-1" smtClean="0">
                    <a:latin typeface="Arial"/>
                  </a:rPr>
                  <a:t>RNN</a:t>
                </a:r>
                <a:r>
                  <a:rPr lang="en-US" sz="1800" spc="-1" smtClean="0">
                    <a:latin typeface="Arial"/>
                  </a:rPr>
                  <a:t>). </a:t>
                </a:r>
              </a:p>
              <a:p>
                <a:pPr>
                  <a:lnSpc>
                    <a:spcPct val="100000"/>
                  </a:lnSpc>
                </a:pPr>
                <a:r>
                  <a:rPr lang="en-US" sz="1800" b="1" spc="-1" smtClean="0">
                    <a:latin typeface="Arial"/>
                  </a:rPr>
                  <a:t>Vanilla RNN </a:t>
                </a:r>
                <a:r>
                  <a:rPr lang="en-US" sz="1800" spc="-1" smtClean="0">
                    <a:latin typeface="Arial"/>
                  </a:rPr>
                  <a:t>(Simplest RNN) có cấu trúc như sau: </a:t>
                </a:r>
              </a:p>
              <a:p>
                <a:pPr lvl="1"/>
                <a14:m>
                  <m:oMath xmlns:m="http://schemas.openxmlformats.org/officeDocument/2006/math">
                    <m:sSub>
                      <m:sSubPr>
                        <m:ctrlPr>
                          <a:rPr lang="en-US" i="1" spc="-1" smtClean="0">
                            <a:latin typeface="Cambria Math" panose="02040503050406030204" pitchFamily="18" charset="0"/>
                          </a:rPr>
                        </m:ctrlPr>
                      </m:sSubPr>
                      <m:e>
                        <m:r>
                          <a:rPr lang="en-US" b="0" i="1" spc="-1" smtClean="0">
                            <a:latin typeface="Cambria Math" panose="02040503050406030204" pitchFamily="18" charset="0"/>
                          </a:rPr>
                          <m:t>𝑠</m:t>
                        </m:r>
                      </m:e>
                      <m:sub>
                        <m:r>
                          <a:rPr lang="en-US" b="0" i="1" spc="-1" smtClean="0">
                            <a:latin typeface="Cambria Math" panose="02040503050406030204" pitchFamily="18" charset="0"/>
                          </a:rPr>
                          <m:t>𝑡</m:t>
                        </m:r>
                      </m:sub>
                    </m:sSub>
                    <m:r>
                      <a:rPr lang="en-US" b="0" i="1" spc="-1" smtClean="0">
                        <a:latin typeface="Cambria Math" panose="02040503050406030204" pitchFamily="18" charset="0"/>
                      </a:rPr>
                      <m:t>=</m:t>
                    </m:r>
                    <m:r>
                      <a:rPr lang="en-US" b="0" i="1" spc="-1" smtClean="0">
                        <a:latin typeface="Cambria Math" panose="02040503050406030204" pitchFamily="18" charset="0"/>
                      </a:rPr>
                      <m:t>𝑓</m:t>
                    </m:r>
                    <m:d>
                      <m:dPr>
                        <m:ctrlPr>
                          <a:rPr lang="en-US" b="0" i="1" spc="-1" smtClean="0">
                            <a:latin typeface="Cambria Math" panose="02040503050406030204" pitchFamily="18" charset="0"/>
                          </a:rPr>
                        </m:ctrlPr>
                      </m:dPr>
                      <m:e>
                        <m:r>
                          <a:rPr lang="en-US" b="0" i="1" spc="-1" smtClean="0">
                            <a:latin typeface="Cambria Math" panose="02040503050406030204" pitchFamily="18" charset="0"/>
                          </a:rPr>
                          <m:t>𝑈</m:t>
                        </m:r>
                        <m:r>
                          <a:rPr lang="en-US" b="0" i="1" spc="-1" smtClean="0">
                            <a:latin typeface="Cambria Math" panose="02040503050406030204" pitchFamily="18" charset="0"/>
                            <a:ea typeface="Cambria Math" panose="02040503050406030204" pitchFamily="18" charset="0"/>
                          </a:rPr>
                          <m:t>∙</m:t>
                        </m:r>
                        <m:sSub>
                          <m:sSubPr>
                            <m:ctrlPr>
                              <a:rPr lang="en-US" b="0" i="1" spc="-1" smtClean="0">
                                <a:latin typeface="Cambria Math" panose="02040503050406030204" pitchFamily="18" charset="0"/>
                                <a:ea typeface="Cambria Math" panose="02040503050406030204" pitchFamily="18" charset="0"/>
                              </a:rPr>
                            </m:ctrlPr>
                          </m:sSubPr>
                          <m:e>
                            <m:r>
                              <a:rPr lang="en-US" b="0" i="1" spc="-1" smtClean="0">
                                <a:latin typeface="Cambria Math" panose="02040503050406030204" pitchFamily="18" charset="0"/>
                                <a:ea typeface="Cambria Math" panose="02040503050406030204" pitchFamily="18" charset="0"/>
                              </a:rPr>
                              <m:t>𝑥</m:t>
                            </m:r>
                          </m:e>
                          <m:sub>
                            <m:r>
                              <a:rPr lang="en-US" b="0" i="1" spc="-1" smtClean="0">
                                <a:latin typeface="Cambria Math" panose="02040503050406030204" pitchFamily="18" charset="0"/>
                                <a:ea typeface="Cambria Math" panose="02040503050406030204" pitchFamily="18" charset="0"/>
                              </a:rPr>
                              <m:t>𝑡</m:t>
                            </m:r>
                          </m:sub>
                        </m:sSub>
                        <m:r>
                          <a:rPr lang="en-US" b="0" i="1" spc="-1" smtClean="0">
                            <a:latin typeface="Cambria Math" panose="02040503050406030204" pitchFamily="18" charset="0"/>
                            <a:ea typeface="Cambria Math" panose="02040503050406030204" pitchFamily="18" charset="0"/>
                          </a:rPr>
                          <m:t>+</m:t>
                        </m:r>
                        <m:r>
                          <a:rPr lang="en-US" b="0" i="1" spc="-1" smtClean="0">
                            <a:latin typeface="Cambria Math" panose="02040503050406030204" pitchFamily="18" charset="0"/>
                            <a:ea typeface="Cambria Math" panose="02040503050406030204" pitchFamily="18" charset="0"/>
                          </a:rPr>
                          <m:t>𝑊</m:t>
                        </m:r>
                        <m:r>
                          <a:rPr lang="en-US" b="0" i="1" spc="-1" smtClean="0">
                            <a:latin typeface="Cambria Math" panose="02040503050406030204" pitchFamily="18" charset="0"/>
                            <a:ea typeface="Cambria Math" panose="02040503050406030204" pitchFamily="18" charset="0"/>
                          </a:rPr>
                          <m:t>∙</m:t>
                        </m:r>
                        <m:sSub>
                          <m:sSubPr>
                            <m:ctrlPr>
                              <a:rPr lang="en-US" b="0" i="1" spc="-1" smtClean="0">
                                <a:latin typeface="Cambria Math" panose="02040503050406030204" pitchFamily="18" charset="0"/>
                                <a:ea typeface="Cambria Math" panose="02040503050406030204" pitchFamily="18" charset="0"/>
                              </a:rPr>
                            </m:ctrlPr>
                          </m:sSubPr>
                          <m:e>
                            <m:r>
                              <a:rPr lang="en-US" b="0" i="1" spc="-1" smtClean="0">
                                <a:latin typeface="Cambria Math" panose="02040503050406030204" pitchFamily="18" charset="0"/>
                                <a:ea typeface="Cambria Math" panose="02040503050406030204" pitchFamily="18" charset="0"/>
                              </a:rPr>
                              <m:t>𝑠</m:t>
                            </m:r>
                          </m:e>
                          <m:sub>
                            <m:r>
                              <a:rPr lang="en-US" b="0" i="1" spc="-1" smtClean="0">
                                <a:latin typeface="Cambria Math" panose="02040503050406030204" pitchFamily="18" charset="0"/>
                                <a:ea typeface="Cambria Math" panose="02040503050406030204" pitchFamily="18" charset="0"/>
                              </a:rPr>
                              <m:t>𝑡</m:t>
                            </m:r>
                            <m:r>
                              <a:rPr lang="en-US" b="0" i="1" spc="-1" smtClean="0">
                                <a:latin typeface="Cambria Math" panose="02040503050406030204" pitchFamily="18" charset="0"/>
                                <a:ea typeface="Cambria Math" panose="02040503050406030204" pitchFamily="18" charset="0"/>
                              </a:rPr>
                              <m:t>−1</m:t>
                            </m:r>
                          </m:sub>
                        </m:sSub>
                      </m:e>
                    </m:d>
                  </m:oMath>
                </a14:m>
                <a:endParaRPr lang="en-US" b="0" spc="-1" smtClean="0">
                  <a:latin typeface="Arial"/>
                  <a:ea typeface="Cambria Math" panose="02040503050406030204" pitchFamily="18" charset="0"/>
                </a:endParaRPr>
              </a:p>
              <a:p>
                <a:pPr lvl="1"/>
                <a:r>
                  <a:rPr lang="en-US" spc="-1" smtClean="0">
                    <a:latin typeface="Arial"/>
                  </a:rPr>
                  <a:t>Mỗi node là một </a:t>
                </a:r>
                <a:r>
                  <a:rPr lang="en-US" b="1" spc="-1" smtClean="0">
                    <a:latin typeface="Arial"/>
                  </a:rPr>
                  <a:t>state, </a:t>
                </a:r>
                <a:r>
                  <a:rPr lang="en-US" spc="-1" smtClean="0">
                    <a:latin typeface="Arial"/>
                  </a:rPr>
                  <a:t>trong ví dụ bên thì số state là 4</a:t>
                </a:r>
              </a:p>
              <a:p>
                <a:pPr lvl="1"/>
                <a14:m>
                  <m:oMath xmlns:m="http://schemas.openxmlformats.org/officeDocument/2006/math">
                    <m:acc>
                      <m:accPr>
                        <m:chr m:val="̂"/>
                        <m:ctrlPr>
                          <a:rPr lang="en-US" i="1" spc="-1">
                            <a:latin typeface="Cambria Math" panose="02040503050406030204" pitchFamily="18" charset="0"/>
                            <a:ea typeface="Cambria Math" panose="02040503050406030204" pitchFamily="18" charset="0"/>
                          </a:rPr>
                        </m:ctrlPr>
                      </m:accPr>
                      <m:e>
                        <m:r>
                          <a:rPr lang="en-US" i="1" spc="-1">
                            <a:latin typeface="Cambria Math" panose="02040503050406030204" pitchFamily="18" charset="0"/>
                            <a:ea typeface="Cambria Math" panose="02040503050406030204" pitchFamily="18" charset="0"/>
                          </a:rPr>
                          <m:t>𝑦</m:t>
                        </m:r>
                      </m:e>
                    </m:acc>
                    <m:r>
                      <a:rPr lang="en-US" i="1" spc="-1">
                        <a:latin typeface="Cambria Math" panose="02040503050406030204" pitchFamily="18" charset="0"/>
                        <a:ea typeface="Cambria Math" panose="02040503050406030204" pitchFamily="18" charset="0"/>
                      </a:rPr>
                      <m:t>=</m:t>
                    </m:r>
                    <m:r>
                      <a:rPr lang="en-US" i="1" spc="-1">
                        <a:latin typeface="Cambria Math" panose="02040503050406030204" pitchFamily="18" charset="0"/>
                        <a:ea typeface="Cambria Math" panose="02040503050406030204" pitchFamily="18" charset="0"/>
                      </a:rPr>
                      <m:t>𝑔</m:t>
                    </m:r>
                    <m:r>
                      <a:rPr lang="en-US" i="1" spc="-1">
                        <a:latin typeface="Cambria Math" panose="02040503050406030204" pitchFamily="18" charset="0"/>
                        <a:ea typeface="Cambria Math" panose="02040503050406030204" pitchFamily="18" charset="0"/>
                      </a:rPr>
                      <m:t>(</m:t>
                    </m:r>
                    <m:r>
                      <a:rPr lang="en-US" i="1" spc="-1">
                        <a:latin typeface="Cambria Math" panose="02040503050406030204" pitchFamily="18" charset="0"/>
                        <a:ea typeface="Cambria Math" panose="02040503050406030204" pitchFamily="18" charset="0"/>
                      </a:rPr>
                      <m:t>𝑉</m:t>
                    </m:r>
                    <m:r>
                      <a:rPr lang="en-US" i="1" spc="-1">
                        <a:latin typeface="Cambria Math" panose="02040503050406030204" pitchFamily="18" charset="0"/>
                        <a:ea typeface="Cambria Math" panose="02040503050406030204" pitchFamily="18" charset="0"/>
                      </a:rPr>
                      <m:t>∙</m:t>
                    </m:r>
                    <m:sSub>
                      <m:sSubPr>
                        <m:ctrlPr>
                          <a:rPr lang="en-US" i="1" spc="-1">
                            <a:latin typeface="Cambria Math" panose="02040503050406030204" pitchFamily="18" charset="0"/>
                            <a:ea typeface="Cambria Math" panose="02040503050406030204" pitchFamily="18" charset="0"/>
                          </a:rPr>
                        </m:ctrlPr>
                      </m:sSubPr>
                      <m:e>
                        <m:r>
                          <a:rPr lang="en-US" i="1" spc="-1">
                            <a:latin typeface="Cambria Math" panose="02040503050406030204" pitchFamily="18" charset="0"/>
                            <a:ea typeface="Cambria Math" panose="02040503050406030204" pitchFamily="18" charset="0"/>
                          </a:rPr>
                          <m:t>𝑠</m:t>
                        </m:r>
                      </m:e>
                      <m:sub>
                        <m:r>
                          <a:rPr lang="en-US" i="1" spc="-1">
                            <a:latin typeface="Cambria Math" panose="02040503050406030204" pitchFamily="18" charset="0"/>
                            <a:ea typeface="Cambria Math" panose="02040503050406030204" pitchFamily="18" charset="0"/>
                          </a:rPr>
                          <m:t>𝑀</m:t>
                        </m:r>
                      </m:sub>
                    </m:sSub>
                    <m:r>
                      <a:rPr lang="en-US" i="1" spc="-1">
                        <a:latin typeface="Cambria Math" panose="02040503050406030204" pitchFamily="18" charset="0"/>
                        <a:ea typeface="Cambria Math" panose="02040503050406030204" pitchFamily="18" charset="0"/>
                      </a:rPr>
                      <m:t>)</m:t>
                    </m:r>
                  </m:oMath>
                </a14:m>
                <a:r>
                  <a:rPr lang="en-US" spc="-1">
                    <a:latin typeface="Arial"/>
                    <a:ea typeface="Cambria Math" panose="02040503050406030204" pitchFamily="18" charset="0"/>
                  </a:rPr>
                  <a:t>, M là tổng số </a:t>
                </a:r>
                <a:r>
                  <a:rPr lang="en-US" spc="-1" smtClean="0">
                    <a:latin typeface="Arial"/>
                    <a:ea typeface="Cambria Math" panose="02040503050406030204" pitchFamily="18" charset="0"/>
                  </a:rPr>
                  <a:t>state, g là activation function</a:t>
                </a:r>
                <a:endParaRPr lang="en-US" spc="-1">
                  <a:latin typeface="Arial"/>
                  <a:ea typeface="Cambria Math" panose="02040503050406030204" pitchFamily="18" charset="0"/>
                </a:endParaRPr>
              </a:p>
              <a:p>
                <a:pPr lvl="1"/>
                <a:r>
                  <a:rPr lang="en-US" spc="-1" smtClean="0">
                    <a:latin typeface="Arial"/>
                  </a:rPr>
                  <a:t>x</a:t>
                </a:r>
                <a:r>
                  <a:rPr lang="en-US" spc="-1" baseline="-25000" smtClean="0">
                    <a:latin typeface="Arial"/>
                  </a:rPr>
                  <a:t>t</a:t>
                </a:r>
                <a:r>
                  <a:rPr lang="en-US" spc="-1" smtClean="0">
                    <a:latin typeface="Arial"/>
                  </a:rPr>
                  <a:t> là input ở vị trí t (thời điểm t)</a:t>
                </a:r>
              </a:p>
              <a:p>
                <a:pPr lvl="1"/>
                <a:r>
                  <a:rPr lang="en-US" spc="-1" smtClean="0">
                    <a:latin typeface="Arial"/>
                  </a:rPr>
                  <a:t>Với s</a:t>
                </a:r>
                <a:r>
                  <a:rPr lang="en-US" spc="-1" baseline="-25000" smtClean="0">
                    <a:latin typeface="Arial"/>
                  </a:rPr>
                  <a:t>t</a:t>
                </a:r>
                <a:r>
                  <a:rPr lang="en-US" spc="-1" smtClean="0">
                    <a:latin typeface="Arial"/>
                  </a:rPr>
                  <a:t> là output ở vị trí t</a:t>
                </a:r>
              </a:p>
              <a:p>
                <a:pPr lvl="1"/>
                <a:r>
                  <a:rPr lang="en-US" spc="-1" smtClean="0">
                    <a:latin typeface="Arial"/>
                  </a:rPr>
                  <a:t>f là activation function (tanh hoặc relu)</a:t>
                </a:r>
              </a:p>
              <a:p>
                <a:pPr lvl="1"/>
                <a:r>
                  <a:rPr lang="en-US" spc="-1" smtClean="0">
                    <a:latin typeface="Arial"/>
                  </a:rPr>
                  <a:t>s</a:t>
                </a:r>
                <a:r>
                  <a:rPr lang="en-US" spc="-1" baseline="-25000" smtClean="0">
                    <a:latin typeface="Arial"/>
                  </a:rPr>
                  <a:t>0</a:t>
                </a:r>
                <a:r>
                  <a:rPr lang="en-US" spc="-1" smtClean="0">
                    <a:latin typeface="Arial"/>
                  </a:rPr>
                  <a:t> thường bằng 0 hoặc giá trị khởi tạo ngẫu nhiên</a:t>
                </a:r>
              </a:p>
              <a:p>
                <a:pPr lvl="1"/>
                <a:r>
                  <a:rPr lang="en-US" spc="-1" smtClean="0">
                    <a:latin typeface="Arial"/>
                  </a:rPr>
                  <a:t>Output của state trước tham gia làm input cho state sau</a:t>
                </a:r>
              </a:p>
              <a:p>
                <a:pPr lvl="1"/>
                <a:r>
                  <a:rPr lang="en-US" spc="-1" smtClean="0">
                    <a:latin typeface="Arial"/>
                  </a:rPr>
                  <a:t>W, U là các tham số cần tối ưu, và giống nhau cho tất cả các node</a:t>
                </a:r>
              </a:p>
              <a:p>
                <a:r>
                  <a:rPr lang="en-US" spc="-1" smtClean="0">
                    <a:latin typeface="Arial"/>
                  </a:rPr>
                  <a:t>Vanilla RNN chỉ ghi nhớ được </a:t>
                </a:r>
                <a:r>
                  <a:rPr lang="en-US" b="1" spc="-1" smtClean="0">
                    <a:latin typeface="Arial"/>
                  </a:rPr>
                  <a:t>ngắn hạn </a:t>
                </a:r>
                <a:r>
                  <a:rPr lang="en-US" spc="-1" smtClean="0">
                    <a:latin typeface="Arial"/>
                  </a:rPr>
                  <a:t>do bị vanishing gradient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9741" y="1463040"/>
                <a:ext cx="10875277" cy="5103223"/>
              </a:xfrm>
              <a:blipFill>
                <a:blip r:embed="rId2"/>
                <a:stretch>
                  <a:fillRect l="-224"/>
                </a:stretch>
              </a:blipFill>
            </p:spPr>
            <p:txBody>
              <a:bodyPr/>
              <a:lstStyle/>
              <a:p>
                <a:r>
                  <a:rPr lang="vi-VN">
                    <a:noFill/>
                  </a:rPr>
                  <a:t> </a:t>
                </a:r>
              </a:p>
            </p:txBody>
          </p:sp>
        </mc:Fallback>
      </mc:AlternateContent>
      <p:grpSp>
        <p:nvGrpSpPr>
          <p:cNvPr id="46" name="Group 45"/>
          <p:cNvGrpSpPr/>
          <p:nvPr/>
        </p:nvGrpSpPr>
        <p:grpSpPr>
          <a:xfrm>
            <a:off x="6919630" y="2682152"/>
            <a:ext cx="4678823" cy="2985475"/>
            <a:chOff x="6958819" y="3645320"/>
            <a:chExt cx="4678823" cy="2985475"/>
          </a:xfrm>
        </p:grpSpPr>
        <p:sp>
          <p:nvSpPr>
            <p:cNvPr id="4" name="Oval 3"/>
            <p:cNvSpPr/>
            <p:nvPr/>
          </p:nvSpPr>
          <p:spPr>
            <a:xfrm>
              <a:off x="7620000" y="5320937"/>
              <a:ext cx="470263" cy="470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f</a:t>
              </a:r>
              <a:endParaRPr lang="vi-VN"/>
            </a:p>
          </p:txBody>
        </p:sp>
        <p:cxnSp>
          <p:nvCxnSpPr>
            <p:cNvPr id="7" name="Straight Arrow Connector 6"/>
            <p:cNvCxnSpPr>
              <a:endCxn id="4" idx="2"/>
            </p:cNvCxnSpPr>
            <p:nvPr/>
          </p:nvCxnSpPr>
          <p:spPr>
            <a:xfrm>
              <a:off x="7000240" y="5556068"/>
              <a:ext cx="6197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4" idx="4"/>
            </p:cNvCxnSpPr>
            <p:nvPr/>
          </p:nvCxnSpPr>
          <p:spPr>
            <a:xfrm flipV="1">
              <a:off x="7855131" y="5791200"/>
              <a:ext cx="1"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8710023" y="5320937"/>
              <a:ext cx="470263" cy="470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f</a:t>
              </a:r>
              <a:endParaRPr lang="vi-VN"/>
            </a:p>
          </p:txBody>
        </p:sp>
        <p:cxnSp>
          <p:nvCxnSpPr>
            <p:cNvPr id="13" name="Straight Arrow Connector 12"/>
            <p:cNvCxnSpPr>
              <a:stCxn id="4" idx="6"/>
              <a:endCxn id="12" idx="2"/>
            </p:cNvCxnSpPr>
            <p:nvPr/>
          </p:nvCxnSpPr>
          <p:spPr>
            <a:xfrm>
              <a:off x="8090263" y="5556069"/>
              <a:ext cx="619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2" idx="4"/>
            </p:cNvCxnSpPr>
            <p:nvPr/>
          </p:nvCxnSpPr>
          <p:spPr>
            <a:xfrm flipV="1">
              <a:off x="8945154" y="5791200"/>
              <a:ext cx="1"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9800045" y="5320937"/>
              <a:ext cx="470263" cy="470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f</a:t>
              </a:r>
              <a:endParaRPr lang="vi-VN"/>
            </a:p>
          </p:txBody>
        </p:sp>
        <p:cxnSp>
          <p:nvCxnSpPr>
            <p:cNvPr id="17" name="Straight Arrow Connector 16"/>
            <p:cNvCxnSpPr>
              <a:endCxn id="16" idx="2"/>
            </p:cNvCxnSpPr>
            <p:nvPr/>
          </p:nvCxnSpPr>
          <p:spPr>
            <a:xfrm>
              <a:off x="9180285" y="5556069"/>
              <a:ext cx="619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6" idx="4"/>
            </p:cNvCxnSpPr>
            <p:nvPr/>
          </p:nvCxnSpPr>
          <p:spPr>
            <a:xfrm flipV="1">
              <a:off x="10035176" y="5791200"/>
              <a:ext cx="1"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0890067" y="5320936"/>
              <a:ext cx="470263" cy="470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f</a:t>
              </a:r>
              <a:endParaRPr lang="vi-VN"/>
            </a:p>
          </p:txBody>
        </p:sp>
        <p:cxnSp>
          <p:nvCxnSpPr>
            <p:cNvPr id="20" name="Straight Arrow Connector 19"/>
            <p:cNvCxnSpPr>
              <a:endCxn id="19" idx="2"/>
            </p:cNvCxnSpPr>
            <p:nvPr/>
          </p:nvCxnSpPr>
          <p:spPr>
            <a:xfrm>
              <a:off x="10270307" y="5556068"/>
              <a:ext cx="619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4"/>
            </p:cNvCxnSpPr>
            <p:nvPr/>
          </p:nvCxnSpPr>
          <p:spPr>
            <a:xfrm flipV="1">
              <a:off x="11125198" y="5791199"/>
              <a:ext cx="1"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9" idx="0"/>
            </p:cNvCxnSpPr>
            <p:nvPr/>
          </p:nvCxnSpPr>
          <p:spPr>
            <a:xfrm flipH="1" flipV="1">
              <a:off x="11125198" y="4901184"/>
              <a:ext cx="1" cy="419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10887455" y="4405665"/>
              <a:ext cx="470263" cy="470263"/>
            </a:xfrm>
            <a:prstGeom prst="ellipse">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g</a:t>
              </a:r>
              <a:endParaRPr lang="vi-VN"/>
            </a:p>
          </p:txBody>
        </p:sp>
        <p:cxnSp>
          <p:nvCxnSpPr>
            <p:cNvPr id="26" name="Straight Arrow Connector 25"/>
            <p:cNvCxnSpPr/>
            <p:nvPr/>
          </p:nvCxnSpPr>
          <p:spPr>
            <a:xfrm flipH="1" flipV="1">
              <a:off x="11122585" y="3960657"/>
              <a:ext cx="1" cy="419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958819" y="5186735"/>
              <a:ext cx="381836" cy="369332"/>
            </a:xfrm>
            <a:prstGeom prst="rect">
              <a:avLst/>
            </a:prstGeom>
            <a:noFill/>
          </p:spPr>
          <p:txBody>
            <a:bodyPr wrap="none" rtlCol="0">
              <a:spAutoFit/>
            </a:bodyPr>
            <a:lstStyle/>
            <a:p>
              <a:r>
                <a:rPr lang="en-US" smtClean="0"/>
                <a:t>s</a:t>
              </a:r>
              <a:r>
                <a:rPr lang="en-US" baseline="-25000" smtClean="0"/>
                <a:t>0</a:t>
              </a:r>
              <a:endParaRPr lang="vi-VN"/>
            </a:p>
          </p:txBody>
        </p:sp>
        <p:sp>
          <p:nvSpPr>
            <p:cNvPr id="28" name="TextBox 27"/>
            <p:cNvSpPr txBox="1"/>
            <p:nvPr/>
          </p:nvSpPr>
          <p:spPr>
            <a:xfrm>
              <a:off x="8134476" y="5186735"/>
              <a:ext cx="381836" cy="369332"/>
            </a:xfrm>
            <a:prstGeom prst="rect">
              <a:avLst/>
            </a:prstGeom>
            <a:noFill/>
          </p:spPr>
          <p:txBody>
            <a:bodyPr wrap="none" rtlCol="0">
              <a:spAutoFit/>
            </a:bodyPr>
            <a:lstStyle/>
            <a:p>
              <a:r>
                <a:rPr lang="en-US" smtClean="0"/>
                <a:t>s</a:t>
              </a:r>
              <a:r>
                <a:rPr lang="en-US" baseline="-25000" smtClean="0"/>
                <a:t>1</a:t>
              </a:r>
              <a:endParaRPr lang="vi-VN"/>
            </a:p>
          </p:txBody>
        </p:sp>
        <p:sp>
          <p:nvSpPr>
            <p:cNvPr id="29" name="TextBox 28"/>
            <p:cNvSpPr txBox="1"/>
            <p:nvPr/>
          </p:nvSpPr>
          <p:spPr>
            <a:xfrm>
              <a:off x="9245913" y="5185772"/>
              <a:ext cx="381836" cy="369332"/>
            </a:xfrm>
            <a:prstGeom prst="rect">
              <a:avLst/>
            </a:prstGeom>
            <a:noFill/>
          </p:spPr>
          <p:txBody>
            <a:bodyPr wrap="none" rtlCol="0">
              <a:spAutoFit/>
            </a:bodyPr>
            <a:lstStyle/>
            <a:p>
              <a:r>
                <a:rPr lang="en-US" smtClean="0"/>
                <a:t>s</a:t>
              </a:r>
              <a:r>
                <a:rPr lang="en-US" baseline="-25000"/>
                <a:t>2</a:t>
              </a:r>
              <a:endParaRPr lang="vi-VN"/>
            </a:p>
          </p:txBody>
        </p:sp>
        <p:sp>
          <p:nvSpPr>
            <p:cNvPr id="30" name="TextBox 29"/>
            <p:cNvSpPr txBox="1"/>
            <p:nvPr/>
          </p:nvSpPr>
          <p:spPr>
            <a:xfrm>
              <a:off x="10335218" y="5195075"/>
              <a:ext cx="381836" cy="369332"/>
            </a:xfrm>
            <a:prstGeom prst="rect">
              <a:avLst/>
            </a:prstGeom>
            <a:noFill/>
          </p:spPr>
          <p:txBody>
            <a:bodyPr wrap="none" rtlCol="0">
              <a:spAutoFit/>
            </a:bodyPr>
            <a:lstStyle/>
            <a:p>
              <a:r>
                <a:rPr lang="en-US" smtClean="0"/>
                <a:t>s</a:t>
              </a:r>
              <a:r>
                <a:rPr lang="en-US" baseline="-25000"/>
                <a:t>3</a:t>
              </a:r>
              <a:endParaRPr lang="vi-VN"/>
            </a:p>
          </p:txBody>
        </p:sp>
        <p:sp>
          <p:nvSpPr>
            <p:cNvPr id="31" name="TextBox 30"/>
            <p:cNvSpPr txBox="1"/>
            <p:nvPr/>
          </p:nvSpPr>
          <p:spPr>
            <a:xfrm>
              <a:off x="11255806" y="5060549"/>
              <a:ext cx="381836" cy="369332"/>
            </a:xfrm>
            <a:prstGeom prst="rect">
              <a:avLst/>
            </a:prstGeom>
            <a:noFill/>
          </p:spPr>
          <p:txBody>
            <a:bodyPr wrap="none" rtlCol="0">
              <a:spAutoFit/>
            </a:bodyPr>
            <a:lstStyle/>
            <a:p>
              <a:r>
                <a:rPr lang="en-US" smtClean="0"/>
                <a:t>s</a:t>
              </a:r>
              <a:r>
                <a:rPr lang="en-US" baseline="-25000"/>
                <a:t>4</a:t>
              </a:r>
              <a:endParaRPr lang="vi-VN"/>
            </a:p>
          </p:txBody>
        </p:sp>
        <p:sp>
          <p:nvSpPr>
            <p:cNvPr id="32" name="TextBox 31"/>
            <p:cNvSpPr txBox="1"/>
            <p:nvPr/>
          </p:nvSpPr>
          <p:spPr>
            <a:xfrm>
              <a:off x="10819899" y="4850672"/>
              <a:ext cx="308098" cy="369332"/>
            </a:xfrm>
            <a:prstGeom prst="rect">
              <a:avLst/>
            </a:prstGeom>
            <a:noFill/>
          </p:spPr>
          <p:txBody>
            <a:bodyPr wrap="none" rtlCol="0">
              <a:spAutoFit/>
            </a:bodyPr>
            <a:lstStyle/>
            <a:p>
              <a:r>
                <a:rPr lang="en-US" smtClean="0"/>
                <a:t>V</a:t>
              </a:r>
              <a:endParaRPr lang="vi-VN"/>
            </a:p>
          </p:txBody>
        </p:sp>
        <p:sp>
          <p:nvSpPr>
            <p:cNvPr id="33" name="TextBox 32"/>
            <p:cNvSpPr txBox="1"/>
            <p:nvPr/>
          </p:nvSpPr>
          <p:spPr>
            <a:xfrm>
              <a:off x="10947732" y="3645320"/>
              <a:ext cx="280846" cy="369332"/>
            </a:xfrm>
            <a:prstGeom prst="rect">
              <a:avLst/>
            </a:prstGeom>
            <a:noFill/>
          </p:spPr>
          <p:txBody>
            <a:bodyPr wrap="none" rtlCol="0">
              <a:spAutoFit/>
            </a:bodyPr>
            <a:lstStyle/>
            <a:p>
              <a:r>
                <a:rPr lang="en-US" smtClean="0"/>
                <a:t>ŷ</a:t>
              </a:r>
              <a:endParaRPr lang="vi-VN"/>
            </a:p>
          </p:txBody>
        </p:sp>
        <p:sp>
          <p:nvSpPr>
            <p:cNvPr id="34" name="TextBox 33"/>
            <p:cNvSpPr txBox="1"/>
            <p:nvPr/>
          </p:nvSpPr>
          <p:spPr>
            <a:xfrm>
              <a:off x="11235113" y="5809399"/>
              <a:ext cx="324128" cy="369332"/>
            </a:xfrm>
            <a:prstGeom prst="rect">
              <a:avLst/>
            </a:prstGeom>
            <a:noFill/>
          </p:spPr>
          <p:txBody>
            <a:bodyPr wrap="none" rtlCol="0">
              <a:spAutoFit/>
            </a:bodyPr>
            <a:lstStyle/>
            <a:p>
              <a:r>
                <a:rPr lang="en-US"/>
                <a:t>U</a:t>
              </a:r>
              <a:endParaRPr lang="vi-VN"/>
            </a:p>
          </p:txBody>
        </p:sp>
        <p:sp>
          <p:nvSpPr>
            <p:cNvPr id="35" name="TextBox 34"/>
            <p:cNvSpPr txBox="1"/>
            <p:nvPr/>
          </p:nvSpPr>
          <p:spPr>
            <a:xfrm>
              <a:off x="10093995" y="5823289"/>
              <a:ext cx="324128" cy="369332"/>
            </a:xfrm>
            <a:prstGeom prst="rect">
              <a:avLst/>
            </a:prstGeom>
            <a:noFill/>
          </p:spPr>
          <p:txBody>
            <a:bodyPr wrap="none" rtlCol="0">
              <a:spAutoFit/>
            </a:bodyPr>
            <a:lstStyle/>
            <a:p>
              <a:r>
                <a:rPr lang="en-US"/>
                <a:t>U</a:t>
              </a:r>
              <a:endParaRPr lang="vi-VN"/>
            </a:p>
          </p:txBody>
        </p:sp>
        <p:sp>
          <p:nvSpPr>
            <p:cNvPr id="36" name="TextBox 35"/>
            <p:cNvSpPr txBox="1"/>
            <p:nvPr/>
          </p:nvSpPr>
          <p:spPr>
            <a:xfrm>
              <a:off x="8974564" y="5823289"/>
              <a:ext cx="324128" cy="369332"/>
            </a:xfrm>
            <a:prstGeom prst="rect">
              <a:avLst/>
            </a:prstGeom>
            <a:noFill/>
          </p:spPr>
          <p:txBody>
            <a:bodyPr wrap="none" rtlCol="0">
              <a:spAutoFit/>
            </a:bodyPr>
            <a:lstStyle/>
            <a:p>
              <a:r>
                <a:rPr lang="en-US"/>
                <a:t>U</a:t>
              </a:r>
              <a:endParaRPr lang="vi-VN"/>
            </a:p>
          </p:txBody>
        </p:sp>
        <p:sp>
          <p:nvSpPr>
            <p:cNvPr id="37" name="TextBox 36"/>
            <p:cNvSpPr txBox="1"/>
            <p:nvPr/>
          </p:nvSpPr>
          <p:spPr>
            <a:xfrm>
              <a:off x="7892075" y="5848587"/>
              <a:ext cx="324128" cy="369332"/>
            </a:xfrm>
            <a:prstGeom prst="rect">
              <a:avLst/>
            </a:prstGeom>
            <a:noFill/>
          </p:spPr>
          <p:txBody>
            <a:bodyPr wrap="none" rtlCol="0">
              <a:spAutoFit/>
            </a:bodyPr>
            <a:lstStyle/>
            <a:p>
              <a:r>
                <a:rPr lang="en-US"/>
                <a:t>U</a:t>
              </a:r>
              <a:endParaRPr lang="vi-VN"/>
            </a:p>
          </p:txBody>
        </p:sp>
        <p:sp>
          <p:nvSpPr>
            <p:cNvPr id="38" name="TextBox 37"/>
            <p:cNvSpPr txBox="1"/>
            <p:nvPr/>
          </p:nvSpPr>
          <p:spPr>
            <a:xfrm>
              <a:off x="7226023" y="5554189"/>
              <a:ext cx="373820" cy="369332"/>
            </a:xfrm>
            <a:prstGeom prst="rect">
              <a:avLst/>
            </a:prstGeom>
            <a:noFill/>
          </p:spPr>
          <p:txBody>
            <a:bodyPr wrap="none" rtlCol="0">
              <a:spAutoFit/>
            </a:bodyPr>
            <a:lstStyle/>
            <a:p>
              <a:r>
                <a:rPr lang="en-US"/>
                <a:t>W</a:t>
              </a:r>
              <a:endParaRPr lang="vi-VN"/>
            </a:p>
          </p:txBody>
        </p:sp>
        <p:sp>
          <p:nvSpPr>
            <p:cNvPr id="39" name="TextBox 38"/>
            <p:cNvSpPr txBox="1"/>
            <p:nvPr/>
          </p:nvSpPr>
          <p:spPr>
            <a:xfrm>
              <a:off x="8253146" y="5564407"/>
              <a:ext cx="373820" cy="369332"/>
            </a:xfrm>
            <a:prstGeom prst="rect">
              <a:avLst/>
            </a:prstGeom>
            <a:noFill/>
          </p:spPr>
          <p:txBody>
            <a:bodyPr wrap="none" rtlCol="0">
              <a:spAutoFit/>
            </a:bodyPr>
            <a:lstStyle/>
            <a:p>
              <a:r>
                <a:rPr lang="en-US"/>
                <a:t>W</a:t>
              </a:r>
              <a:endParaRPr lang="vi-VN"/>
            </a:p>
          </p:txBody>
        </p:sp>
        <p:sp>
          <p:nvSpPr>
            <p:cNvPr id="40" name="TextBox 39"/>
            <p:cNvSpPr txBox="1"/>
            <p:nvPr/>
          </p:nvSpPr>
          <p:spPr>
            <a:xfrm>
              <a:off x="9378004" y="5564407"/>
              <a:ext cx="373820" cy="369332"/>
            </a:xfrm>
            <a:prstGeom prst="rect">
              <a:avLst/>
            </a:prstGeom>
            <a:noFill/>
          </p:spPr>
          <p:txBody>
            <a:bodyPr wrap="none" rtlCol="0">
              <a:spAutoFit/>
            </a:bodyPr>
            <a:lstStyle/>
            <a:p>
              <a:r>
                <a:rPr lang="en-US"/>
                <a:t>W</a:t>
              </a:r>
              <a:endParaRPr lang="vi-VN"/>
            </a:p>
          </p:txBody>
        </p:sp>
        <p:sp>
          <p:nvSpPr>
            <p:cNvPr id="41" name="TextBox 40"/>
            <p:cNvSpPr txBox="1"/>
            <p:nvPr/>
          </p:nvSpPr>
          <p:spPr>
            <a:xfrm>
              <a:off x="10476941" y="5564407"/>
              <a:ext cx="373820" cy="369332"/>
            </a:xfrm>
            <a:prstGeom prst="rect">
              <a:avLst/>
            </a:prstGeom>
            <a:noFill/>
          </p:spPr>
          <p:txBody>
            <a:bodyPr wrap="none" rtlCol="0">
              <a:spAutoFit/>
            </a:bodyPr>
            <a:lstStyle/>
            <a:p>
              <a:r>
                <a:rPr lang="en-US"/>
                <a:t>W</a:t>
              </a:r>
              <a:endParaRPr lang="vi-VN"/>
            </a:p>
          </p:txBody>
        </p:sp>
        <p:sp>
          <p:nvSpPr>
            <p:cNvPr id="42" name="TextBox 41"/>
            <p:cNvSpPr txBox="1"/>
            <p:nvPr/>
          </p:nvSpPr>
          <p:spPr>
            <a:xfrm>
              <a:off x="7678337" y="6261463"/>
              <a:ext cx="372218" cy="369332"/>
            </a:xfrm>
            <a:prstGeom prst="rect">
              <a:avLst/>
            </a:prstGeom>
            <a:noFill/>
          </p:spPr>
          <p:txBody>
            <a:bodyPr wrap="none" rtlCol="0">
              <a:spAutoFit/>
            </a:bodyPr>
            <a:lstStyle/>
            <a:p>
              <a:r>
                <a:rPr lang="en-US" smtClean="0"/>
                <a:t>x</a:t>
              </a:r>
              <a:r>
                <a:rPr lang="en-US" baseline="-25000" smtClean="0"/>
                <a:t>1</a:t>
              </a:r>
              <a:endParaRPr lang="vi-VN"/>
            </a:p>
          </p:txBody>
        </p:sp>
        <p:sp>
          <p:nvSpPr>
            <p:cNvPr id="43" name="TextBox 42"/>
            <p:cNvSpPr txBox="1"/>
            <p:nvPr/>
          </p:nvSpPr>
          <p:spPr>
            <a:xfrm>
              <a:off x="8738554" y="6261463"/>
              <a:ext cx="372218" cy="369332"/>
            </a:xfrm>
            <a:prstGeom prst="rect">
              <a:avLst/>
            </a:prstGeom>
            <a:noFill/>
          </p:spPr>
          <p:txBody>
            <a:bodyPr wrap="none" rtlCol="0">
              <a:spAutoFit/>
            </a:bodyPr>
            <a:lstStyle/>
            <a:p>
              <a:r>
                <a:rPr lang="en-US" smtClean="0"/>
                <a:t>x</a:t>
              </a:r>
              <a:r>
                <a:rPr lang="en-US" baseline="-25000"/>
                <a:t>2</a:t>
              </a:r>
              <a:endParaRPr lang="vi-VN"/>
            </a:p>
          </p:txBody>
        </p:sp>
        <p:sp>
          <p:nvSpPr>
            <p:cNvPr id="44" name="TextBox 43"/>
            <p:cNvSpPr txBox="1"/>
            <p:nvPr/>
          </p:nvSpPr>
          <p:spPr>
            <a:xfrm>
              <a:off x="9849067" y="6250009"/>
              <a:ext cx="372218" cy="369332"/>
            </a:xfrm>
            <a:prstGeom prst="rect">
              <a:avLst/>
            </a:prstGeom>
            <a:noFill/>
          </p:spPr>
          <p:txBody>
            <a:bodyPr wrap="none" rtlCol="0">
              <a:spAutoFit/>
            </a:bodyPr>
            <a:lstStyle/>
            <a:p>
              <a:r>
                <a:rPr lang="en-US" smtClean="0"/>
                <a:t>x</a:t>
              </a:r>
              <a:r>
                <a:rPr lang="en-US" baseline="-25000"/>
                <a:t>3</a:t>
              </a:r>
              <a:endParaRPr lang="vi-VN"/>
            </a:p>
          </p:txBody>
        </p:sp>
        <p:sp>
          <p:nvSpPr>
            <p:cNvPr id="45" name="TextBox 44"/>
            <p:cNvSpPr txBox="1"/>
            <p:nvPr/>
          </p:nvSpPr>
          <p:spPr>
            <a:xfrm>
              <a:off x="10922800" y="6254452"/>
              <a:ext cx="372218" cy="369332"/>
            </a:xfrm>
            <a:prstGeom prst="rect">
              <a:avLst/>
            </a:prstGeom>
            <a:noFill/>
          </p:spPr>
          <p:txBody>
            <a:bodyPr wrap="none" rtlCol="0">
              <a:spAutoFit/>
            </a:bodyPr>
            <a:lstStyle/>
            <a:p>
              <a:r>
                <a:rPr lang="en-US" smtClean="0"/>
                <a:t>x</a:t>
              </a:r>
              <a:r>
                <a:rPr lang="en-US" baseline="-25000"/>
                <a:t>4</a:t>
              </a:r>
              <a:endParaRPr lang="vi-VN"/>
            </a:p>
          </p:txBody>
        </p:sp>
      </p:grpSp>
    </p:spTree>
    <p:extLst>
      <p:ext uri="{BB962C8B-B14F-4D97-AF65-F5344CB8AC3E}">
        <p14:creationId xmlns:p14="http://schemas.microsoft.com/office/powerpoint/2010/main" val="2164113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19741" y="539931"/>
            <a:ext cx="11029616" cy="923110"/>
          </a:xfrm>
        </p:spPr>
        <p:txBody>
          <a:bodyPr/>
          <a:lstStyle/>
          <a:p>
            <a:r>
              <a:rPr lang="en-US" smtClean="0">
                <a:latin typeface="Arial" panose="020B0604020202020204" pitchFamily="34" charset="0"/>
                <a:cs typeface="Arial" panose="020B0604020202020204" pitchFamily="34" charset="0"/>
              </a:rPr>
              <a:t>DEEP recurrent neural network - mạng neural hồi tiếp sâu</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19742" y="1463040"/>
            <a:ext cx="5604299" cy="4397829"/>
          </a:xfrm>
        </p:spPr>
        <p:txBody>
          <a:bodyPr>
            <a:noAutofit/>
          </a:bodyPr>
          <a:lstStyle/>
          <a:p>
            <a:pPr>
              <a:lnSpc>
                <a:spcPct val="100000"/>
              </a:lnSpc>
            </a:pPr>
            <a:r>
              <a:rPr lang="en-US" spc="-1" smtClean="0">
                <a:latin typeface="Arial"/>
              </a:rPr>
              <a:t>Thường thì mạng neuron có sử dụng RNN sẽ không chỉ đơn giản chỉ có một layer RNN mà sẽ kết hợp nhiều layer RNN và DNN </a:t>
            </a:r>
          </a:p>
        </p:txBody>
      </p:sp>
      <p:grpSp>
        <p:nvGrpSpPr>
          <p:cNvPr id="46" name="Group 45"/>
          <p:cNvGrpSpPr/>
          <p:nvPr/>
        </p:nvGrpSpPr>
        <p:grpSpPr>
          <a:xfrm>
            <a:off x="7170449" y="1093698"/>
            <a:ext cx="2703796" cy="2250934"/>
            <a:chOff x="6970300" y="2598781"/>
            <a:chExt cx="4439095" cy="4032014"/>
          </a:xfrm>
        </p:grpSpPr>
        <p:sp>
          <p:nvSpPr>
            <p:cNvPr id="4" name="Oval 3"/>
            <p:cNvSpPr/>
            <p:nvPr/>
          </p:nvSpPr>
          <p:spPr>
            <a:xfrm>
              <a:off x="7620000" y="5320937"/>
              <a:ext cx="470263" cy="470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 name="Straight Arrow Connector 6"/>
            <p:cNvCxnSpPr>
              <a:endCxn id="4" idx="2"/>
            </p:cNvCxnSpPr>
            <p:nvPr/>
          </p:nvCxnSpPr>
          <p:spPr>
            <a:xfrm>
              <a:off x="7000240" y="5556068"/>
              <a:ext cx="6197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4" idx="4"/>
            </p:cNvCxnSpPr>
            <p:nvPr/>
          </p:nvCxnSpPr>
          <p:spPr>
            <a:xfrm flipV="1">
              <a:off x="7855131" y="5791200"/>
              <a:ext cx="1"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8710023" y="5320937"/>
              <a:ext cx="470263" cy="470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3" name="Straight Arrow Connector 12"/>
            <p:cNvCxnSpPr>
              <a:stCxn id="4" idx="6"/>
              <a:endCxn id="12" idx="2"/>
            </p:cNvCxnSpPr>
            <p:nvPr/>
          </p:nvCxnSpPr>
          <p:spPr>
            <a:xfrm>
              <a:off x="8090263" y="5556069"/>
              <a:ext cx="619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2" idx="4"/>
            </p:cNvCxnSpPr>
            <p:nvPr/>
          </p:nvCxnSpPr>
          <p:spPr>
            <a:xfrm flipV="1">
              <a:off x="8945154" y="5791200"/>
              <a:ext cx="1"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9800045" y="5320937"/>
              <a:ext cx="470263" cy="470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7" name="Straight Arrow Connector 16"/>
            <p:cNvCxnSpPr>
              <a:endCxn id="16" idx="2"/>
            </p:cNvCxnSpPr>
            <p:nvPr/>
          </p:nvCxnSpPr>
          <p:spPr>
            <a:xfrm>
              <a:off x="9180285" y="5556069"/>
              <a:ext cx="619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6" idx="4"/>
            </p:cNvCxnSpPr>
            <p:nvPr/>
          </p:nvCxnSpPr>
          <p:spPr>
            <a:xfrm flipV="1">
              <a:off x="10035176" y="5791200"/>
              <a:ext cx="1"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0890067" y="5320936"/>
              <a:ext cx="470263" cy="470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0" name="Straight Arrow Connector 19"/>
            <p:cNvCxnSpPr>
              <a:endCxn id="19" idx="2"/>
            </p:cNvCxnSpPr>
            <p:nvPr/>
          </p:nvCxnSpPr>
          <p:spPr>
            <a:xfrm>
              <a:off x="10270307" y="5556068"/>
              <a:ext cx="619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9" idx="4"/>
            </p:cNvCxnSpPr>
            <p:nvPr/>
          </p:nvCxnSpPr>
          <p:spPr>
            <a:xfrm flipV="1">
              <a:off x="11125198" y="5791199"/>
              <a:ext cx="1"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9" idx="0"/>
            </p:cNvCxnSpPr>
            <p:nvPr/>
          </p:nvCxnSpPr>
          <p:spPr>
            <a:xfrm flipH="1" flipV="1">
              <a:off x="11125198" y="4901184"/>
              <a:ext cx="1" cy="419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10887455" y="4405665"/>
              <a:ext cx="470263" cy="47026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6" name="Straight Arrow Connector 25"/>
            <p:cNvCxnSpPr/>
            <p:nvPr/>
          </p:nvCxnSpPr>
          <p:spPr>
            <a:xfrm flipH="1" flipV="1">
              <a:off x="11122585" y="3960657"/>
              <a:ext cx="1" cy="419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970300" y="4944637"/>
              <a:ext cx="381835" cy="369331"/>
            </a:xfrm>
            <a:prstGeom prst="rect">
              <a:avLst/>
            </a:prstGeom>
            <a:noFill/>
          </p:spPr>
          <p:txBody>
            <a:bodyPr wrap="none" rtlCol="0">
              <a:spAutoFit/>
            </a:bodyPr>
            <a:lstStyle/>
            <a:p>
              <a:r>
                <a:rPr lang="en-US" smtClean="0"/>
                <a:t>s</a:t>
              </a:r>
              <a:r>
                <a:rPr lang="en-US" baseline="-25000" smtClean="0"/>
                <a:t>0</a:t>
              </a:r>
              <a:endParaRPr lang="vi-VN"/>
            </a:p>
          </p:txBody>
        </p:sp>
        <p:sp>
          <p:nvSpPr>
            <p:cNvPr id="42" name="TextBox 41"/>
            <p:cNvSpPr txBox="1"/>
            <p:nvPr/>
          </p:nvSpPr>
          <p:spPr>
            <a:xfrm>
              <a:off x="7678337" y="6261463"/>
              <a:ext cx="372218" cy="369332"/>
            </a:xfrm>
            <a:prstGeom prst="rect">
              <a:avLst/>
            </a:prstGeom>
            <a:noFill/>
          </p:spPr>
          <p:txBody>
            <a:bodyPr wrap="none" rtlCol="0">
              <a:spAutoFit/>
            </a:bodyPr>
            <a:lstStyle/>
            <a:p>
              <a:r>
                <a:rPr lang="en-US" smtClean="0"/>
                <a:t>x</a:t>
              </a:r>
              <a:r>
                <a:rPr lang="en-US" baseline="-25000" smtClean="0"/>
                <a:t>1</a:t>
              </a:r>
              <a:endParaRPr lang="vi-VN"/>
            </a:p>
          </p:txBody>
        </p:sp>
        <p:sp>
          <p:nvSpPr>
            <p:cNvPr id="43" name="TextBox 42"/>
            <p:cNvSpPr txBox="1"/>
            <p:nvPr/>
          </p:nvSpPr>
          <p:spPr>
            <a:xfrm>
              <a:off x="8738554" y="6261463"/>
              <a:ext cx="372218" cy="369332"/>
            </a:xfrm>
            <a:prstGeom prst="rect">
              <a:avLst/>
            </a:prstGeom>
            <a:noFill/>
          </p:spPr>
          <p:txBody>
            <a:bodyPr wrap="none" rtlCol="0">
              <a:spAutoFit/>
            </a:bodyPr>
            <a:lstStyle/>
            <a:p>
              <a:r>
                <a:rPr lang="en-US" smtClean="0"/>
                <a:t>x</a:t>
              </a:r>
              <a:r>
                <a:rPr lang="en-US" baseline="-25000"/>
                <a:t>2</a:t>
              </a:r>
              <a:endParaRPr lang="vi-VN"/>
            </a:p>
          </p:txBody>
        </p:sp>
        <p:sp>
          <p:nvSpPr>
            <p:cNvPr id="44" name="TextBox 43"/>
            <p:cNvSpPr txBox="1"/>
            <p:nvPr/>
          </p:nvSpPr>
          <p:spPr>
            <a:xfrm>
              <a:off x="9849067" y="6250009"/>
              <a:ext cx="372218" cy="369332"/>
            </a:xfrm>
            <a:prstGeom prst="rect">
              <a:avLst/>
            </a:prstGeom>
            <a:noFill/>
          </p:spPr>
          <p:txBody>
            <a:bodyPr wrap="none" rtlCol="0">
              <a:spAutoFit/>
            </a:bodyPr>
            <a:lstStyle/>
            <a:p>
              <a:r>
                <a:rPr lang="en-US" smtClean="0"/>
                <a:t>x</a:t>
              </a:r>
              <a:r>
                <a:rPr lang="en-US" baseline="-25000"/>
                <a:t>3</a:t>
              </a:r>
              <a:endParaRPr lang="vi-VN"/>
            </a:p>
          </p:txBody>
        </p:sp>
        <p:sp>
          <p:nvSpPr>
            <p:cNvPr id="45" name="TextBox 44"/>
            <p:cNvSpPr txBox="1"/>
            <p:nvPr/>
          </p:nvSpPr>
          <p:spPr>
            <a:xfrm>
              <a:off x="10922800" y="6254452"/>
              <a:ext cx="372218" cy="369332"/>
            </a:xfrm>
            <a:prstGeom prst="rect">
              <a:avLst/>
            </a:prstGeom>
            <a:noFill/>
          </p:spPr>
          <p:txBody>
            <a:bodyPr wrap="none" rtlCol="0">
              <a:spAutoFit/>
            </a:bodyPr>
            <a:lstStyle/>
            <a:p>
              <a:r>
                <a:rPr lang="en-US" smtClean="0"/>
                <a:t>x</a:t>
              </a:r>
              <a:r>
                <a:rPr lang="en-US" baseline="-25000"/>
                <a:t>4</a:t>
              </a:r>
              <a:endParaRPr lang="vi-VN"/>
            </a:p>
          </p:txBody>
        </p:sp>
        <p:sp>
          <p:nvSpPr>
            <p:cNvPr id="82" name="Oval 81"/>
            <p:cNvSpPr/>
            <p:nvPr/>
          </p:nvSpPr>
          <p:spPr>
            <a:xfrm>
              <a:off x="9800044" y="4408889"/>
              <a:ext cx="470263" cy="47026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Oval 82"/>
            <p:cNvSpPr/>
            <p:nvPr/>
          </p:nvSpPr>
          <p:spPr>
            <a:xfrm>
              <a:off x="8689531" y="4404022"/>
              <a:ext cx="470263" cy="47026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Oval 85"/>
            <p:cNvSpPr/>
            <p:nvPr/>
          </p:nvSpPr>
          <p:spPr>
            <a:xfrm>
              <a:off x="7608864" y="4438248"/>
              <a:ext cx="470263" cy="47026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88" name="Straight Arrow Connector 87"/>
            <p:cNvCxnSpPr/>
            <p:nvPr/>
          </p:nvCxnSpPr>
          <p:spPr>
            <a:xfrm flipH="1" flipV="1">
              <a:off x="10032844" y="4896272"/>
              <a:ext cx="1" cy="419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flipV="1">
              <a:off x="8942956" y="4875974"/>
              <a:ext cx="1" cy="419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flipV="1">
              <a:off x="7855131" y="4894217"/>
              <a:ext cx="1" cy="419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8109795" y="4632739"/>
              <a:ext cx="619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9199817" y="4632739"/>
              <a:ext cx="619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10289839" y="4632738"/>
              <a:ext cx="619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10882587" y="3472522"/>
              <a:ext cx="470263" cy="470263"/>
            </a:xfrm>
            <a:prstGeom prst="ellipse">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96" name="Straight Arrow Connector 95"/>
            <p:cNvCxnSpPr/>
            <p:nvPr/>
          </p:nvCxnSpPr>
          <p:spPr>
            <a:xfrm flipH="1" flipV="1">
              <a:off x="11105559" y="3040142"/>
              <a:ext cx="1" cy="419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11128549" y="2598781"/>
              <a:ext cx="280846" cy="369331"/>
            </a:xfrm>
            <a:prstGeom prst="rect">
              <a:avLst/>
            </a:prstGeom>
            <a:noFill/>
          </p:spPr>
          <p:txBody>
            <a:bodyPr wrap="none" rtlCol="0">
              <a:spAutoFit/>
            </a:bodyPr>
            <a:lstStyle/>
            <a:p>
              <a:r>
                <a:rPr lang="en-US" smtClean="0"/>
                <a:t>ŷ</a:t>
              </a:r>
              <a:endParaRPr lang="vi-VN"/>
            </a:p>
          </p:txBody>
        </p:sp>
      </p:grpSp>
      <p:grpSp>
        <p:nvGrpSpPr>
          <p:cNvPr id="98" name="Group 97"/>
          <p:cNvGrpSpPr/>
          <p:nvPr/>
        </p:nvGrpSpPr>
        <p:grpSpPr>
          <a:xfrm>
            <a:off x="7097762" y="3880917"/>
            <a:ext cx="3007310" cy="2728303"/>
            <a:chOff x="6958819" y="2599632"/>
            <a:chExt cx="4401511" cy="4031163"/>
          </a:xfrm>
        </p:grpSpPr>
        <p:sp>
          <p:nvSpPr>
            <p:cNvPr id="99" name="Oval 98"/>
            <p:cNvSpPr/>
            <p:nvPr/>
          </p:nvSpPr>
          <p:spPr>
            <a:xfrm>
              <a:off x="7620000" y="5320937"/>
              <a:ext cx="470263" cy="470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00" name="Straight Arrow Connector 99"/>
            <p:cNvCxnSpPr>
              <a:endCxn id="99" idx="2"/>
            </p:cNvCxnSpPr>
            <p:nvPr/>
          </p:nvCxnSpPr>
          <p:spPr>
            <a:xfrm>
              <a:off x="7000240" y="5556068"/>
              <a:ext cx="6197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endCxn id="99" idx="4"/>
            </p:cNvCxnSpPr>
            <p:nvPr/>
          </p:nvCxnSpPr>
          <p:spPr>
            <a:xfrm flipV="1">
              <a:off x="7855131" y="5791200"/>
              <a:ext cx="1"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8710023" y="5320937"/>
              <a:ext cx="470263" cy="470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03" name="Straight Arrow Connector 102"/>
            <p:cNvCxnSpPr>
              <a:stCxn id="99" idx="6"/>
              <a:endCxn id="102" idx="2"/>
            </p:cNvCxnSpPr>
            <p:nvPr/>
          </p:nvCxnSpPr>
          <p:spPr>
            <a:xfrm>
              <a:off x="8090263" y="5556069"/>
              <a:ext cx="619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endCxn id="102" idx="4"/>
            </p:cNvCxnSpPr>
            <p:nvPr/>
          </p:nvCxnSpPr>
          <p:spPr>
            <a:xfrm flipV="1">
              <a:off x="8945154" y="5791200"/>
              <a:ext cx="1"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9800045" y="5320937"/>
              <a:ext cx="470263" cy="470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06" name="Straight Arrow Connector 105"/>
            <p:cNvCxnSpPr>
              <a:endCxn id="105" idx="2"/>
            </p:cNvCxnSpPr>
            <p:nvPr/>
          </p:nvCxnSpPr>
          <p:spPr>
            <a:xfrm>
              <a:off x="9180285" y="5556069"/>
              <a:ext cx="619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endCxn id="105" idx="4"/>
            </p:cNvCxnSpPr>
            <p:nvPr/>
          </p:nvCxnSpPr>
          <p:spPr>
            <a:xfrm flipV="1">
              <a:off x="10035176" y="5791200"/>
              <a:ext cx="1"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10890067" y="5320936"/>
              <a:ext cx="470263" cy="470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09" name="Straight Arrow Connector 108"/>
            <p:cNvCxnSpPr>
              <a:endCxn id="108" idx="2"/>
            </p:cNvCxnSpPr>
            <p:nvPr/>
          </p:nvCxnSpPr>
          <p:spPr>
            <a:xfrm>
              <a:off x="10270307" y="5556068"/>
              <a:ext cx="619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endCxn id="108" idx="4"/>
            </p:cNvCxnSpPr>
            <p:nvPr/>
          </p:nvCxnSpPr>
          <p:spPr>
            <a:xfrm flipV="1">
              <a:off x="11125198" y="5791199"/>
              <a:ext cx="1" cy="42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108" idx="0"/>
            </p:cNvCxnSpPr>
            <p:nvPr/>
          </p:nvCxnSpPr>
          <p:spPr>
            <a:xfrm flipH="1" flipV="1">
              <a:off x="11125198" y="4901184"/>
              <a:ext cx="1" cy="419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a:off x="10887455" y="4405665"/>
              <a:ext cx="470263" cy="47026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13" name="Straight Arrow Connector 112"/>
            <p:cNvCxnSpPr/>
            <p:nvPr/>
          </p:nvCxnSpPr>
          <p:spPr>
            <a:xfrm flipH="1" flipV="1">
              <a:off x="11122585" y="3960657"/>
              <a:ext cx="1" cy="419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6958819" y="5186735"/>
              <a:ext cx="381836" cy="369332"/>
            </a:xfrm>
            <a:prstGeom prst="rect">
              <a:avLst/>
            </a:prstGeom>
            <a:noFill/>
          </p:spPr>
          <p:txBody>
            <a:bodyPr wrap="none" rtlCol="0">
              <a:spAutoFit/>
            </a:bodyPr>
            <a:lstStyle/>
            <a:p>
              <a:r>
                <a:rPr lang="en-US" smtClean="0"/>
                <a:t>s</a:t>
              </a:r>
              <a:r>
                <a:rPr lang="en-US" baseline="-25000" smtClean="0"/>
                <a:t>0</a:t>
              </a:r>
              <a:endParaRPr lang="vi-VN"/>
            </a:p>
          </p:txBody>
        </p:sp>
        <p:sp>
          <p:nvSpPr>
            <p:cNvPr id="116" name="TextBox 115"/>
            <p:cNvSpPr txBox="1"/>
            <p:nvPr/>
          </p:nvSpPr>
          <p:spPr>
            <a:xfrm>
              <a:off x="7678337" y="6261463"/>
              <a:ext cx="372218" cy="369332"/>
            </a:xfrm>
            <a:prstGeom prst="rect">
              <a:avLst/>
            </a:prstGeom>
            <a:noFill/>
          </p:spPr>
          <p:txBody>
            <a:bodyPr wrap="none" rtlCol="0">
              <a:spAutoFit/>
            </a:bodyPr>
            <a:lstStyle/>
            <a:p>
              <a:r>
                <a:rPr lang="en-US" smtClean="0"/>
                <a:t>x</a:t>
              </a:r>
              <a:r>
                <a:rPr lang="en-US" baseline="-25000" smtClean="0"/>
                <a:t>1</a:t>
              </a:r>
              <a:endParaRPr lang="vi-VN"/>
            </a:p>
          </p:txBody>
        </p:sp>
        <p:sp>
          <p:nvSpPr>
            <p:cNvPr id="117" name="TextBox 116"/>
            <p:cNvSpPr txBox="1"/>
            <p:nvPr/>
          </p:nvSpPr>
          <p:spPr>
            <a:xfrm>
              <a:off x="8738554" y="6261463"/>
              <a:ext cx="372218" cy="369332"/>
            </a:xfrm>
            <a:prstGeom prst="rect">
              <a:avLst/>
            </a:prstGeom>
            <a:noFill/>
          </p:spPr>
          <p:txBody>
            <a:bodyPr wrap="none" rtlCol="0">
              <a:spAutoFit/>
            </a:bodyPr>
            <a:lstStyle/>
            <a:p>
              <a:r>
                <a:rPr lang="en-US" smtClean="0"/>
                <a:t>x</a:t>
              </a:r>
              <a:r>
                <a:rPr lang="en-US" baseline="-25000"/>
                <a:t>2</a:t>
              </a:r>
              <a:endParaRPr lang="vi-VN"/>
            </a:p>
          </p:txBody>
        </p:sp>
        <p:sp>
          <p:nvSpPr>
            <p:cNvPr id="118" name="TextBox 117"/>
            <p:cNvSpPr txBox="1"/>
            <p:nvPr/>
          </p:nvSpPr>
          <p:spPr>
            <a:xfrm>
              <a:off x="9849067" y="6250009"/>
              <a:ext cx="372218" cy="369332"/>
            </a:xfrm>
            <a:prstGeom prst="rect">
              <a:avLst/>
            </a:prstGeom>
            <a:noFill/>
          </p:spPr>
          <p:txBody>
            <a:bodyPr wrap="none" rtlCol="0">
              <a:spAutoFit/>
            </a:bodyPr>
            <a:lstStyle/>
            <a:p>
              <a:r>
                <a:rPr lang="en-US" smtClean="0"/>
                <a:t>x</a:t>
              </a:r>
              <a:r>
                <a:rPr lang="en-US" baseline="-25000"/>
                <a:t>3</a:t>
              </a:r>
              <a:endParaRPr lang="vi-VN"/>
            </a:p>
          </p:txBody>
        </p:sp>
        <p:sp>
          <p:nvSpPr>
            <p:cNvPr id="119" name="TextBox 118"/>
            <p:cNvSpPr txBox="1"/>
            <p:nvPr/>
          </p:nvSpPr>
          <p:spPr>
            <a:xfrm>
              <a:off x="10922800" y="6254452"/>
              <a:ext cx="372218" cy="369332"/>
            </a:xfrm>
            <a:prstGeom prst="rect">
              <a:avLst/>
            </a:prstGeom>
            <a:noFill/>
          </p:spPr>
          <p:txBody>
            <a:bodyPr wrap="none" rtlCol="0">
              <a:spAutoFit/>
            </a:bodyPr>
            <a:lstStyle/>
            <a:p>
              <a:r>
                <a:rPr lang="en-US" smtClean="0"/>
                <a:t>x</a:t>
              </a:r>
              <a:r>
                <a:rPr lang="en-US" baseline="-25000"/>
                <a:t>4</a:t>
              </a:r>
              <a:endParaRPr lang="vi-VN"/>
            </a:p>
          </p:txBody>
        </p:sp>
        <p:sp>
          <p:nvSpPr>
            <p:cNvPr id="120" name="Oval 119"/>
            <p:cNvSpPr/>
            <p:nvPr/>
          </p:nvSpPr>
          <p:spPr>
            <a:xfrm>
              <a:off x="9800044" y="4408889"/>
              <a:ext cx="470263" cy="47026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1" name="Oval 120"/>
            <p:cNvSpPr/>
            <p:nvPr/>
          </p:nvSpPr>
          <p:spPr>
            <a:xfrm>
              <a:off x="8689531" y="4404022"/>
              <a:ext cx="470263" cy="47026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2" name="Oval 121"/>
            <p:cNvSpPr/>
            <p:nvPr/>
          </p:nvSpPr>
          <p:spPr>
            <a:xfrm>
              <a:off x="7608864" y="4438248"/>
              <a:ext cx="470263" cy="47026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23" name="Straight Arrow Connector 122"/>
            <p:cNvCxnSpPr/>
            <p:nvPr/>
          </p:nvCxnSpPr>
          <p:spPr>
            <a:xfrm flipH="1" flipV="1">
              <a:off x="10032844" y="4896272"/>
              <a:ext cx="1" cy="419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H="1" flipV="1">
              <a:off x="8942956" y="4875974"/>
              <a:ext cx="1" cy="419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flipV="1">
              <a:off x="7855131" y="4894217"/>
              <a:ext cx="1" cy="419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8109795" y="4632739"/>
              <a:ext cx="619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9199817" y="4632739"/>
              <a:ext cx="619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a:off x="10289839" y="4632738"/>
              <a:ext cx="619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9" name="Oval 128"/>
            <p:cNvSpPr/>
            <p:nvPr/>
          </p:nvSpPr>
          <p:spPr>
            <a:xfrm>
              <a:off x="10873552" y="3463586"/>
              <a:ext cx="470263" cy="470263"/>
            </a:xfrm>
            <a:prstGeom prst="ellipse">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2" name="Oval 131"/>
            <p:cNvSpPr/>
            <p:nvPr/>
          </p:nvSpPr>
          <p:spPr>
            <a:xfrm>
              <a:off x="9786059" y="3456523"/>
              <a:ext cx="470263" cy="470263"/>
            </a:xfrm>
            <a:prstGeom prst="ellipse">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3" name="Oval 132"/>
            <p:cNvSpPr/>
            <p:nvPr/>
          </p:nvSpPr>
          <p:spPr>
            <a:xfrm>
              <a:off x="8698566" y="3455976"/>
              <a:ext cx="470263" cy="470263"/>
            </a:xfrm>
            <a:prstGeom prst="ellipse">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4" name="Oval 133"/>
            <p:cNvSpPr/>
            <p:nvPr/>
          </p:nvSpPr>
          <p:spPr>
            <a:xfrm>
              <a:off x="7597088" y="3472522"/>
              <a:ext cx="470263" cy="470263"/>
            </a:xfrm>
            <a:prstGeom prst="ellipse">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5" name="Oval 134"/>
            <p:cNvSpPr/>
            <p:nvPr/>
          </p:nvSpPr>
          <p:spPr>
            <a:xfrm>
              <a:off x="9157423" y="2599632"/>
              <a:ext cx="470263" cy="470263"/>
            </a:xfrm>
            <a:prstGeom prst="ellipse">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6" name="Straight Arrow Connector 5"/>
          <p:cNvCxnSpPr>
            <a:stCxn id="122" idx="0"/>
            <a:endCxn id="134" idx="4"/>
          </p:cNvCxnSpPr>
          <p:nvPr/>
        </p:nvCxnSpPr>
        <p:spPr>
          <a:xfrm flipH="1" flipV="1">
            <a:off x="7694509" y="4789967"/>
            <a:ext cx="8046" cy="335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22" idx="0"/>
            <a:endCxn id="133" idx="4"/>
          </p:cNvCxnSpPr>
          <p:nvPr/>
        </p:nvCxnSpPr>
        <p:spPr>
          <a:xfrm flipV="1">
            <a:off x="7702555" y="4778768"/>
            <a:ext cx="744533" cy="346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2" idx="0"/>
            <a:endCxn id="132" idx="4"/>
          </p:cNvCxnSpPr>
          <p:nvPr/>
        </p:nvCxnSpPr>
        <p:spPr>
          <a:xfrm flipV="1">
            <a:off x="7702555" y="4779138"/>
            <a:ext cx="1487557" cy="346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2" idx="0"/>
            <a:endCxn id="129" idx="4"/>
          </p:cNvCxnSpPr>
          <p:nvPr/>
        </p:nvCxnSpPr>
        <p:spPr>
          <a:xfrm flipV="1">
            <a:off x="7702555" y="4783919"/>
            <a:ext cx="2230581" cy="341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a:stCxn id="121" idx="0"/>
            <a:endCxn id="134" idx="4"/>
          </p:cNvCxnSpPr>
          <p:nvPr/>
        </p:nvCxnSpPr>
        <p:spPr>
          <a:xfrm flipH="1" flipV="1">
            <a:off x="7694509" y="4789967"/>
            <a:ext cx="746406" cy="312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21" idx="0"/>
            <a:endCxn id="133" idx="4"/>
          </p:cNvCxnSpPr>
          <p:nvPr/>
        </p:nvCxnSpPr>
        <p:spPr>
          <a:xfrm flipV="1">
            <a:off x="8440915" y="4778768"/>
            <a:ext cx="6173" cy="323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121" idx="0"/>
            <a:endCxn id="132" idx="4"/>
          </p:cNvCxnSpPr>
          <p:nvPr/>
        </p:nvCxnSpPr>
        <p:spPr>
          <a:xfrm flipV="1">
            <a:off x="8440915" y="4779138"/>
            <a:ext cx="749197" cy="322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stCxn id="121" idx="0"/>
            <a:endCxn id="129" idx="4"/>
          </p:cNvCxnSpPr>
          <p:nvPr/>
        </p:nvCxnSpPr>
        <p:spPr>
          <a:xfrm flipV="1">
            <a:off x="8440915" y="4783919"/>
            <a:ext cx="1492221" cy="318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120" idx="0"/>
            <a:endCxn id="134" idx="4"/>
          </p:cNvCxnSpPr>
          <p:nvPr/>
        </p:nvCxnSpPr>
        <p:spPr>
          <a:xfrm flipH="1" flipV="1">
            <a:off x="7694509" y="4789967"/>
            <a:ext cx="1505159" cy="315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120" idx="0"/>
            <a:endCxn id="133" idx="4"/>
          </p:cNvCxnSpPr>
          <p:nvPr/>
        </p:nvCxnSpPr>
        <p:spPr>
          <a:xfrm flipH="1" flipV="1">
            <a:off x="8447088" y="4778768"/>
            <a:ext cx="752580" cy="326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20" idx="0"/>
            <a:endCxn id="132" idx="4"/>
          </p:cNvCxnSpPr>
          <p:nvPr/>
        </p:nvCxnSpPr>
        <p:spPr>
          <a:xfrm flipH="1" flipV="1">
            <a:off x="9190112" y="4779138"/>
            <a:ext cx="9556" cy="326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120" idx="0"/>
            <a:endCxn id="129" idx="4"/>
          </p:cNvCxnSpPr>
          <p:nvPr/>
        </p:nvCxnSpPr>
        <p:spPr>
          <a:xfrm flipV="1">
            <a:off x="9199668" y="4783919"/>
            <a:ext cx="733468" cy="321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112" idx="0"/>
            <a:endCxn id="132" idx="4"/>
          </p:cNvCxnSpPr>
          <p:nvPr/>
        </p:nvCxnSpPr>
        <p:spPr>
          <a:xfrm flipH="1" flipV="1">
            <a:off x="9190112" y="4779138"/>
            <a:ext cx="752524" cy="324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12" idx="0"/>
            <a:endCxn id="133" idx="4"/>
          </p:cNvCxnSpPr>
          <p:nvPr/>
        </p:nvCxnSpPr>
        <p:spPr>
          <a:xfrm flipH="1" flipV="1">
            <a:off x="8447088" y="4778768"/>
            <a:ext cx="1495548" cy="324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112" idx="0"/>
            <a:endCxn id="134" idx="4"/>
          </p:cNvCxnSpPr>
          <p:nvPr/>
        </p:nvCxnSpPr>
        <p:spPr>
          <a:xfrm flipH="1" flipV="1">
            <a:off x="7694509" y="4789967"/>
            <a:ext cx="2248127" cy="313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stCxn id="134" idx="0"/>
            <a:endCxn id="135" idx="4"/>
          </p:cNvCxnSpPr>
          <p:nvPr/>
        </p:nvCxnSpPr>
        <p:spPr>
          <a:xfrm flipV="1">
            <a:off x="7694509" y="4199192"/>
            <a:ext cx="1066091" cy="272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a:stCxn id="133" idx="0"/>
            <a:endCxn id="135" idx="4"/>
          </p:cNvCxnSpPr>
          <p:nvPr/>
        </p:nvCxnSpPr>
        <p:spPr>
          <a:xfrm flipV="1">
            <a:off x="8447088" y="4199192"/>
            <a:ext cx="313512" cy="261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a:stCxn id="132" idx="0"/>
            <a:endCxn id="135" idx="4"/>
          </p:cNvCxnSpPr>
          <p:nvPr/>
        </p:nvCxnSpPr>
        <p:spPr>
          <a:xfrm flipH="1" flipV="1">
            <a:off x="8760600" y="4199192"/>
            <a:ext cx="429512" cy="26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a:stCxn id="129" idx="0"/>
            <a:endCxn id="135" idx="4"/>
          </p:cNvCxnSpPr>
          <p:nvPr/>
        </p:nvCxnSpPr>
        <p:spPr>
          <a:xfrm flipH="1" flipV="1">
            <a:off x="8760600" y="4199192"/>
            <a:ext cx="1172536" cy="266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1691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19740" y="539931"/>
            <a:ext cx="11406499" cy="923110"/>
          </a:xfrm>
        </p:spPr>
        <p:txBody>
          <a:bodyPr/>
          <a:lstStyle/>
          <a:p>
            <a:r>
              <a:rPr lang="en-US" smtClean="0">
                <a:latin typeface="Arial" panose="020B0604020202020204" pitchFamily="34" charset="0"/>
                <a:cs typeface="Arial" panose="020B0604020202020204" pitchFamily="34" charset="0"/>
              </a:rPr>
              <a:t>long-short term memory - lớp bộ nhớ hồi tiếp ngắn-dài hạn</a:t>
            </a: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9889" y="1589986"/>
                <a:ext cx="7513768" cy="4937760"/>
              </a:xfrm>
            </p:spPr>
            <p:txBody>
              <a:bodyPr>
                <a:noAutofit/>
              </a:bodyPr>
              <a:lstStyle/>
              <a:p>
                <a:pPr>
                  <a:lnSpc>
                    <a:spcPct val="100000"/>
                  </a:lnSpc>
                </a:pPr>
                <a:r>
                  <a:rPr lang="en-US" sz="1800" spc="-1" smtClean="0">
                    <a:latin typeface="Arial" panose="020B0604020202020204" pitchFamily="34" charset="0"/>
                    <a:cs typeface="Arial" panose="020B0604020202020204" pitchFamily="34" charset="0"/>
                  </a:rPr>
                  <a:t>Khắc phục được hiện được vanishing gradient ở Vanilla RNN =&gt; mang lại tính dài hạn</a:t>
                </a:r>
              </a:p>
              <a:p>
                <a:pPr>
                  <a:lnSpc>
                    <a:spcPct val="100000"/>
                  </a:lnSpc>
                </a:pPr>
                <a:r>
                  <a:rPr lang="en-US" sz="1800" spc="-1" smtClean="0">
                    <a:latin typeface="Arial" panose="020B0604020202020204" pitchFamily="34" charset="0"/>
                    <a:cs typeface="Arial" panose="020B0604020202020204" pitchFamily="34" charset="0"/>
                  </a:rPr>
                  <a:t>Cấu trúc gồm nhiều cell, mỗi cell xử lý một state dữ liệu, cụ thể như sau:</a:t>
                </a:r>
              </a:p>
              <a:p>
                <a:pPr lvl="1"/>
                <a:r>
                  <a:rPr lang="vi-VN" spc="-1" smtClean="0">
                    <a:latin typeface="Arial" panose="020B0604020202020204" pitchFamily="34" charset="0"/>
                    <a:cs typeface="Arial" panose="020B0604020202020204" pitchFamily="34" charset="0"/>
                  </a:rPr>
                  <a:t>Output</a:t>
                </a:r>
                <a:r>
                  <a:rPr lang="vi-VN" spc="-1">
                    <a:latin typeface="Arial" panose="020B0604020202020204" pitchFamily="34" charset="0"/>
                    <a:cs typeface="Arial" panose="020B0604020202020204" pitchFamily="34" charset="0"/>
                  </a:rPr>
                  <a:t>: </a:t>
                </a:r>
                <a:r>
                  <a:rPr lang="vi-VN" spc="-1" smtClean="0">
                    <a:latin typeface="Arial" panose="020B0604020202020204" pitchFamily="34" charset="0"/>
                    <a:cs typeface="Arial" panose="020B0604020202020204" pitchFamily="34" charset="0"/>
                  </a:rPr>
                  <a:t>c</a:t>
                </a:r>
                <a:r>
                  <a:rPr lang="vi-VN" spc="-1" baseline="-25000" smtClean="0">
                    <a:latin typeface="Arial" panose="020B0604020202020204" pitchFamily="34" charset="0"/>
                    <a:cs typeface="Arial" panose="020B0604020202020204" pitchFamily="34" charset="0"/>
                  </a:rPr>
                  <a:t>t</a:t>
                </a:r>
                <a:r>
                  <a:rPr lang="en-US" spc="-1" smtClean="0">
                    <a:latin typeface="Arial" panose="020B0604020202020204" pitchFamily="34" charset="0"/>
                    <a:cs typeface="Arial" panose="020B0604020202020204" pitchFamily="34" charset="0"/>
                  </a:rPr>
                  <a:t>, </a:t>
                </a:r>
                <a:r>
                  <a:rPr lang="vi-VN" spc="-1" smtClean="0">
                    <a:latin typeface="Arial" panose="020B0604020202020204" pitchFamily="34" charset="0"/>
                    <a:cs typeface="Arial" panose="020B0604020202020204" pitchFamily="34" charset="0"/>
                  </a:rPr>
                  <a:t>h</a:t>
                </a:r>
                <a:r>
                  <a:rPr lang="vi-VN" spc="-1" baseline="-25000" smtClean="0">
                    <a:latin typeface="Arial" panose="020B0604020202020204" pitchFamily="34" charset="0"/>
                    <a:cs typeface="Arial" panose="020B0604020202020204" pitchFamily="34" charset="0"/>
                  </a:rPr>
                  <a:t>t</a:t>
                </a:r>
                <a:r>
                  <a:rPr lang="vi-VN" spc="-1">
                    <a:latin typeface="Arial" panose="020B0604020202020204" pitchFamily="34" charset="0"/>
                    <a:cs typeface="Arial" panose="020B0604020202020204" pitchFamily="34" charset="0"/>
                  </a:rPr>
                  <a:t>, </a:t>
                </a:r>
                <a:r>
                  <a:rPr lang="en-US" spc="-1" smtClean="0">
                    <a:latin typeface="Arial" panose="020B0604020202020204" pitchFamily="34" charset="0"/>
                    <a:cs typeface="Arial" panose="020B0604020202020204" pitchFamily="34" charset="0"/>
                  </a:rPr>
                  <a:t>trong đó </a:t>
                </a:r>
                <a:r>
                  <a:rPr lang="vi-VN" spc="-1" smtClean="0">
                    <a:latin typeface="Arial" panose="020B0604020202020204" pitchFamily="34" charset="0"/>
                    <a:cs typeface="Arial" panose="020B0604020202020204" pitchFamily="34" charset="0"/>
                  </a:rPr>
                  <a:t>c </a:t>
                </a:r>
                <a:r>
                  <a:rPr lang="vi-VN" spc="-1">
                    <a:latin typeface="Arial" panose="020B0604020202020204" pitchFamily="34" charset="0"/>
                    <a:cs typeface="Arial" panose="020B0604020202020204" pitchFamily="34" charset="0"/>
                  </a:rPr>
                  <a:t>là </a:t>
                </a:r>
                <a:r>
                  <a:rPr lang="vi-VN" b="1" spc="-1">
                    <a:latin typeface="Arial" panose="020B0604020202020204" pitchFamily="34" charset="0"/>
                    <a:cs typeface="Arial" panose="020B0604020202020204" pitchFamily="34" charset="0"/>
                  </a:rPr>
                  <a:t>cell state</a:t>
                </a:r>
                <a:r>
                  <a:rPr lang="vi-VN" spc="-1">
                    <a:latin typeface="Arial" panose="020B0604020202020204" pitchFamily="34" charset="0"/>
                    <a:cs typeface="Arial" panose="020B0604020202020204" pitchFamily="34" charset="0"/>
                  </a:rPr>
                  <a:t>, h là </a:t>
                </a:r>
                <a:r>
                  <a:rPr lang="vi-VN" b="1" spc="-1">
                    <a:latin typeface="Arial" panose="020B0604020202020204" pitchFamily="34" charset="0"/>
                    <a:cs typeface="Arial" panose="020B0604020202020204" pitchFamily="34" charset="0"/>
                  </a:rPr>
                  <a:t>hidden state</a:t>
                </a:r>
                <a:r>
                  <a:rPr lang="vi-VN" spc="-1">
                    <a:latin typeface="Arial" panose="020B0604020202020204" pitchFamily="34" charset="0"/>
                    <a:cs typeface="Arial" panose="020B0604020202020204" pitchFamily="34" charset="0"/>
                  </a:rPr>
                  <a:t>.</a:t>
                </a:r>
              </a:p>
              <a:p>
                <a:pPr lvl="1"/>
                <a:r>
                  <a:rPr lang="vi-VN" spc="-1" smtClean="0">
                    <a:latin typeface="Arial" panose="020B0604020202020204" pitchFamily="34" charset="0"/>
                    <a:cs typeface="Arial" panose="020B0604020202020204" pitchFamily="34" charset="0"/>
                  </a:rPr>
                  <a:t>Input</a:t>
                </a:r>
                <a:r>
                  <a:rPr lang="vi-VN" spc="-1">
                    <a:latin typeface="Arial" panose="020B0604020202020204" pitchFamily="34" charset="0"/>
                    <a:cs typeface="Arial" panose="020B0604020202020204" pitchFamily="34" charset="0"/>
                  </a:rPr>
                  <a:t>: c</a:t>
                </a:r>
                <a:r>
                  <a:rPr lang="vi-VN" spc="-1" baseline="-25000">
                    <a:latin typeface="Arial" panose="020B0604020202020204" pitchFamily="34" charset="0"/>
                    <a:cs typeface="Arial" panose="020B0604020202020204" pitchFamily="34" charset="0"/>
                  </a:rPr>
                  <a:t>t−1</a:t>
                </a:r>
                <a:r>
                  <a:rPr lang="vi-VN" spc="-1" smtClean="0">
                    <a:latin typeface="Arial" panose="020B0604020202020204" pitchFamily="34" charset="0"/>
                    <a:cs typeface="Arial" panose="020B0604020202020204" pitchFamily="34" charset="0"/>
                  </a:rPr>
                  <a:t>;</a:t>
                </a:r>
                <a:r>
                  <a:rPr lang="en-US" spc="-1" smtClean="0">
                    <a:latin typeface="Arial" panose="020B0604020202020204" pitchFamily="34" charset="0"/>
                    <a:cs typeface="Arial" panose="020B0604020202020204" pitchFamily="34" charset="0"/>
                  </a:rPr>
                  <a:t> </a:t>
                </a:r>
                <a:r>
                  <a:rPr lang="vi-VN" spc="-1" smtClean="0">
                    <a:latin typeface="Arial" panose="020B0604020202020204" pitchFamily="34" charset="0"/>
                    <a:cs typeface="Arial" panose="020B0604020202020204" pitchFamily="34" charset="0"/>
                  </a:rPr>
                  <a:t>h</a:t>
                </a:r>
                <a:r>
                  <a:rPr lang="vi-VN" spc="-1" baseline="-25000" smtClean="0">
                    <a:latin typeface="Arial" panose="020B0604020202020204" pitchFamily="34" charset="0"/>
                    <a:cs typeface="Arial" panose="020B0604020202020204" pitchFamily="34" charset="0"/>
                  </a:rPr>
                  <a:t>t</a:t>
                </a:r>
                <a:r>
                  <a:rPr lang="vi-VN" spc="-1" baseline="-25000">
                    <a:latin typeface="Arial" panose="020B0604020202020204" pitchFamily="34" charset="0"/>
                    <a:cs typeface="Arial" panose="020B0604020202020204" pitchFamily="34" charset="0"/>
                  </a:rPr>
                  <a:t>−1</a:t>
                </a:r>
                <a:r>
                  <a:rPr lang="vi-VN" spc="-1" smtClean="0">
                    <a:latin typeface="Arial" panose="020B0604020202020204" pitchFamily="34" charset="0"/>
                    <a:cs typeface="Arial" panose="020B0604020202020204" pitchFamily="34" charset="0"/>
                  </a:rPr>
                  <a:t>;</a:t>
                </a:r>
                <a:r>
                  <a:rPr lang="en-US" spc="-1" smtClean="0">
                    <a:latin typeface="Arial" panose="020B0604020202020204" pitchFamily="34" charset="0"/>
                    <a:cs typeface="Arial" panose="020B0604020202020204" pitchFamily="34" charset="0"/>
                  </a:rPr>
                  <a:t> </a:t>
                </a:r>
                <a:r>
                  <a:rPr lang="vi-VN" spc="-1" smtClean="0">
                    <a:latin typeface="Arial" panose="020B0604020202020204" pitchFamily="34" charset="0"/>
                    <a:cs typeface="Arial" panose="020B0604020202020204" pitchFamily="34" charset="0"/>
                  </a:rPr>
                  <a:t>x</a:t>
                </a:r>
                <a:r>
                  <a:rPr lang="vi-VN" spc="-1" baseline="-25000" smtClean="0">
                    <a:latin typeface="Arial" panose="020B0604020202020204" pitchFamily="34" charset="0"/>
                    <a:cs typeface="Arial" panose="020B0604020202020204" pitchFamily="34" charset="0"/>
                  </a:rPr>
                  <a:t>t</a:t>
                </a:r>
                <a:r>
                  <a:rPr lang="vi-VN" spc="-1">
                    <a:latin typeface="Arial" panose="020B0604020202020204" pitchFamily="34" charset="0"/>
                    <a:cs typeface="Arial" panose="020B0604020202020204" pitchFamily="34" charset="0"/>
                  </a:rPr>
                  <a:t>. Trong đó x</a:t>
                </a:r>
                <a:r>
                  <a:rPr lang="vi-VN" spc="-1" baseline="-25000">
                    <a:latin typeface="Arial" panose="020B0604020202020204" pitchFamily="34" charset="0"/>
                    <a:cs typeface="Arial" panose="020B0604020202020204" pitchFamily="34" charset="0"/>
                  </a:rPr>
                  <a:t>t </a:t>
                </a:r>
                <a:r>
                  <a:rPr lang="vi-VN" spc="-1">
                    <a:latin typeface="Arial" panose="020B0604020202020204" pitchFamily="34" charset="0"/>
                    <a:cs typeface="Arial" panose="020B0604020202020204" pitchFamily="34" charset="0"/>
                  </a:rPr>
                  <a:t>là input ở state thứ t của model. </a:t>
                </a:r>
                <a:r>
                  <a:rPr lang="en-US" spc="-1">
                    <a:latin typeface="Arial" panose="020B0604020202020204" pitchFamily="34" charset="0"/>
                    <a:cs typeface="Arial" panose="020B0604020202020204" pitchFamily="34" charset="0"/>
                  </a:rPr>
                  <a:t>c</a:t>
                </a:r>
                <a:r>
                  <a:rPr lang="vi-VN" spc="-1" baseline="-25000" smtClean="0">
                    <a:latin typeface="Arial" panose="020B0604020202020204" pitchFamily="34" charset="0"/>
                    <a:cs typeface="Arial" panose="020B0604020202020204" pitchFamily="34" charset="0"/>
                  </a:rPr>
                  <a:t>t</a:t>
                </a:r>
                <a:r>
                  <a:rPr lang="vi-VN" spc="-1" baseline="-25000">
                    <a:latin typeface="Arial" panose="020B0604020202020204" pitchFamily="34" charset="0"/>
                    <a:cs typeface="Arial" panose="020B0604020202020204" pitchFamily="34" charset="0"/>
                  </a:rPr>
                  <a:t>−1</a:t>
                </a:r>
                <a:r>
                  <a:rPr lang="vi-VN" spc="-1" smtClean="0">
                    <a:latin typeface="Arial" panose="020B0604020202020204" pitchFamily="34" charset="0"/>
                    <a:cs typeface="Arial" panose="020B0604020202020204" pitchFamily="34" charset="0"/>
                  </a:rPr>
                  <a:t>;</a:t>
                </a:r>
                <a:r>
                  <a:rPr lang="en-US" spc="-1" smtClean="0">
                    <a:latin typeface="Arial" panose="020B0604020202020204" pitchFamily="34" charset="0"/>
                    <a:cs typeface="Arial" panose="020B0604020202020204" pitchFamily="34" charset="0"/>
                  </a:rPr>
                  <a:t> </a:t>
                </a:r>
                <a:r>
                  <a:rPr lang="vi-VN" spc="-1" smtClean="0">
                    <a:latin typeface="Arial" panose="020B0604020202020204" pitchFamily="34" charset="0"/>
                    <a:cs typeface="Arial" panose="020B0604020202020204" pitchFamily="34" charset="0"/>
                  </a:rPr>
                  <a:t>h</a:t>
                </a:r>
                <a:r>
                  <a:rPr lang="vi-VN" spc="-1" baseline="-25000" smtClean="0">
                    <a:latin typeface="Arial" panose="020B0604020202020204" pitchFamily="34" charset="0"/>
                    <a:cs typeface="Arial" panose="020B0604020202020204" pitchFamily="34" charset="0"/>
                  </a:rPr>
                  <a:t>t</a:t>
                </a:r>
                <a:r>
                  <a:rPr lang="vi-VN" spc="-1" baseline="-25000">
                    <a:latin typeface="Arial" panose="020B0604020202020204" pitchFamily="34" charset="0"/>
                    <a:cs typeface="Arial" panose="020B0604020202020204" pitchFamily="34" charset="0"/>
                  </a:rPr>
                  <a:t>−1 </a:t>
                </a:r>
                <a:r>
                  <a:rPr lang="vi-VN" spc="-1">
                    <a:latin typeface="Arial" panose="020B0604020202020204" pitchFamily="34" charset="0"/>
                    <a:cs typeface="Arial" panose="020B0604020202020204" pitchFamily="34" charset="0"/>
                  </a:rPr>
                  <a:t>là output của </a:t>
                </a:r>
                <a:r>
                  <a:rPr lang="vi-VN" spc="-1" smtClean="0">
                    <a:latin typeface="Arial" panose="020B0604020202020204" pitchFamily="34" charset="0"/>
                    <a:cs typeface="Arial" panose="020B0604020202020204" pitchFamily="34" charset="0"/>
                  </a:rPr>
                  <a:t>layer</a:t>
                </a:r>
                <a:r>
                  <a:rPr lang="en-US" spc="-1" smtClean="0">
                    <a:latin typeface="Arial" panose="020B0604020202020204" pitchFamily="34" charset="0"/>
                    <a:cs typeface="Arial" panose="020B0604020202020204" pitchFamily="34" charset="0"/>
                  </a:rPr>
                  <a:t> </a:t>
                </a:r>
                <a:r>
                  <a:rPr lang="vi-VN" spc="-1" smtClean="0">
                    <a:latin typeface="Arial" panose="020B0604020202020204" pitchFamily="34" charset="0"/>
                    <a:cs typeface="Arial" panose="020B0604020202020204" pitchFamily="34" charset="0"/>
                  </a:rPr>
                  <a:t>trước</a:t>
                </a:r>
                <a:r>
                  <a:rPr lang="vi-VN" spc="-1">
                    <a:latin typeface="Arial" panose="020B0604020202020204" pitchFamily="34" charset="0"/>
                    <a:cs typeface="Arial" panose="020B0604020202020204" pitchFamily="34" charset="0"/>
                  </a:rPr>
                  <a:t>. h đóng vai trò </a:t>
                </a:r>
                <a:r>
                  <a:rPr lang="vi-VN" spc="-1" smtClean="0">
                    <a:latin typeface="Arial" panose="020B0604020202020204" pitchFamily="34" charset="0"/>
                    <a:cs typeface="Arial" panose="020B0604020202020204" pitchFamily="34" charset="0"/>
                  </a:rPr>
                  <a:t>như </a:t>
                </a:r>
                <a:r>
                  <a:rPr lang="vi-VN" spc="-1">
                    <a:latin typeface="Arial" panose="020B0604020202020204" pitchFamily="34" charset="0"/>
                    <a:cs typeface="Arial" panose="020B0604020202020204" pitchFamily="34" charset="0"/>
                  </a:rPr>
                  <a:t>s ở </a:t>
                </a:r>
                <a:r>
                  <a:rPr lang="en-US" spc="-1" smtClean="0">
                    <a:latin typeface="Arial" panose="020B0604020202020204" pitchFamily="34" charset="0"/>
                    <a:cs typeface="Arial" panose="020B0604020202020204" pitchFamily="34" charset="0"/>
                  </a:rPr>
                  <a:t>Vanilla </a:t>
                </a:r>
                <a:r>
                  <a:rPr lang="vi-VN" spc="-1" smtClean="0">
                    <a:latin typeface="Arial" panose="020B0604020202020204" pitchFamily="34" charset="0"/>
                    <a:cs typeface="Arial" panose="020B0604020202020204" pitchFamily="34" charset="0"/>
                  </a:rPr>
                  <a:t>RNN</a:t>
                </a:r>
                <a:r>
                  <a:rPr lang="vi-VN" spc="-1">
                    <a:latin typeface="Arial" panose="020B0604020202020204" pitchFamily="34" charset="0"/>
                    <a:cs typeface="Arial" panose="020B0604020202020204" pitchFamily="34" charset="0"/>
                  </a:rPr>
                  <a:t>, </a:t>
                </a:r>
                <a:r>
                  <a:rPr lang="vi-VN" spc="-1" smtClean="0">
                    <a:latin typeface="Arial" panose="020B0604020202020204" pitchFamily="34" charset="0"/>
                    <a:cs typeface="Arial" panose="020B0604020202020204" pitchFamily="34" charset="0"/>
                  </a:rPr>
                  <a:t>c </a:t>
                </a:r>
                <a:r>
                  <a:rPr lang="vi-VN" spc="-1">
                    <a:latin typeface="Arial" panose="020B0604020202020204" pitchFamily="34" charset="0"/>
                    <a:cs typeface="Arial" panose="020B0604020202020204" pitchFamily="34" charset="0"/>
                  </a:rPr>
                  <a:t>là điểm mới của LSTM</a:t>
                </a:r>
                <a:r>
                  <a:rPr lang="vi-VN" spc="-1" smtClean="0">
                    <a:latin typeface="Arial" panose="020B0604020202020204" pitchFamily="34" charset="0"/>
                    <a:cs typeface="Arial" panose="020B0604020202020204" pitchFamily="34" charset="0"/>
                  </a:rPr>
                  <a:t>.</a:t>
                </a:r>
                <a:endParaRPr lang="en-US" spc="-1" smtClean="0">
                  <a:latin typeface="Arial" panose="020B0604020202020204" pitchFamily="34" charset="0"/>
                  <a:cs typeface="Arial" panose="020B0604020202020204" pitchFamily="34" charset="0"/>
                </a:endParaRPr>
              </a:p>
              <a:p>
                <a:pPr lvl="1"/>
                <a:r>
                  <a:rPr lang="en-US" spc="-1" smtClean="0">
                    <a:latin typeface="Arial" panose="020B0604020202020204" pitchFamily="34" charset="0"/>
                    <a:cs typeface="Arial" panose="020B0604020202020204" pitchFamily="34" charset="0"/>
                  </a:rPr>
                  <a:t>f</a:t>
                </a:r>
                <a:r>
                  <a:rPr lang="en-US" spc="-1" baseline="-25000" smtClean="0">
                    <a:latin typeface="Arial" panose="020B0604020202020204" pitchFamily="34" charset="0"/>
                    <a:cs typeface="Arial" panose="020B0604020202020204" pitchFamily="34" charset="0"/>
                  </a:rPr>
                  <a:t>t</a:t>
                </a:r>
                <a:r>
                  <a:rPr lang="en-US" spc="-1" smtClean="0">
                    <a:latin typeface="Arial" panose="020B0604020202020204" pitchFamily="34" charset="0"/>
                    <a:cs typeface="Arial" panose="020B0604020202020204" pitchFamily="34" charset="0"/>
                  </a:rPr>
                  <a:t> - </a:t>
                </a:r>
                <a:r>
                  <a:rPr lang="en-US" b="1" spc="-1" smtClean="0">
                    <a:latin typeface="Arial" panose="020B0604020202020204" pitchFamily="34" charset="0"/>
                    <a:cs typeface="Arial" panose="020B0604020202020204" pitchFamily="34" charset="0"/>
                  </a:rPr>
                  <a:t>forget gate </a:t>
                </a:r>
                <a:r>
                  <a:rPr lang="en-US" spc="-1" smtClean="0">
                    <a:latin typeface="Arial" panose="020B0604020202020204" pitchFamily="34" charset="0"/>
                    <a:cs typeface="Arial" panose="020B0604020202020204" pitchFamily="34" charset="0"/>
                  </a:rPr>
                  <a:t>- cổng quên</a:t>
                </a:r>
              </a:p>
              <a:p>
                <a:pPr marL="324000" lvl="1" indent="0">
                  <a:buNone/>
                </a:pPr>
                <a14:m>
                  <m:oMathPara xmlns:m="http://schemas.openxmlformats.org/officeDocument/2006/math">
                    <m:oMathParaPr>
                      <m:jc m:val="centerGroup"/>
                    </m:oMathParaPr>
                    <m:oMath xmlns:m="http://schemas.openxmlformats.org/officeDocument/2006/math">
                      <m:sSub>
                        <m:sSubPr>
                          <m:ctrlPr>
                            <a:rPr lang="en-US" i="1" spc="-1" smtClean="0">
                              <a:latin typeface="Cambria Math" panose="02040503050406030204" pitchFamily="18" charset="0"/>
                            </a:rPr>
                          </m:ctrlPr>
                        </m:sSubPr>
                        <m:e>
                          <m:r>
                            <a:rPr lang="en-US" b="0" i="1" spc="-1" smtClean="0">
                              <a:latin typeface="Cambria Math" panose="02040503050406030204" pitchFamily="18" charset="0"/>
                            </a:rPr>
                            <m:t>𝑓</m:t>
                          </m:r>
                        </m:e>
                        <m:sub>
                          <m:r>
                            <a:rPr lang="en-US" b="0" i="1" spc="-1" smtClean="0">
                              <a:latin typeface="Cambria Math" panose="02040503050406030204" pitchFamily="18" charset="0"/>
                            </a:rPr>
                            <m:t>𝑡</m:t>
                          </m:r>
                        </m:sub>
                      </m:sSub>
                      <m:r>
                        <a:rPr lang="en-US" b="0" i="1" spc="-1" smtClean="0">
                          <a:latin typeface="Cambria Math" panose="02040503050406030204" pitchFamily="18" charset="0"/>
                        </a:rPr>
                        <m:t>=</m:t>
                      </m:r>
                      <m:r>
                        <a:rPr lang="en-US" b="0" i="1" spc="-1" smtClean="0">
                          <a:latin typeface="Cambria Math" panose="02040503050406030204" pitchFamily="18" charset="0"/>
                          <a:ea typeface="Cambria Math" panose="02040503050406030204" pitchFamily="18" charset="0"/>
                        </a:rPr>
                        <m:t>𝜎</m:t>
                      </m:r>
                      <m:r>
                        <a:rPr lang="en-US" b="0" i="1" spc="-1" smtClean="0">
                          <a:latin typeface="Cambria Math" panose="02040503050406030204" pitchFamily="18" charset="0"/>
                          <a:ea typeface="Cambria Math" panose="02040503050406030204" pitchFamily="18" charset="0"/>
                        </a:rPr>
                        <m:t>(</m:t>
                      </m:r>
                      <m:sSub>
                        <m:sSubPr>
                          <m:ctrlPr>
                            <a:rPr lang="en-US" b="0" i="1" spc="-1" smtClean="0">
                              <a:latin typeface="Cambria Math" panose="02040503050406030204" pitchFamily="18" charset="0"/>
                              <a:ea typeface="Cambria Math" panose="02040503050406030204" pitchFamily="18" charset="0"/>
                            </a:rPr>
                          </m:ctrlPr>
                        </m:sSubPr>
                        <m:e>
                          <m:r>
                            <a:rPr lang="en-US" b="0" i="1" spc="-1" smtClean="0">
                              <a:latin typeface="Cambria Math" panose="02040503050406030204" pitchFamily="18" charset="0"/>
                              <a:ea typeface="Cambria Math" panose="02040503050406030204" pitchFamily="18" charset="0"/>
                            </a:rPr>
                            <m:t>𝑈</m:t>
                          </m:r>
                        </m:e>
                        <m:sub>
                          <m:r>
                            <a:rPr lang="en-US" b="0" i="1" spc="-1" smtClean="0">
                              <a:latin typeface="Cambria Math" panose="02040503050406030204" pitchFamily="18" charset="0"/>
                              <a:ea typeface="Cambria Math" panose="02040503050406030204" pitchFamily="18" charset="0"/>
                            </a:rPr>
                            <m:t>𝑓</m:t>
                          </m:r>
                        </m:sub>
                      </m:sSub>
                      <m:r>
                        <a:rPr lang="en-US" b="0" i="1" spc="-1" smtClean="0">
                          <a:latin typeface="Cambria Math" panose="02040503050406030204" pitchFamily="18" charset="0"/>
                          <a:ea typeface="Cambria Math" panose="02040503050406030204" pitchFamily="18" charset="0"/>
                        </a:rPr>
                        <m:t>∙</m:t>
                      </m:r>
                      <m:sSub>
                        <m:sSubPr>
                          <m:ctrlPr>
                            <a:rPr lang="en-US" b="0" i="1" spc="-1" smtClean="0">
                              <a:latin typeface="Cambria Math" panose="02040503050406030204" pitchFamily="18" charset="0"/>
                              <a:ea typeface="Cambria Math" panose="02040503050406030204" pitchFamily="18" charset="0"/>
                            </a:rPr>
                          </m:ctrlPr>
                        </m:sSubPr>
                        <m:e>
                          <m:r>
                            <a:rPr lang="en-US" b="0" i="1" spc="-1" smtClean="0">
                              <a:latin typeface="Cambria Math" panose="02040503050406030204" pitchFamily="18" charset="0"/>
                              <a:ea typeface="Cambria Math" panose="02040503050406030204" pitchFamily="18" charset="0"/>
                            </a:rPr>
                            <m:t>𝑥</m:t>
                          </m:r>
                        </m:e>
                        <m:sub>
                          <m:r>
                            <a:rPr lang="en-US" b="0" i="1" spc="-1" smtClean="0">
                              <a:latin typeface="Cambria Math" panose="02040503050406030204" pitchFamily="18" charset="0"/>
                              <a:ea typeface="Cambria Math" panose="02040503050406030204" pitchFamily="18" charset="0"/>
                            </a:rPr>
                            <m:t>𝑡</m:t>
                          </m:r>
                        </m:sub>
                      </m:sSub>
                      <m:r>
                        <a:rPr lang="en-US" b="0" i="1" spc="-1" smtClean="0">
                          <a:latin typeface="Cambria Math" panose="02040503050406030204" pitchFamily="18" charset="0"/>
                          <a:ea typeface="Cambria Math" panose="02040503050406030204" pitchFamily="18" charset="0"/>
                        </a:rPr>
                        <m:t>+</m:t>
                      </m:r>
                      <m:sSub>
                        <m:sSubPr>
                          <m:ctrlPr>
                            <a:rPr lang="en-US" b="0" i="1" spc="-1" smtClean="0">
                              <a:latin typeface="Cambria Math" panose="02040503050406030204" pitchFamily="18" charset="0"/>
                              <a:ea typeface="Cambria Math" panose="02040503050406030204" pitchFamily="18" charset="0"/>
                            </a:rPr>
                          </m:ctrlPr>
                        </m:sSubPr>
                        <m:e>
                          <m:r>
                            <a:rPr lang="en-US" b="0" i="1" spc="-1" smtClean="0">
                              <a:latin typeface="Cambria Math" panose="02040503050406030204" pitchFamily="18" charset="0"/>
                              <a:ea typeface="Cambria Math" panose="02040503050406030204" pitchFamily="18" charset="0"/>
                            </a:rPr>
                            <m:t>𝑊</m:t>
                          </m:r>
                        </m:e>
                        <m:sub>
                          <m:r>
                            <a:rPr lang="en-US" b="0" i="1" spc="-1" smtClean="0">
                              <a:latin typeface="Cambria Math" panose="02040503050406030204" pitchFamily="18" charset="0"/>
                              <a:ea typeface="Cambria Math" panose="02040503050406030204" pitchFamily="18" charset="0"/>
                            </a:rPr>
                            <m:t>𝑓</m:t>
                          </m:r>
                        </m:sub>
                      </m:sSub>
                      <m:r>
                        <a:rPr lang="en-US" b="0" i="1" spc="-1" smtClean="0">
                          <a:latin typeface="Cambria Math" panose="02040503050406030204" pitchFamily="18" charset="0"/>
                          <a:ea typeface="Cambria Math" panose="02040503050406030204" pitchFamily="18" charset="0"/>
                        </a:rPr>
                        <m:t>∙</m:t>
                      </m:r>
                      <m:sSub>
                        <m:sSubPr>
                          <m:ctrlPr>
                            <a:rPr lang="en-US" b="0" i="1" spc="-1" smtClean="0">
                              <a:latin typeface="Cambria Math" panose="02040503050406030204" pitchFamily="18" charset="0"/>
                              <a:ea typeface="Cambria Math" panose="02040503050406030204" pitchFamily="18" charset="0"/>
                            </a:rPr>
                          </m:ctrlPr>
                        </m:sSubPr>
                        <m:e>
                          <m:r>
                            <a:rPr lang="en-US" b="0" i="1" spc="-1" smtClean="0">
                              <a:latin typeface="Cambria Math" panose="02040503050406030204" pitchFamily="18" charset="0"/>
                              <a:ea typeface="Cambria Math" panose="02040503050406030204" pitchFamily="18" charset="0"/>
                            </a:rPr>
                            <m:t>h</m:t>
                          </m:r>
                        </m:e>
                        <m:sub>
                          <m:r>
                            <a:rPr lang="en-US" b="0" i="1" spc="-1" smtClean="0">
                              <a:latin typeface="Cambria Math" panose="02040503050406030204" pitchFamily="18" charset="0"/>
                              <a:ea typeface="Cambria Math" panose="02040503050406030204" pitchFamily="18" charset="0"/>
                            </a:rPr>
                            <m:t>𝑡</m:t>
                          </m:r>
                          <m:r>
                            <a:rPr lang="en-US" b="0" i="1" spc="-1" smtClean="0">
                              <a:latin typeface="Cambria Math" panose="02040503050406030204" pitchFamily="18" charset="0"/>
                              <a:ea typeface="Cambria Math" panose="02040503050406030204" pitchFamily="18" charset="0"/>
                            </a:rPr>
                            <m:t>−1</m:t>
                          </m:r>
                        </m:sub>
                      </m:sSub>
                      <m:r>
                        <a:rPr lang="en-US" b="0" i="1" spc="-1" smtClean="0">
                          <a:latin typeface="Cambria Math" panose="02040503050406030204" pitchFamily="18" charset="0"/>
                          <a:ea typeface="Cambria Math" panose="02040503050406030204" pitchFamily="18" charset="0"/>
                        </a:rPr>
                        <m:t>+</m:t>
                      </m:r>
                      <m:sSub>
                        <m:sSubPr>
                          <m:ctrlPr>
                            <a:rPr lang="en-US" b="0" i="1" spc="-1" smtClean="0">
                              <a:latin typeface="Cambria Math" panose="02040503050406030204" pitchFamily="18" charset="0"/>
                              <a:ea typeface="Cambria Math" panose="02040503050406030204" pitchFamily="18" charset="0"/>
                            </a:rPr>
                          </m:ctrlPr>
                        </m:sSubPr>
                        <m:e>
                          <m:r>
                            <a:rPr lang="en-US" b="0" i="1" spc="-1" smtClean="0">
                              <a:latin typeface="Cambria Math" panose="02040503050406030204" pitchFamily="18" charset="0"/>
                              <a:ea typeface="Cambria Math" panose="02040503050406030204" pitchFamily="18" charset="0"/>
                            </a:rPr>
                            <m:t>𝑏</m:t>
                          </m:r>
                        </m:e>
                        <m:sub>
                          <m:r>
                            <a:rPr lang="en-US" b="0" i="1" spc="-1" smtClean="0">
                              <a:latin typeface="Cambria Math" panose="02040503050406030204" pitchFamily="18" charset="0"/>
                              <a:ea typeface="Cambria Math" panose="02040503050406030204" pitchFamily="18" charset="0"/>
                            </a:rPr>
                            <m:t>𝑓</m:t>
                          </m:r>
                        </m:sub>
                      </m:sSub>
                      <m:r>
                        <a:rPr lang="en-US" b="0" i="1" spc="-1" smtClean="0">
                          <a:latin typeface="Cambria Math" panose="02040503050406030204" pitchFamily="18" charset="0"/>
                          <a:ea typeface="Cambria Math" panose="02040503050406030204" pitchFamily="18" charset="0"/>
                        </a:rPr>
                        <m:t>)</m:t>
                      </m:r>
                    </m:oMath>
                  </m:oMathPara>
                </a14:m>
                <a:endParaRPr lang="en-US" spc="-1" smtClean="0">
                  <a:latin typeface="Arial" panose="020B0604020202020204" pitchFamily="34" charset="0"/>
                  <a:cs typeface="Arial" panose="020B0604020202020204" pitchFamily="34" charset="0"/>
                </a:endParaRPr>
              </a:p>
              <a:p>
                <a:pPr lvl="1"/>
                <a:r>
                  <a:rPr lang="en-US" spc="-1" smtClean="0">
                    <a:latin typeface="Arial" panose="020B0604020202020204" pitchFamily="34" charset="0"/>
                    <a:cs typeface="Arial" panose="020B0604020202020204" pitchFamily="34" charset="0"/>
                  </a:rPr>
                  <a:t>i</a:t>
                </a:r>
                <a:r>
                  <a:rPr lang="en-US" spc="-1" baseline="-25000" smtClean="0">
                    <a:latin typeface="Arial" panose="020B0604020202020204" pitchFamily="34" charset="0"/>
                    <a:cs typeface="Arial" panose="020B0604020202020204" pitchFamily="34" charset="0"/>
                  </a:rPr>
                  <a:t>t</a:t>
                </a:r>
                <a:r>
                  <a:rPr lang="en-US" spc="-1" smtClean="0">
                    <a:latin typeface="Arial" panose="020B0604020202020204" pitchFamily="34" charset="0"/>
                    <a:cs typeface="Arial" panose="020B0604020202020204" pitchFamily="34" charset="0"/>
                  </a:rPr>
                  <a:t> - </a:t>
                </a:r>
                <a:r>
                  <a:rPr lang="en-US" b="1" spc="-1" smtClean="0">
                    <a:latin typeface="Arial" panose="020B0604020202020204" pitchFamily="34" charset="0"/>
                    <a:cs typeface="Arial" panose="020B0604020202020204" pitchFamily="34" charset="0"/>
                  </a:rPr>
                  <a:t>input gate </a:t>
                </a:r>
                <a:r>
                  <a:rPr lang="en-US" spc="-1" smtClean="0">
                    <a:latin typeface="Arial" panose="020B0604020202020204" pitchFamily="34" charset="0"/>
                    <a:cs typeface="Arial" panose="020B0604020202020204" pitchFamily="34" charset="0"/>
                  </a:rPr>
                  <a:t>- cổng vào</a:t>
                </a:r>
              </a:p>
              <a:p>
                <a:pPr marL="324000" lvl="1" indent="0">
                  <a:buNone/>
                </a:pPr>
                <a14:m>
                  <m:oMathPara xmlns:m="http://schemas.openxmlformats.org/officeDocument/2006/math">
                    <m:oMathParaPr>
                      <m:jc m:val="centerGroup"/>
                    </m:oMathParaPr>
                    <m:oMath xmlns:m="http://schemas.openxmlformats.org/officeDocument/2006/math">
                      <m:sSub>
                        <m:sSubPr>
                          <m:ctrlPr>
                            <a:rPr lang="en-US" i="1" spc="-1">
                              <a:latin typeface="Cambria Math" panose="02040503050406030204" pitchFamily="18" charset="0"/>
                            </a:rPr>
                          </m:ctrlPr>
                        </m:sSubPr>
                        <m:e>
                          <m:r>
                            <a:rPr lang="en-US" b="0" i="1" spc="-1" smtClean="0">
                              <a:latin typeface="Cambria Math" panose="02040503050406030204" pitchFamily="18" charset="0"/>
                            </a:rPr>
                            <m:t>𝑖</m:t>
                          </m:r>
                        </m:e>
                        <m:sub>
                          <m:r>
                            <a:rPr lang="en-US" i="1" spc="-1">
                              <a:latin typeface="Cambria Math" panose="02040503050406030204" pitchFamily="18" charset="0"/>
                            </a:rPr>
                            <m:t>𝑡</m:t>
                          </m:r>
                        </m:sub>
                      </m:sSub>
                      <m:r>
                        <a:rPr lang="en-US" i="1" spc="-1">
                          <a:latin typeface="Cambria Math" panose="02040503050406030204" pitchFamily="18" charset="0"/>
                        </a:rPr>
                        <m:t>=</m:t>
                      </m:r>
                      <m:r>
                        <a:rPr lang="en-US" i="1" spc="-1">
                          <a:latin typeface="Cambria Math" panose="02040503050406030204" pitchFamily="18" charset="0"/>
                          <a:ea typeface="Cambria Math" panose="02040503050406030204" pitchFamily="18" charset="0"/>
                        </a:rPr>
                        <m:t>𝜎</m:t>
                      </m:r>
                      <m:r>
                        <a:rPr lang="en-US" i="1" spc="-1">
                          <a:latin typeface="Cambria Math" panose="02040503050406030204" pitchFamily="18" charset="0"/>
                          <a:ea typeface="Cambria Math" panose="02040503050406030204" pitchFamily="18" charset="0"/>
                        </a:rPr>
                        <m:t>(</m:t>
                      </m:r>
                      <m:sSub>
                        <m:sSubPr>
                          <m:ctrlPr>
                            <a:rPr lang="en-US" i="1" spc="-1">
                              <a:latin typeface="Cambria Math" panose="02040503050406030204" pitchFamily="18" charset="0"/>
                              <a:ea typeface="Cambria Math" panose="02040503050406030204" pitchFamily="18" charset="0"/>
                            </a:rPr>
                          </m:ctrlPr>
                        </m:sSubPr>
                        <m:e>
                          <m:r>
                            <a:rPr lang="en-US" i="1" spc="-1">
                              <a:latin typeface="Cambria Math" panose="02040503050406030204" pitchFamily="18" charset="0"/>
                              <a:ea typeface="Cambria Math" panose="02040503050406030204" pitchFamily="18" charset="0"/>
                            </a:rPr>
                            <m:t>𝑈</m:t>
                          </m:r>
                        </m:e>
                        <m:sub>
                          <m:r>
                            <a:rPr lang="en-US" b="0" i="1" spc="-1" smtClean="0">
                              <a:latin typeface="Cambria Math" panose="02040503050406030204" pitchFamily="18" charset="0"/>
                              <a:ea typeface="Cambria Math" panose="02040503050406030204" pitchFamily="18" charset="0"/>
                            </a:rPr>
                            <m:t>𝑖</m:t>
                          </m:r>
                        </m:sub>
                      </m:sSub>
                      <m:r>
                        <a:rPr lang="en-US" i="1" spc="-1">
                          <a:latin typeface="Cambria Math" panose="02040503050406030204" pitchFamily="18" charset="0"/>
                          <a:ea typeface="Cambria Math" panose="02040503050406030204" pitchFamily="18" charset="0"/>
                        </a:rPr>
                        <m:t>∙</m:t>
                      </m:r>
                      <m:sSub>
                        <m:sSubPr>
                          <m:ctrlPr>
                            <a:rPr lang="en-US" i="1" spc="-1">
                              <a:latin typeface="Cambria Math" panose="02040503050406030204" pitchFamily="18" charset="0"/>
                              <a:ea typeface="Cambria Math" panose="02040503050406030204" pitchFamily="18" charset="0"/>
                            </a:rPr>
                          </m:ctrlPr>
                        </m:sSubPr>
                        <m:e>
                          <m:r>
                            <a:rPr lang="en-US" i="1" spc="-1">
                              <a:latin typeface="Cambria Math" panose="02040503050406030204" pitchFamily="18" charset="0"/>
                              <a:ea typeface="Cambria Math" panose="02040503050406030204" pitchFamily="18" charset="0"/>
                            </a:rPr>
                            <m:t>𝑥</m:t>
                          </m:r>
                        </m:e>
                        <m:sub>
                          <m:r>
                            <a:rPr lang="en-US" i="1" spc="-1">
                              <a:latin typeface="Cambria Math" panose="02040503050406030204" pitchFamily="18" charset="0"/>
                              <a:ea typeface="Cambria Math" panose="02040503050406030204" pitchFamily="18" charset="0"/>
                            </a:rPr>
                            <m:t>𝑡</m:t>
                          </m:r>
                        </m:sub>
                      </m:sSub>
                      <m:r>
                        <a:rPr lang="en-US" i="1" spc="-1">
                          <a:latin typeface="Cambria Math" panose="02040503050406030204" pitchFamily="18" charset="0"/>
                          <a:ea typeface="Cambria Math" panose="02040503050406030204" pitchFamily="18" charset="0"/>
                        </a:rPr>
                        <m:t>+</m:t>
                      </m:r>
                      <m:sSub>
                        <m:sSubPr>
                          <m:ctrlPr>
                            <a:rPr lang="en-US" i="1" spc="-1">
                              <a:latin typeface="Cambria Math" panose="02040503050406030204" pitchFamily="18" charset="0"/>
                              <a:ea typeface="Cambria Math" panose="02040503050406030204" pitchFamily="18" charset="0"/>
                            </a:rPr>
                          </m:ctrlPr>
                        </m:sSubPr>
                        <m:e>
                          <m:r>
                            <a:rPr lang="en-US" i="1" spc="-1">
                              <a:latin typeface="Cambria Math" panose="02040503050406030204" pitchFamily="18" charset="0"/>
                              <a:ea typeface="Cambria Math" panose="02040503050406030204" pitchFamily="18" charset="0"/>
                            </a:rPr>
                            <m:t>𝑊</m:t>
                          </m:r>
                        </m:e>
                        <m:sub>
                          <m:r>
                            <a:rPr lang="en-US" b="0" i="1" spc="-1" smtClean="0">
                              <a:latin typeface="Cambria Math" panose="02040503050406030204" pitchFamily="18" charset="0"/>
                              <a:ea typeface="Cambria Math" panose="02040503050406030204" pitchFamily="18" charset="0"/>
                            </a:rPr>
                            <m:t>𝑖</m:t>
                          </m:r>
                        </m:sub>
                      </m:sSub>
                      <m:r>
                        <a:rPr lang="en-US" i="1" spc="-1">
                          <a:latin typeface="Cambria Math" panose="02040503050406030204" pitchFamily="18" charset="0"/>
                          <a:ea typeface="Cambria Math" panose="02040503050406030204" pitchFamily="18" charset="0"/>
                        </a:rPr>
                        <m:t>∙</m:t>
                      </m:r>
                      <m:sSub>
                        <m:sSubPr>
                          <m:ctrlPr>
                            <a:rPr lang="en-US" i="1" spc="-1">
                              <a:latin typeface="Cambria Math" panose="02040503050406030204" pitchFamily="18" charset="0"/>
                              <a:ea typeface="Cambria Math" panose="02040503050406030204" pitchFamily="18" charset="0"/>
                            </a:rPr>
                          </m:ctrlPr>
                        </m:sSubPr>
                        <m:e>
                          <m:r>
                            <a:rPr lang="en-US" i="1" spc="-1">
                              <a:latin typeface="Cambria Math" panose="02040503050406030204" pitchFamily="18" charset="0"/>
                              <a:ea typeface="Cambria Math" panose="02040503050406030204" pitchFamily="18" charset="0"/>
                            </a:rPr>
                            <m:t>h</m:t>
                          </m:r>
                        </m:e>
                        <m:sub>
                          <m:r>
                            <a:rPr lang="en-US" i="1" spc="-1">
                              <a:latin typeface="Cambria Math" panose="02040503050406030204" pitchFamily="18" charset="0"/>
                              <a:ea typeface="Cambria Math" panose="02040503050406030204" pitchFamily="18" charset="0"/>
                            </a:rPr>
                            <m:t>𝑡</m:t>
                          </m:r>
                          <m:r>
                            <a:rPr lang="en-US" i="1" spc="-1">
                              <a:latin typeface="Cambria Math" panose="02040503050406030204" pitchFamily="18" charset="0"/>
                              <a:ea typeface="Cambria Math" panose="02040503050406030204" pitchFamily="18" charset="0"/>
                            </a:rPr>
                            <m:t>−1</m:t>
                          </m:r>
                        </m:sub>
                      </m:sSub>
                      <m:r>
                        <a:rPr lang="en-US" i="1" spc="-1">
                          <a:latin typeface="Cambria Math" panose="02040503050406030204" pitchFamily="18" charset="0"/>
                          <a:ea typeface="Cambria Math" panose="02040503050406030204" pitchFamily="18" charset="0"/>
                        </a:rPr>
                        <m:t>+</m:t>
                      </m:r>
                      <m:sSub>
                        <m:sSubPr>
                          <m:ctrlPr>
                            <a:rPr lang="en-US" i="1" spc="-1">
                              <a:latin typeface="Cambria Math" panose="02040503050406030204" pitchFamily="18" charset="0"/>
                              <a:ea typeface="Cambria Math" panose="02040503050406030204" pitchFamily="18" charset="0"/>
                            </a:rPr>
                          </m:ctrlPr>
                        </m:sSubPr>
                        <m:e>
                          <m:r>
                            <a:rPr lang="en-US" i="1" spc="-1">
                              <a:latin typeface="Cambria Math" panose="02040503050406030204" pitchFamily="18" charset="0"/>
                              <a:ea typeface="Cambria Math" panose="02040503050406030204" pitchFamily="18" charset="0"/>
                            </a:rPr>
                            <m:t>𝑏</m:t>
                          </m:r>
                        </m:e>
                        <m:sub>
                          <m:r>
                            <a:rPr lang="en-US" b="0" i="1" spc="-1" smtClean="0">
                              <a:latin typeface="Cambria Math" panose="02040503050406030204" pitchFamily="18" charset="0"/>
                              <a:ea typeface="Cambria Math" panose="02040503050406030204" pitchFamily="18" charset="0"/>
                            </a:rPr>
                            <m:t>𝑖</m:t>
                          </m:r>
                        </m:sub>
                      </m:sSub>
                      <m:r>
                        <a:rPr lang="en-US" i="1" spc="-1">
                          <a:latin typeface="Cambria Math" panose="02040503050406030204" pitchFamily="18" charset="0"/>
                          <a:ea typeface="Cambria Math" panose="02040503050406030204" pitchFamily="18" charset="0"/>
                        </a:rPr>
                        <m:t>)</m:t>
                      </m:r>
                    </m:oMath>
                  </m:oMathPara>
                </a14:m>
                <a:endParaRPr lang="en-US" spc="-1">
                  <a:latin typeface="Arial" panose="020B0604020202020204" pitchFamily="34" charset="0"/>
                  <a:cs typeface="Arial" panose="020B0604020202020204" pitchFamily="34" charset="0"/>
                </a:endParaRPr>
              </a:p>
              <a:p>
                <a:pPr lvl="1"/>
                <a:r>
                  <a:rPr lang="en-US" spc="-1" smtClean="0">
                    <a:latin typeface="Arial" panose="020B0604020202020204" pitchFamily="34" charset="0"/>
                    <a:cs typeface="Arial" panose="020B0604020202020204" pitchFamily="34" charset="0"/>
                  </a:rPr>
                  <a:t>o</a:t>
                </a:r>
                <a:r>
                  <a:rPr lang="en-US" spc="-1" baseline="-25000" smtClean="0">
                    <a:latin typeface="Arial" panose="020B0604020202020204" pitchFamily="34" charset="0"/>
                    <a:cs typeface="Arial" panose="020B0604020202020204" pitchFamily="34" charset="0"/>
                  </a:rPr>
                  <a:t>t</a:t>
                </a:r>
                <a:r>
                  <a:rPr lang="en-US" spc="-1" smtClean="0">
                    <a:latin typeface="Arial" panose="020B0604020202020204" pitchFamily="34" charset="0"/>
                    <a:cs typeface="Arial" panose="020B0604020202020204" pitchFamily="34" charset="0"/>
                  </a:rPr>
                  <a:t> - </a:t>
                </a:r>
                <a:r>
                  <a:rPr lang="en-US" b="1" spc="-1" smtClean="0">
                    <a:latin typeface="Arial" panose="020B0604020202020204" pitchFamily="34" charset="0"/>
                    <a:cs typeface="Arial" panose="020B0604020202020204" pitchFamily="34" charset="0"/>
                  </a:rPr>
                  <a:t>output gate </a:t>
                </a:r>
                <a:r>
                  <a:rPr lang="en-US" spc="-1" smtClean="0">
                    <a:latin typeface="Arial" panose="020B0604020202020204" pitchFamily="34" charset="0"/>
                    <a:cs typeface="Arial" panose="020B0604020202020204" pitchFamily="34" charset="0"/>
                  </a:rPr>
                  <a:t>- cổng ra</a:t>
                </a:r>
              </a:p>
              <a:p>
                <a:pPr marL="324000" lvl="1" indent="0">
                  <a:buNone/>
                </a:pPr>
                <a14:m>
                  <m:oMathPara xmlns:m="http://schemas.openxmlformats.org/officeDocument/2006/math">
                    <m:oMathParaPr>
                      <m:jc m:val="centerGroup"/>
                    </m:oMathParaPr>
                    <m:oMath xmlns:m="http://schemas.openxmlformats.org/officeDocument/2006/math">
                      <m:sSub>
                        <m:sSubPr>
                          <m:ctrlPr>
                            <a:rPr lang="en-US" i="1" spc="-1">
                              <a:latin typeface="Cambria Math" panose="02040503050406030204" pitchFamily="18" charset="0"/>
                            </a:rPr>
                          </m:ctrlPr>
                        </m:sSubPr>
                        <m:e>
                          <m:r>
                            <a:rPr lang="en-US" b="0" i="1" spc="-1" smtClean="0">
                              <a:latin typeface="Cambria Math" panose="02040503050406030204" pitchFamily="18" charset="0"/>
                            </a:rPr>
                            <m:t>𝑜</m:t>
                          </m:r>
                        </m:e>
                        <m:sub>
                          <m:r>
                            <a:rPr lang="en-US" i="1" spc="-1">
                              <a:latin typeface="Cambria Math" panose="02040503050406030204" pitchFamily="18" charset="0"/>
                            </a:rPr>
                            <m:t>𝑡</m:t>
                          </m:r>
                        </m:sub>
                      </m:sSub>
                      <m:r>
                        <a:rPr lang="en-US" i="1" spc="-1">
                          <a:latin typeface="Cambria Math" panose="02040503050406030204" pitchFamily="18" charset="0"/>
                        </a:rPr>
                        <m:t>=</m:t>
                      </m:r>
                      <m:r>
                        <a:rPr lang="en-US" i="1" spc="-1">
                          <a:latin typeface="Cambria Math" panose="02040503050406030204" pitchFamily="18" charset="0"/>
                          <a:ea typeface="Cambria Math" panose="02040503050406030204" pitchFamily="18" charset="0"/>
                        </a:rPr>
                        <m:t>𝜎</m:t>
                      </m:r>
                      <m:r>
                        <a:rPr lang="en-US" i="1" spc="-1">
                          <a:latin typeface="Cambria Math" panose="02040503050406030204" pitchFamily="18" charset="0"/>
                          <a:ea typeface="Cambria Math" panose="02040503050406030204" pitchFamily="18" charset="0"/>
                        </a:rPr>
                        <m:t>(</m:t>
                      </m:r>
                      <m:sSub>
                        <m:sSubPr>
                          <m:ctrlPr>
                            <a:rPr lang="en-US" i="1" spc="-1">
                              <a:latin typeface="Cambria Math" panose="02040503050406030204" pitchFamily="18" charset="0"/>
                              <a:ea typeface="Cambria Math" panose="02040503050406030204" pitchFamily="18" charset="0"/>
                            </a:rPr>
                          </m:ctrlPr>
                        </m:sSubPr>
                        <m:e>
                          <m:r>
                            <a:rPr lang="en-US" i="1" spc="-1">
                              <a:latin typeface="Cambria Math" panose="02040503050406030204" pitchFamily="18" charset="0"/>
                              <a:ea typeface="Cambria Math" panose="02040503050406030204" pitchFamily="18" charset="0"/>
                            </a:rPr>
                            <m:t>𝑈</m:t>
                          </m:r>
                        </m:e>
                        <m:sub>
                          <m:r>
                            <a:rPr lang="en-US" b="0" i="1" spc="-1" smtClean="0">
                              <a:latin typeface="Cambria Math" panose="02040503050406030204" pitchFamily="18" charset="0"/>
                              <a:ea typeface="Cambria Math" panose="02040503050406030204" pitchFamily="18" charset="0"/>
                            </a:rPr>
                            <m:t>𝑜</m:t>
                          </m:r>
                        </m:sub>
                      </m:sSub>
                      <m:r>
                        <a:rPr lang="en-US" i="1" spc="-1">
                          <a:latin typeface="Cambria Math" panose="02040503050406030204" pitchFamily="18" charset="0"/>
                          <a:ea typeface="Cambria Math" panose="02040503050406030204" pitchFamily="18" charset="0"/>
                        </a:rPr>
                        <m:t>∙</m:t>
                      </m:r>
                      <m:sSub>
                        <m:sSubPr>
                          <m:ctrlPr>
                            <a:rPr lang="en-US" i="1" spc="-1">
                              <a:latin typeface="Cambria Math" panose="02040503050406030204" pitchFamily="18" charset="0"/>
                              <a:ea typeface="Cambria Math" panose="02040503050406030204" pitchFamily="18" charset="0"/>
                            </a:rPr>
                          </m:ctrlPr>
                        </m:sSubPr>
                        <m:e>
                          <m:r>
                            <a:rPr lang="en-US" i="1" spc="-1">
                              <a:latin typeface="Cambria Math" panose="02040503050406030204" pitchFamily="18" charset="0"/>
                              <a:ea typeface="Cambria Math" panose="02040503050406030204" pitchFamily="18" charset="0"/>
                            </a:rPr>
                            <m:t>𝑥</m:t>
                          </m:r>
                        </m:e>
                        <m:sub>
                          <m:r>
                            <a:rPr lang="en-US" i="1" spc="-1">
                              <a:latin typeface="Cambria Math" panose="02040503050406030204" pitchFamily="18" charset="0"/>
                              <a:ea typeface="Cambria Math" panose="02040503050406030204" pitchFamily="18" charset="0"/>
                            </a:rPr>
                            <m:t>𝑡</m:t>
                          </m:r>
                        </m:sub>
                      </m:sSub>
                      <m:r>
                        <a:rPr lang="en-US" i="1" spc="-1">
                          <a:latin typeface="Cambria Math" panose="02040503050406030204" pitchFamily="18" charset="0"/>
                          <a:ea typeface="Cambria Math" panose="02040503050406030204" pitchFamily="18" charset="0"/>
                        </a:rPr>
                        <m:t>+</m:t>
                      </m:r>
                      <m:sSub>
                        <m:sSubPr>
                          <m:ctrlPr>
                            <a:rPr lang="en-US" i="1" spc="-1">
                              <a:latin typeface="Cambria Math" panose="02040503050406030204" pitchFamily="18" charset="0"/>
                              <a:ea typeface="Cambria Math" panose="02040503050406030204" pitchFamily="18" charset="0"/>
                            </a:rPr>
                          </m:ctrlPr>
                        </m:sSubPr>
                        <m:e>
                          <m:r>
                            <a:rPr lang="en-US" i="1" spc="-1">
                              <a:latin typeface="Cambria Math" panose="02040503050406030204" pitchFamily="18" charset="0"/>
                              <a:ea typeface="Cambria Math" panose="02040503050406030204" pitchFamily="18" charset="0"/>
                            </a:rPr>
                            <m:t>𝑊</m:t>
                          </m:r>
                        </m:e>
                        <m:sub>
                          <m:r>
                            <a:rPr lang="en-US" b="0" i="1" spc="-1" smtClean="0">
                              <a:latin typeface="Cambria Math" panose="02040503050406030204" pitchFamily="18" charset="0"/>
                              <a:ea typeface="Cambria Math" panose="02040503050406030204" pitchFamily="18" charset="0"/>
                            </a:rPr>
                            <m:t>𝑜</m:t>
                          </m:r>
                        </m:sub>
                      </m:sSub>
                      <m:r>
                        <a:rPr lang="en-US" i="1" spc="-1">
                          <a:latin typeface="Cambria Math" panose="02040503050406030204" pitchFamily="18" charset="0"/>
                          <a:ea typeface="Cambria Math" panose="02040503050406030204" pitchFamily="18" charset="0"/>
                        </a:rPr>
                        <m:t>∙</m:t>
                      </m:r>
                      <m:sSub>
                        <m:sSubPr>
                          <m:ctrlPr>
                            <a:rPr lang="en-US" i="1" spc="-1">
                              <a:latin typeface="Cambria Math" panose="02040503050406030204" pitchFamily="18" charset="0"/>
                              <a:ea typeface="Cambria Math" panose="02040503050406030204" pitchFamily="18" charset="0"/>
                            </a:rPr>
                          </m:ctrlPr>
                        </m:sSubPr>
                        <m:e>
                          <m:r>
                            <a:rPr lang="en-US" i="1" spc="-1">
                              <a:latin typeface="Cambria Math" panose="02040503050406030204" pitchFamily="18" charset="0"/>
                              <a:ea typeface="Cambria Math" panose="02040503050406030204" pitchFamily="18" charset="0"/>
                            </a:rPr>
                            <m:t>h</m:t>
                          </m:r>
                        </m:e>
                        <m:sub>
                          <m:r>
                            <a:rPr lang="en-US" i="1" spc="-1">
                              <a:latin typeface="Cambria Math" panose="02040503050406030204" pitchFamily="18" charset="0"/>
                              <a:ea typeface="Cambria Math" panose="02040503050406030204" pitchFamily="18" charset="0"/>
                            </a:rPr>
                            <m:t>𝑡</m:t>
                          </m:r>
                          <m:r>
                            <a:rPr lang="en-US" i="1" spc="-1">
                              <a:latin typeface="Cambria Math" panose="02040503050406030204" pitchFamily="18" charset="0"/>
                              <a:ea typeface="Cambria Math" panose="02040503050406030204" pitchFamily="18" charset="0"/>
                            </a:rPr>
                            <m:t>−1</m:t>
                          </m:r>
                        </m:sub>
                      </m:sSub>
                      <m:r>
                        <a:rPr lang="en-US" i="1" spc="-1">
                          <a:latin typeface="Cambria Math" panose="02040503050406030204" pitchFamily="18" charset="0"/>
                          <a:ea typeface="Cambria Math" panose="02040503050406030204" pitchFamily="18" charset="0"/>
                        </a:rPr>
                        <m:t>+</m:t>
                      </m:r>
                      <m:sSub>
                        <m:sSubPr>
                          <m:ctrlPr>
                            <a:rPr lang="en-US" i="1" spc="-1" smtClean="0">
                              <a:latin typeface="Cambria Math" panose="02040503050406030204" pitchFamily="18" charset="0"/>
                              <a:ea typeface="Cambria Math" panose="02040503050406030204" pitchFamily="18" charset="0"/>
                            </a:rPr>
                          </m:ctrlPr>
                        </m:sSubPr>
                        <m:e>
                          <m:r>
                            <a:rPr lang="en-US" i="1" spc="-1">
                              <a:latin typeface="Cambria Math" panose="02040503050406030204" pitchFamily="18" charset="0"/>
                              <a:ea typeface="Cambria Math" panose="02040503050406030204" pitchFamily="18" charset="0"/>
                            </a:rPr>
                            <m:t>𝑏</m:t>
                          </m:r>
                        </m:e>
                        <m:sub>
                          <m:r>
                            <a:rPr lang="en-US" b="0" i="1" spc="-1" smtClean="0">
                              <a:latin typeface="Cambria Math" panose="02040503050406030204" pitchFamily="18" charset="0"/>
                              <a:ea typeface="Cambria Math" panose="02040503050406030204" pitchFamily="18" charset="0"/>
                            </a:rPr>
                            <m:t>𝑜</m:t>
                          </m:r>
                        </m:sub>
                      </m:sSub>
                      <m:r>
                        <a:rPr lang="en-US" i="1" spc="-1">
                          <a:latin typeface="Cambria Math" panose="02040503050406030204" pitchFamily="18" charset="0"/>
                          <a:ea typeface="Cambria Math" panose="02040503050406030204" pitchFamily="18" charset="0"/>
                        </a:rPr>
                        <m:t>)</m:t>
                      </m:r>
                    </m:oMath>
                  </m:oMathPara>
                </a14:m>
                <a:endParaRPr lang="en-US" spc="-1" smtClean="0">
                  <a:latin typeface="Arial" panose="020B0604020202020204" pitchFamily="34" charset="0"/>
                  <a:cs typeface="Arial" panose="020B0604020202020204" pitchFamily="34" charset="0"/>
                </a:endParaRPr>
              </a:p>
              <a:p>
                <a:pPr marL="594000" lvl="2" indent="0">
                  <a:buNone/>
                </a:pPr>
                <a:r>
                  <a:rPr lang="en-US" spc="-1" smtClean="0">
                    <a:latin typeface="Arial" panose="020B0604020202020204" pitchFamily="34" charset="0"/>
                    <a:cs typeface="Arial" panose="020B0604020202020204" pitchFamily="34" charset="0"/>
                  </a:rPr>
                  <a:t>Với W, U tương tự như Vanilla RNN, b là bias</a:t>
                </a:r>
                <a:r>
                  <a:rPr lang="vi-VN"/>
                  <a:t/>
                </a:r>
                <a:br>
                  <a:rPr lang="vi-VN"/>
                </a:br>
                <a:endParaRPr lang="en-US" spc="-1">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9889" y="1589986"/>
                <a:ext cx="7513768" cy="4937760"/>
              </a:xfrm>
              <a:blipFill>
                <a:blip r:embed="rId2"/>
                <a:stretch>
                  <a:fillRect l="-324"/>
                </a:stretch>
              </a:blipFill>
            </p:spPr>
            <p:txBody>
              <a:bodyPr/>
              <a:lstStyle/>
              <a:p>
                <a:r>
                  <a:rPr lang="vi-VN">
                    <a:noFill/>
                  </a:rPr>
                  <a:t> </a:t>
                </a:r>
              </a:p>
            </p:txBody>
          </p:sp>
        </mc:Fallback>
      </mc:AlternateContent>
      <p:sp>
        <p:nvSpPr>
          <p:cNvPr id="4" name="Rectangle 3"/>
          <p:cNvSpPr/>
          <p:nvPr/>
        </p:nvSpPr>
        <p:spPr>
          <a:xfrm>
            <a:off x="7801087" y="4534990"/>
            <a:ext cx="4390913" cy="276999"/>
          </a:xfrm>
          <a:prstGeom prst="rect">
            <a:avLst/>
          </a:prstGeom>
        </p:spPr>
        <p:txBody>
          <a:bodyPr wrap="square">
            <a:spAutoFit/>
          </a:bodyPr>
          <a:lstStyle/>
          <a:p>
            <a:r>
              <a:rPr lang="vi-VN" sz="1200" i="1"/>
              <a:t>https://colah.github.io/posts/2015-08-Understanding-LSTMs/</a:t>
            </a:r>
          </a:p>
        </p:txBody>
      </p:sp>
      <p:pic>
        <p:nvPicPr>
          <p:cNvPr id="3074" name="Picture 2" descr="Bài 14: Long short term memory (LSTM) | Deep Learning cơ bả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5395" y="1759803"/>
            <a:ext cx="3802295" cy="229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55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19740" y="539931"/>
            <a:ext cx="11406499" cy="923110"/>
          </a:xfrm>
        </p:spPr>
        <p:txBody>
          <a:bodyPr/>
          <a:lstStyle/>
          <a:p>
            <a:r>
              <a:rPr lang="en-US" smtClean="0">
                <a:latin typeface="Arial" panose="020B0604020202020204" pitchFamily="34" charset="0"/>
                <a:cs typeface="Arial" panose="020B0604020202020204" pitchFamily="34" charset="0"/>
              </a:rPr>
              <a:t>long-short term memory - lớp bộ nhớ hồi tiếp ngắn-dài hạn</a:t>
            </a: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9889" y="1825117"/>
                <a:ext cx="7343951" cy="4523432"/>
              </a:xfrm>
            </p:spPr>
            <p:txBody>
              <a:bodyPr>
                <a:noAutofit/>
              </a:bodyPr>
              <a:lstStyle/>
              <a:p>
                <a:pPr lvl="1"/>
                <a14:m>
                  <m:oMath xmlns:m="http://schemas.openxmlformats.org/officeDocument/2006/math">
                    <m:sSub>
                      <m:sSubPr>
                        <m:ctrlPr>
                          <a:rPr lang="en-US" sz="1600" i="1" spc="-1" smtClean="0">
                            <a:latin typeface="Cambria Math" panose="02040503050406030204" pitchFamily="18" charset="0"/>
                          </a:rPr>
                        </m:ctrlPr>
                      </m:sSubPr>
                      <m:e>
                        <m:acc>
                          <m:accPr>
                            <m:chr m:val="̃"/>
                            <m:ctrlPr>
                              <a:rPr lang="en-US" sz="1600" i="1" spc="-1">
                                <a:latin typeface="Cambria Math" panose="02040503050406030204" pitchFamily="18" charset="0"/>
                              </a:rPr>
                            </m:ctrlPr>
                          </m:accPr>
                          <m:e>
                            <m:r>
                              <a:rPr lang="en-US" sz="1600" i="1" spc="-1">
                                <a:latin typeface="Cambria Math" panose="02040503050406030204" pitchFamily="18" charset="0"/>
                              </a:rPr>
                              <m:t>𝑐</m:t>
                            </m:r>
                          </m:e>
                        </m:acc>
                      </m:e>
                      <m:sub>
                        <m:r>
                          <a:rPr lang="en-US" sz="1600" i="1" spc="-1">
                            <a:latin typeface="Cambria Math" panose="02040503050406030204" pitchFamily="18" charset="0"/>
                          </a:rPr>
                          <m:t>𝑡</m:t>
                        </m:r>
                      </m:sub>
                    </m:sSub>
                  </m:oMath>
                </a14:m>
                <a:r>
                  <a:rPr lang="en-US" sz="1600" i="1" spc="-1" smtClean="0">
                    <a:latin typeface="Arial" panose="020B0604020202020204" pitchFamily="34" charset="0"/>
                    <a:cs typeface="Arial" panose="020B0604020202020204" pitchFamily="34" charset="0"/>
                  </a:rPr>
                  <a:t> - </a:t>
                </a:r>
                <a:r>
                  <a:rPr lang="en-US" sz="1600" spc="-1" smtClean="0">
                    <a:latin typeface="Arial" panose="020B0604020202020204" pitchFamily="34" charset="0"/>
                    <a:cs typeface="Arial" panose="020B0604020202020204" pitchFamily="34" charset="0"/>
                  </a:rPr>
                  <a:t>cell input activation</a:t>
                </a:r>
                <a:endParaRPr lang="en-US" sz="1600" i="1" spc="-1" smtClean="0">
                  <a:latin typeface="Cambria Math" panose="02040503050406030204" pitchFamily="18" charset="0"/>
                </a:endParaRPr>
              </a:p>
              <a:p>
                <a:pPr marL="324000" lvl="1" indent="0">
                  <a:buNone/>
                </a:pPr>
                <a14:m>
                  <m:oMathPara xmlns:m="http://schemas.openxmlformats.org/officeDocument/2006/math">
                    <m:oMathParaPr>
                      <m:jc m:val="centerGroup"/>
                    </m:oMathParaPr>
                    <m:oMath xmlns:m="http://schemas.openxmlformats.org/officeDocument/2006/math">
                      <m:sSub>
                        <m:sSubPr>
                          <m:ctrlPr>
                            <a:rPr lang="en-US" sz="1600" i="1" spc="-1">
                              <a:latin typeface="Cambria Math" panose="02040503050406030204" pitchFamily="18" charset="0"/>
                            </a:rPr>
                          </m:ctrlPr>
                        </m:sSubPr>
                        <m:e>
                          <m:acc>
                            <m:accPr>
                              <m:chr m:val="̃"/>
                              <m:ctrlPr>
                                <a:rPr lang="en-US" sz="1600" i="1" spc="-1" smtClean="0">
                                  <a:latin typeface="Cambria Math" panose="02040503050406030204" pitchFamily="18" charset="0"/>
                                </a:rPr>
                              </m:ctrlPr>
                            </m:accPr>
                            <m:e>
                              <m:r>
                                <a:rPr lang="en-US" sz="1600" b="0" i="1" spc="-1" smtClean="0">
                                  <a:latin typeface="Cambria Math" panose="02040503050406030204" pitchFamily="18" charset="0"/>
                                </a:rPr>
                                <m:t>𝑐</m:t>
                              </m:r>
                            </m:e>
                          </m:acc>
                        </m:e>
                        <m:sub>
                          <m:r>
                            <a:rPr lang="en-US" sz="1600" i="1" spc="-1">
                              <a:latin typeface="Cambria Math" panose="02040503050406030204" pitchFamily="18" charset="0"/>
                            </a:rPr>
                            <m:t>𝑡</m:t>
                          </m:r>
                        </m:sub>
                      </m:sSub>
                      <m:r>
                        <a:rPr lang="en-US" sz="1600" i="1" spc="-1">
                          <a:latin typeface="Cambria Math" panose="02040503050406030204" pitchFamily="18" charset="0"/>
                        </a:rPr>
                        <m:t>=</m:t>
                      </m:r>
                      <m:r>
                        <a:rPr lang="en-US" sz="1600" b="0" i="1" spc="-1" smtClean="0">
                          <a:latin typeface="Cambria Math" panose="02040503050406030204" pitchFamily="18" charset="0"/>
                        </a:rPr>
                        <m:t>𝑡𝑎𝑛h</m:t>
                      </m:r>
                      <m:r>
                        <a:rPr lang="en-US" sz="1600" i="1" spc="-1">
                          <a:latin typeface="Cambria Math" panose="02040503050406030204" pitchFamily="18" charset="0"/>
                          <a:ea typeface="Cambria Math" panose="02040503050406030204" pitchFamily="18" charset="0"/>
                        </a:rPr>
                        <m:t>(</m:t>
                      </m:r>
                      <m:sSub>
                        <m:sSubPr>
                          <m:ctrlPr>
                            <a:rPr lang="en-US" sz="1600" i="1" spc="-1">
                              <a:latin typeface="Cambria Math" panose="02040503050406030204" pitchFamily="18" charset="0"/>
                              <a:ea typeface="Cambria Math" panose="02040503050406030204" pitchFamily="18" charset="0"/>
                            </a:rPr>
                          </m:ctrlPr>
                        </m:sSubPr>
                        <m:e>
                          <m:r>
                            <a:rPr lang="en-US" sz="1600" i="1" spc="-1">
                              <a:latin typeface="Cambria Math" panose="02040503050406030204" pitchFamily="18" charset="0"/>
                              <a:ea typeface="Cambria Math" panose="02040503050406030204" pitchFamily="18" charset="0"/>
                            </a:rPr>
                            <m:t>𝑈</m:t>
                          </m:r>
                        </m:e>
                        <m:sub>
                          <m:r>
                            <a:rPr lang="en-US" sz="1600" b="0" i="1" spc="-1" smtClean="0">
                              <a:latin typeface="Cambria Math" panose="02040503050406030204" pitchFamily="18" charset="0"/>
                              <a:ea typeface="Cambria Math" panose="02040503050406030204" pitchFamily="18" charset="0"/>
                            </a:rPr>
                            <m:t>𝑐</m:t>
                          </m:r>
                        </m:sub>
                      </m:sSub>
                      <m:r>
                        <a:rPr lang="en-US" sz="1600" i="1" spc="-1">
                          <a:latin typeface="Cambria Math" panose="02040503050406030204" pitchFamily="18" charset="0"/>
                          <a:ea typeface="Cambria Math" panose="02040503050406030204" pitchFamily="18" charset="0"/>
                        </a:rPr>
                        <m:t>∙</m:t>
                      </m:r>
                      <m:sSub>
                        <m:sSubPr>
                          <m:ctrlPr>
                            <a:rPr lang="en-US" sz="1600" i="1" spc="-1">
                              <a:latin typeface="Cambria Math" panose="02040503050406030204" pitchFamily="18" charset="0"/>
                              <a:ea typeface="Cambria Math" panose="02040503050406030204" pitchFamily="18" charset="0"/>
                            </a:rPr>
                          </m:ctrlPr>
                        </m:sSubPr>
                        <m:e>
                          <m:r>
                            <a:rPr lang="en-US" sz="1600" i="1" spc="-1">
                              <a:latin typeface="Cambria Math" panose="02040503050406030204" pitchFamily="18" charset="0"/>
                              <a:ea typeface="Cambria Math" panose="02040503050406030204" pitchFamily="18" charset="0"/>
                            </a:rPr>
                            <m:t>𝑥</m:t>
                          </m:r>
                        </m:e>
                        <m:sub>
                          <m:r>
                            <a:rPr lang="en-US" sz="1600" i="1" spc="-1">
                              <a:latin typeface="Cambria Math" panose="02040503050406030204" pitchFamily="18" charset="0"/>
                              <a:ea typeface="Cambria Math" panose="02040503050406030204" pitchFamily="18" charset="0"/>
                            </a:rPr>
                            <m:t>𝑡</m:t>
                          </m:r>
                        </m:sub>
                      </m:sSub>
                      <m:r>
                        <a:rPr lang="en-US" sz="1600" i="1" spc="-1">
                          <a:latin typeface="Cambria Math" panose="02040503050406030204" pitchFamily="18" charset="0"/>
                          <a:ea typeface="Cambria Math" panose="02040503050406030204" pitchFamily="18" charset="0"/>
                        </a:rPr>
                        <m:t>+</m:t>
                      </m:r>
                      <m:sSub>
                        <m:sSubPr>
                          <m:ctrlPr>
                            <a:rPr lang="en-US" sz="1600" i="1" spc="-1">
                              <a:latin typeface="Cambria Math" panose="02040503050406030204" pitchFamily="18" charset="0"/>
                              <a:ea typeface="Cambria Math" panose="02040503050406030204" pitchFamily="18" charset="0"/>
                            </a:rPr>
                          </m:ctrlPr>
                        </m:sSubPr>
                        <m:e>
                          <m:r>
                            <a:rPr lang="en-US" sz="1600" i="1" spc="-1">
                              <a:latin typeface="Cambria Math" panose="02040503050406030204" pitchFamily="18" charset="0"/>
                              <a:ea typeface="Cambria Math" panose="02040503050406030204" pitchFamily="18" charset="0"/>
                            </a:rPr>
                            <m:t>𝑊</m:t>
                          </m:r>
                        </m:e>
                        <m:sub>
                          <m:r>
                            <a:rPr lang="en-US" sz="1600" b="0" i="1" spc="-1" smtClean="0">
                              <a:latin typeface="Cambria Math" panose="02040503050406030204" pitchFamily="18" charset="0"/>
                              <a:ea typeface="Cambria Math" panose="02040503050406030204" pitchFamily="18" charset="0"/>
                            </a:rPr>
                            <m:t>𝑐</m:t>
                          </m:r>
                        </m:sub>
                      </m:sSub>
                      <m:r>
                        <a:rPr lang="en-US" sz="1600" i="1" spc="-1">
                          <a:latin typeface="Cambria Math" panose="02040503050406030204" pitchFamily="18" charset="0"/>
                          <a:ea typeface="Cambria Math" panose="02040503050406030204" pitchFamily="18" charset="0"/>
                        </a:rPr>
                        <m:t>∙</m:t>
                      </m:r>
                      <m:sSub>
                        <m:sSubPr>
                          <m:ctrlPr>
                            <a:rPr lang="en-US" sz="1600" i="1" spc="-1">
                              <a:latin typeface="Cambria Math" panose="02040503050406030204" pitchFamily="18" charset="0"/>
                              <a:ea typeface="Cambria Math" panose="02040503050406030204" pitchFamily="18" charset="0"/>
                            </a:rPr>
                          </m:ctrlPr>
                        </m:sSubPr>
                        <m:e>
                          <m:r>
                            <a:rPr lang="en-US" sz="1600" i="1" spc="-1">
                              <a:latin typeface="Cambria Math" panose="02040503050406030204" pitchFamily="18" charset="0"/>
                              <a:ea typeface="Cambria Math" panose="02040503050406030204" pitchFamily="18" charset="0"/>
                            </a:rPr>
                            <m:t>h</m:t>
                          </m:r>
                        </m:e>
                        <m:sub>
                          <m:r>
                            <a:rPr lang="en-US" sz="1600" i="1" spc="-1">
                              <a:latin typeface="Cambria Math" panose="02040503050406030204" pitchFamily="18" charset="0"/>
                              <a:ea typeface="Cambria Math" panose="02040503050406030204" pitchFamily="18" charset="0"/>
                            </a:rPr>
                            <m:t>𝑡</m:t>
                          </m:r>
                          <m:r>
                            <a:rPr lang="en-US" sz="1600" i="1" spc="-1">
                              <a:latin typeface="Cambria Math" panose="02040503050406030204" pitchFamily="18" charset="0"/>
                              <a:ea typeface="Cambria Math" panose="02040503050406030204" pitchFamily="18" charset="0"/>
                            </a:rPr>
                            <m:t>−1</m:t>
                          </m:r>
                        </m:sub>
                      </m:sSub>
                      <m:r>
                        <a:rPr lang="en-US" sz="1600" i="1" spc="-1">
                          <a:latin typeface="Cambria Math" panose="02040503050406030204" pitchFamily="18" charset="0"/>
                          <a:ea typeface="Cambria Math" panose="02040503050406030204" pitchFamily="18" charset="0"/>
                        </a:rPr>
                        <m:t>+</m:t>
                      </m:r>
                      <m:sSub>
                        <m:sSubPr>
                          <m:ctrlPr>
                            <a:rPr lang="en-US" sz="1600" i="1" spc="-1">
                              <a:latin typeface="Cambria Math" panose="02040503050406030204" pitchFamily="18" charset="0"/>
                              <a:ea typeface="Cambria Math" panose="02040503050406030204" pitchFamily="18" charset="0"/>
                            </a:rPr>
                          </m:ctrlPr>
                        </m:sSubPr>
                        <m:e>
                          <m:r>
                            <a:rPr lang="en-US" sz="1600" i="1" spc="-1">
                              <a:latin typeface="Cambria Math" panose="02040503050406030204" pitchFamily="18" charset="0"/>
                              <a:ea typeface="Cambria Math" panose="02040503050406030204" pitchFamily="18" charset="0"/>
                            </a:rPr>
                            <m:t>𝑏</m:t>
                          </m:r>
                        </m:e>
                        <m:sub>
                          <m:r>
                            <a:rPr lang="en-US" sz="1600" b="0" i="1" spc="-1" smtClean="0">
                              <a:latin typeface="Cambria Math" panose="02040503050406030204" pitchFamily="18" charset="0"/>
                              <a:ea typeface="Cambria Math" panose="02040503050406030204" pitchFamily="18" charset="0"/>
                            </a:rPr>
                            <m:t>𝑐</m:t>
                          </m:r>
                        </m:sub>
                      </m:sSub>
                      <m:r>
                        <a:rPr lang="en-US" sz="1600" i="1" spc="-1">
                          <a:latin typeface="Cambria Math" panose="02040503050406030204" pitchFamily="18" charset="0"/>
                          <a:ea typeface="Cambria Math" panose="02040503050406030204" pitchFamily="18" charset="0"/>
                        </a:rPr>
                        <m:t>)</m:t>
                      </m:r>
                    </m:oMath>
                  </m:oMathPara>
                </a14:m>
                <a:endParaRPr lang="en-US" sz="1600" spc="-1" smtClean="0">
                  <a:latin typeface="Arial" panose="020B0604020202020204" pitchFamily="34" charset="0"/>
                  <a:cs typeface="Arial" panose="020B0604020202020204" pitchFamily="34" charset="0"/>
                </a:endParaRPr>
              </a:p>
              <a:p>
                <a:pPr lvl="1"/>
                <a14:m>
                  <m:oMath xmlns:m="http://schemas.openxmlformats.org/officeDocument/2006/math">
                    <m:sSub>
                      <m:sSubPr>
                        <m:ctrlPr>
                          <a:rPr lang="en-US" sz="1600" i="1" spc="-1" smtClean="0">
                            <a:latin typeface="Cambria Math" panose="02040503050406030204" pitchFamily="18" charset="0"/>
                            <a:cs typeface="Arial" panose="020B0604020202020204" pitchFamily="34" charset="0"/>
                          </a:rPr>
                        </m:ctrlPr>
                      </m:sSubPr>
                      <m:e>
                        <m:r>
                          <a:rPr lang="en-US" sz="1600" b="0" i="1" spc="-1" smtClean="0">
                            <a:latin typeface="Cambria Math" panose="02040503050406030204" pitchFamily="18" charset="0"/>
                            <a:cs typeface="Arial" panose="020B0604020202020204" pitchFamily="34" charset="0"/>
                          </a:rPr>
                          <m:t>𝑐</m:t>
                        </m:r>
                      </m:e>
                      <m:sub>
                        <m:r>
                          <a:rPr lang="en-US" sz="1600" b="0" i="1" spc="-1" smtClean="0">
                            <a:latin typeface="Cambria Math" panose="02040503050406030204" pitchFamily="18" charset="0"/>
                            <a:cs typeface="Arial" panose="020B0604020202020204" pitchFamily="34" charset="0"/>
                          </a:rPr>
                          <m:t>𝑡</m:t>
                        </m:r>
                      </m:sub>
                    </m:sSub>
                    <m:r>
                      <a:rPr lang="en-US" sz="1600" b="0" i="1" spc="-1" smtClean="0">
                        <a:latin typeface="Cambria Math" panose="02040503050406030204" pitchFamily="18" charset="0"/>
                        <a:cs typeface="Arial" panose="020B0604020202020204" pitchFamily="34" charset="0"/>
                      </a:rPr>
                      <m:t>=</m:t>
                    </m:r>
                    <m:sSub>
                      <m:sSubPr>
                        <m:ctrlPr>
                          <a:rPr lang="en-US" sz="1600" b="0" i="1" spc="-1" smtClean="0">
                            <a:latin typeface="Cambria Math" panose="02040503050406030204" pitchFamily="18" charset="0"/>
                            <a:cs typeface="Arial" panose="020B0604020202020204" pitchFamily="34" charset="0"/>
                          </a:rPr>
                        </m:ctrlPr>
                      </m:sSubPr>
                      <m:e>
                        <m:r>
                          <a:rPr lang="en-US" sz="1600" b="0" i="1" spc="-1" smtClean="0">
                            <a:latin typeface="Cambria Math" panose="02040503050406030204" pitchFamily="18" charset="0"/>
                            <a:cs typeface="Arial" panose="020B0604020202020204" pitchFamily="34" charset="0"/>
                          </a:rPr>
                          <m:t>𝑓</m:t>
                        </m:r>
                      </m:e>
                      <m:sub>
                        <m:r>
                          <a:rPr lang="en-US" sz="1600" b="0" i="1" spc="-1" smtClean="0">
                            <a:latin typeface="Cambria Math" panose="02040503050406030204" pitchFamily="18" charset="0"/>
                            <a:cs typeface="Arial" panose="020B0604020202020204" pitchFamily="34" charset="0"/>
                          </a:rPr>
                          <m:t>𝑡</m:t>
                        </m:r>
                      </m:sub>
                    </m:sSub>
                    <m:r>
                      <a:rPr lang="en-US" sz="1600" b="0" i="1" spc="-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600" b="0" i="1" spc="-1" smtClean="0">
                            <a:latin typeface="Cambria Math" panose="02040503050406030204" pitchFamily="18" charset="0"/>
                            <a:ea typeface="Cambria Math" panose="02040503050406030204" pitchFamily="18" charset="0"/>
                            <a:cs typeface="Arial" panose="020B0604020202020204" pitchFamily="34" charset="0"/>
                          </a:rPr>
                        </m:ctrlPr>
                      </m:sSubPr>
                      <m:e>
                        <m:r>
                          <a:rPr lang="en-US" sz="1600" b="0" i="1" spc="-1" smtClean="0">
                            <a:latin typeface="Cambria Math" panose="02040503050406030204" pitchFamily="18" charset="0"/>
                            <a:ea typeface="Cambria Math" panose="02040503050406030204" pitchFamily="18" charset="0"/>
                            <a:cs typeface="Arial" panose="020B0604020202020204" pitchFamily="34" charset="0"/>
                          </a:rPr>
                          <m:t>𝑐</m:t>
                        </m:r>
                      </m:e>
                      <m:sub>
                        <m:r>
                          <a:rPr lang="en-US" sz="1600" b="0" i="1" spc="-1" smtClean="0">
                            <a:latin typeface="Cambria Math" panose="02040503050406030204" pitchFamily="18" charset="0"/>
                            <a:ea typeface="Cambria Math" panose="02040503050406030204" pitchFamily="18" charset="0"/>
                            <a:cs typeface="Arial" panose="020B0604020202020204" pitchFamily="34" charset="0"/>
                          </a:rPr>
                          <m:t>𝑡</m:t>
                        </m:r>
                        <m:r>
                          <a:rPr lang="en-US" sz="1600" b="0" i="1" spc="-1" smtClean="0">
                            <a:latin typeface="Cambria Math" panose="02040503050406030204" pitchFamily="18" charset="0"/>
                            <a:ea typeface="Cambria Math" panose="02040503050406030204" pitchFamily="18" charset="0"/>
                            <a:cs typeface="Arial" panose="020B0604020202020204" pitchFamily="34" charset="0"/>
                          </a:rPr>
                          <m:t>−1</m:t>
                        </m:r>
                      </m:sub>
                    </m:sSub>
                    <m:r>
                      <a:rPr lang="en-US" sz="1600" b="0" i="1" spc="-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600" b="0" i="1" spc="-1" smtClean="0">
                            <a:latin typeface="Cambria Math" panose="02040503050406030204" pitchFamily="18" charset="0"/>
                            <a:ea typeface="Cambria Math" panose="02040503050406030204" pitchFamily="18" charset="0"/>
                            <a:cs typeface="Arial" panose="020B0604020202020204" pitchFamily="34" charset="0"/>
                          </a:rPr>
                        </m:ctrlPr>
                      </m:sSubPr>
                      <m:e>
                        <m:r>
                          <a:rPr lang="en-US" sz="1600" b="0" i="1" spc="-1" smtClean="0">
                            <a:latin typeface="Cambria Math" panose="02040503050406030204" pitchFamily="18" charset="0"/>
                            <a:ea typeface="Cambria Math" panose="02040503050406030204" pitchFamily="18" charset="0"/>
                            <a:cs typeface="Arial" panose="020B0604020202020204" pitchFamily="34" charset="0"/>
                          </a:rPr>
                          <m:t>𝑖</m:t>
                        </m:r>
                      </m:e>
                      <m:sub>
                        <m:r>
                          <a:rPr lang="en-US" sz="1600" b="0" i="1" spc="-1" smtClean="0">
                            <a:latin typeface="Cambria Math" panose="02040503050406030204" pitchFamily="18" charset="0"/>
                            <a:ea typeface="Cambria Math" panose="02040503050406030204" pitchFamily="18" charset="0"/>
                            <a:cs typeface="Arial" panose="020B0604020202020204" pitchFamily="34" charset="0"/>
                          </a:rPr>
                          <m:t>𝑡</m:t>
                        </m:r>
                      </m:sub>
                    </m:sSub>
                    <m:r>
                      <a:rPr lang="en-US" sz="1600" b="0" i="1" spc="-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1600" b="0" i="1" spc="-1" smtClean="0">
                            <a:latin typeface="Cambria Math" panose="02040503050406030204" pitchFamily="18" charset="0"/>
                            <a:ea typeface="Cambria Math" panose="02040503050406030204" pitchFamily="18" charset="0"/>
                            <a:cs typeface="Arial" panose="020B0604020202020204" pitchFamily="34" charset="0"/>
                          </a:rPr>
                        </m:ctrlPr>
                      </m:sSubPr>
                      <m:e>
                        <m:acc>
                          <m:accPr>
                            <m:chr m:val="̃"/>
                            <m:ctrlPr>
                              <a:rPr lang="en-US" sz="1600" b="0" i="1" spc="-1" smtClean="0">
                                <a:latin typeface="Cambria Math" panose="02040503050406030204" pitchFamily="18" charset="0"/>
                                <a:ea typeface="Cambria Math" panose="02040503050406030204" pitchFamily="18" charset="0"/>
                                <a:cs typeface="Arial" panose="020B0604020202020204" pitchFamily="34" charset="0"/>
                              </a:rPr>
                            </m:ctrlPr>
                          </m:accPr>
                          <m:e>
                            <m:r>
                              <a:rPr lang="en-US" sz="1600" b="0" i="1" spc="-1" smtClean="0">
                                <a:latin typeface="Cambria Math" panose="02040503050406030204" pitchFamily="18" charset="0"/>
                                <a:ea typeface="Cambria Math" panose="02040503050406030204" pitchFamily="18" charset="0"/>
                                <a:cs typeface="Arial" panose="020B0604020202020204" pitchFamily="34" charset="0"/>
                              </a:rPr>
                              <m:t>𝑐</m:t>
                            </m:r>
                          </m:e>
                        </m:acc>
                      </m:e>
                      <m:sub>
                        <m:r>
                          <a:rPr lang="en-US" sz="1600" b="0" i="1" spc="-1" smtClean="0">
                            <a:latin typeface="Cambria Math" panose="02040503050406030204" pitchFamily="18" charset="0"/>
                            <a:ea typeface="Cambria Math" panose="02040503050406030204" pitchFamily="18" charset="0"/>
                            <a:cs typeface="Arial" panose="020B0604020202020204" pitchFamily="34" charset="0"/>
                          </a:rPr>
                          <m:t>𝑡</m:t>
                        </m:r>
                      </m:sub>
                    </m:sSub>
                  </m:oMath>
                </a14:m>
                <a:r>
                  <a:rPr lang="en-US" sz="1600" spc="-1" smtClean="0">
                    <a:latin typeface="Arial" panose="020B0604020202020204" pitchFamily="34" charset="0"/>
                    <a:cs typeface="Arial" panose="020B0604020202020204" pitchFamily="34" charset="0"/>
                  </a:rPr>
                  <a:t> </a:t>
                </a:r>
              </a:p>
              <a:p>
                <a:pPr marL="630000" lvl="2" indent="0">
                  <a:buNone/>
                </a:pPr>
                <a:r>
                  <a:rPr lang="en-US" sz="1600" spc="-1" smtClean="0">
                    <a:latin typeface="Arial" panose="020B0604020202020204" pitchFamily="34" charset="0"/>
                    <a:cs typeface="Arial" panose="020B0604020202020204" pitchFamily="34" charset="0"/>
                  </a:rPr>
                  <a:t>f</a:t>
                </a:r>
                <a:r>
                  <a:rPr lang="vi-VN" sz="1600" smtClean="0">
                    <a:latin typeface="Arial" panose="020B0604020202020204" pitchFamily="34" charset="0"/>
                    <a:cs typeface="Arial" panose="020B0604020202020204" pitchFamily="34" charset="0"/>
                  </a:rPr>
                  <a:t>orget </a:t>
                </a:r>
                <a:r>
                  <a:rPr lang="vi-VN" sz="1600">
                    <a:latin typeface="Arial" panose="020B0604020202020204" pitchFamily="34" charset="0"/>
                    <a:cs typeface="Arial" panose="020B0604020202020204" pitchFamily="34" charset="0"/>
                  </a:rPr>
                  <a:t>gate</a:t>
                </a:r>
                <a:r>
                  <a:rPr lang="vi-VN" sz="1600" b="1">
                    <a:latin typeface="Arial" panose="020B0604020202020204" pitchFamily="34" charset="0"/>
                    <a:cs typeface="Arial" panose="020B0604020202020204" pitchFamily="34" charset="0"/>
                  </a:rPr>
                  <a:t> </a:t>
                </a:r>
                <a:r>
                  <a:rPr lang="vi-VN" sz="1600">
                    <a:latin typeface="Arial" panose="020B0604020202020204" pitchFamily="34" charset="0"/>
                    <a:cs typeface="Arial" panose="020B0604020202020204" pitchFamily="34" charset="0"/>
                  </a:rPr>
                  <a:t>quyết định xem cần lấy bao nhiêu từ cell state trước và input</a:t>
                </a:r>
                <a:r>
                  <a:rPr lang="vi-VN" sz="1600" b="1">
                    <a:latin typeface="Arial" panose="020B0604020202020204" pitchFamily="34" charset="0"/>
                    <a:cs typeface="Arial" panose="020B0604020202020204" pitchFamily="34" charset="0"/>
                  </a:rPr>
                  <a:t> </a:t>
                </a:r>
                <a:r>
                  <a:rPr lang="vi-VN" sz="1600">
                    <a:latin typeface="Arial" panose="020B0604020202020204" pitchFamily="34" charset="0"/>
                    <a:cs typeface="Arial" panose="020B0604020202020204" pitchFamily="34" charset="0"/>
                  </a:rPr>
                  <a:t>gate sẽ quyết định lấy bao nhiêu từ input của state và hidden layer của layer trước. </a:t>
                </a:r>
                <a:endParaRPr lang="en-US" sz="1600">
                  <a:latin typeface="Arial" panose="020B0604020202020204" pitchFamily="34" charset="0"/>
                  <a:cs typeface="Arial" panose="020B0604020202020204" pitchFamily="34" charset="0"/>
                </a:endParaRPr>
              </a:p>
              <a:p>
                <a:pPr marL="630000" lvl="2" indent="0">
                  <a:buNone/>
                </a:pPr>
                <a:r>
                  <a:rPr lang="vi-VN" sz="1600" smtClean="0">
                    <a:latin typeface="Arial" panose="020B0604020202020204" pitchFamily="34" charset="0"/>
                    <a:cs typeface="Arial" panose="020B0604020202020204" pitchFamily="34" charset="0"/>
                  </a:rPr>
                  <a:t>c</a:t>
                </a:r>
                <a:r>
                  <a:rPr lang="vi-VN" sz="1600" baseline="-25000" smtClean="0">
                    <a:latin typeface="Arial" panose="020B0604020202020204" pitchFamily="34" charset="0"/>
                    <a:cs typeface="Arial" panose="020B0604020202020204" pitchFamily="34" charset="0"/>
                  </a:rPr>
                  <a:t>t</a:t>
                </a:r>
                <a:r>
                  <a:rPr lang="vi-VN" sz="1600" i="1" smtClean="0">
                    <a:latin typeface="Arial" panose="020B0604020202020204" pitchFamily="34" charset="0"/>
                    <a:cs typeface="Arial" panose="020B0604020202020204" pitchFamily="34" charset="0"/>
                  </a:rPr>
                  <a:t> </a:t>
                </a:r>
                <a:r>
                  <a:rPr lang="vi-VN" sz="1600" smtClean="0">
                    <a:latin typeface="Arial" panose="020B0604020202020204" pitchFamily="34" charset="0"/>
                    <a:cs typeface="Arial" panose="020B0604020202020204" pitchFamily="34" charset="0"/>
                  </a:rPr>
                  <a:t>giống</a:t>
                </a:r>
                <a:r>
                  <a:rPr lang="en-US" sz="1600" smtClean="0">
                    <a:latin typeface="Arial" panose="020B0604020202020204" pitchFamily="34" charset="0"/>
                    <a:cs typeface="Arial" panose="020B0604020202020204" pitchFamily="34" charset="0"/>
                  </a:rPr>
                  <a:t> </a:t>
                </a:r>
                <a:r>
                  <a:rPr lang="vi-VN" sz="1600" smtClean="0">
                    <a:latin typeface="Arial" panose="020B0604020202020204" pitchFamily="34" charset="0"/>
                    <a:cs typeface="Arial" panose="020B0604020202020204" pitchFamily="34" charset="0"/>
                  </a:rPr>
                  <a:t>như </a:t>
                </a:r>
                <a:r>
                  <a:rPr lang="vi-VN" sz="1600">
                    <a:latin typeface="Arial" panose="020B0604020202020204" pitchFamily="34" charset="0"/>
                    <a:cs typeface="Arial" panose="020B0604020202020204" pitchFamily="34" charset="0"/>
                  </a:rPr>
                  <a:t>một băng </a:t>
                </a:r>
                <a:r>
                  <a:rPr lang="vi-VN" sz="1600" smtClean="0">
                    <a:latin typeface="Arial" panose="020B0604020202020204" pitchFamily="34" charset="0"/>
                    <a:cs typeface="Arial" panose="020B0604020202020204" pitchFamily="34" charset="0"/>
                  </a:rPr>
                  <a:t>chuyền, </a:t>
                </a:r>
                <a:r>
                  <a:rPr lang="vi-VN" sz="1600">
                    <a:latin typeface="Arial" panose="020B0604020202020204" pitchFamily="34" charset="0"/>
                    <a:cs typeface="Arial" panose="020B0604020202020204" pitchFamily="34" charset="0"/>
                  </a:rPr>
                  <a:t>thông tin nào cần quan trọng và dùng ở sau sẽ </a:t>
                </a:r>
                <a:r>
                  <a:rPr lang="vi-VN" sz="1600" smtClean="0">
                    <a:latin typeface="Arial" panose="020B0604020202020204" pitchFamily="34" charset="0"/>
                    <a:cs typeface="Arial" panose="020B0604020202020204" pitchFamily="34" charset="0"/>
                  </a:rPr>
                  <a:t>được</a:t>
                </a:r>
                <a:r>
                  <a:rPr lang="en-US" sz="1600" smtClean="0">
                    <a:latin typeface="Arial" panose="020B0604020202020204" pitchFamily="34" charset="0"/>
                    <a:cs typeface="Arial" panose="020B0604020202020204" pitchFamily="34" charset="0"/>
                  </a:rPr>
                  <a:t> </a:t>
                </a:r>
                <a:r>
                  <a:rPr lang="vi-VN" sz="1600" smtClean="0">
                    <a:latin typeface="Arial" panose="020B0604020202020204" pitchFamily="34" charset="0"/>
                    <a:cs typeface="Arial" panose="020B0604020202020204" pitchFamily="34" charset="0"/>
                  </a:rPr>
                  <a:t>gửi </a:t>
                </a:r>
                <a:r>
                  <a:rPr lang="vi-VN" sz="1600">
                    <a:latin typeface="Arial" panose="020B0604020202020204" pitchFamily="34" charset="0"/>
                    <a:cs typeface="Arial" panose="020B0604020202020204" pitchFamily="34" charset="0"/>
                  </a:rPr>
                  <a:t>vào và dùng khi cần =&gt; có thể mang thông tin từ đi xa=&gt; long term memory </a:t>
                </a:r>
                <a:r>
                  <a:rPr lang="vi-VN" sz="1600"/>
                  <a:t/>
                </a:r>
                <a:br>
                  <a:rPr lang="vi-VN" sz="1600"/>
                </a:br>
                <a:endParaRPr lang="en-US" sz="1600" smtClean="0">
                  <a:latin typeface="Arial" panose="020B0604020202020204" pitchFamily="34" charset="0"/>
                  <a:cs typeface="Arial" panose="020B0604020202020204" pitchFamily="34" charset="0"/>
                </a:endParaRPr>
              </a:p>
              <a:p>
                <a:pPr lvl="1"/>
                <a14:m>
                  <m:oMath xmlns:m="http://schemas.openxmlformats.org/officeDocument/2006/math">
                    <m:sSub>
                      <m:sSubPr>
                        <m:ctrlPr>
                          <a:rPr lang="vi-VN" sz="160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𝑜</m:t>
                        </m:r>
                      </m:e>
                      <m:sub>
                        <m:r>
                          <a:rPr lang="en-US" sz="1600" b="0" i="1" smtClean="0">
                            <a:latin typeface="Cambria Math" panose="02040503050406030204" pitchFamily="18" charset="0"/>
                          </a:rPr>
                          <m:t>𝑡</m:t>
                        </m:r>
                      </m:sub>
                    </m:sSub>
                    <m:r>
                      <a:rPr lang="en-US" sz="1600" b="0" i="1" smtClean="0">
                        <a:latin typeface="Cambria Math" panose="02040503050406030204" pitchFamily="18" charset="0"/>
                        <a:ea typeface="Cambria Math" panose="02040503050406030204" pitchFamily="18" charset="0"/>
                      </a:rPr>
                      <m:t>∙</m:t>
                    </m:r>
                    <m:func>
                      <m:funcPr>
                        <m:ctrlPr>
                          <a:rPr lang="en-US" sz="1600" b="0" i="1" smtClean="0">
                            <a:latin typeface="Cambria Math" panose="02040503050406030204" pitchFamily="18" charset="0"/>
                            <a:ea typeface="Cambria Math" panose="02040503050406030204" pitchFamily="18" charset="0"/>
                          </a:rPr>
                        </m:ctrlPr>
                      </m:funcPr>
                      <m:fName>
                        <m:r>
                          <m:rPr>
                            <m:sty m:val="p"/>
                          </m:rPr>
                          <a:rPr lang="en-US" sz="1600" b="0" i="0" smtClean="0">
                            <a:latin typeface="Cambria Math" panose="02040503050406030204" pitchFamily="18" charset="0"/>
                            <a:ea typeface="Cambria Math" panose="02040503050406030204" pitchFamily="18" charset="0"/>
                          </a:rPr>
                          <m:t>tanh</m:t>
                        </m:r>
                      </m:fName>
                      <m:e>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𝑐</m:t>
                                </m:r>
                              </m:e>
                              <m:sub>
                                <m:r>
                                  <a:rPr lang="en-US" sz="1600" b="0" i="1" smtClean="0">
                                    <a:latin typeface="Cambria Math" panose="02040503050406030204" pitchFamily="18" charset="0"/>
                                    <a:ea typeface="Cambria Math" panose="02040503050406030204" pitchFamily="18" charset="0"/>
                                  </a:rPr>
                                  <m:t>𝑡</m:t>
                                </m:r>
                              </m:sub>
                            </m:sSub>
                          </m:e>
                        </m:d>
                        <m:r>
                          <a:rPr lang="en-US" sz="1600" b="0" i="1" smtClean="0">
                            <a:latin typeface="Cambria Math" panose="02040503050406030204" pitchFamily="18" charset="0"/>
                            <a:ea typeface="Cambria Math" panose="02040503050406030204" pitchFamily="18" charset="0"/>
                          </a:rPr>
                          <m:t> </m:t>
                        </m:r>
                      </m:e>
                    </m:func>
                  </m:oMath>
                </a14:m>
                <a:endParaRPr lang="en-US" sz="1600" b="0" smtClean="0">
                  <a:ea typeface="Cambria Math" panose="02040503050406030204" pitchFamily="18" charset="0"/>
                </a:endParaRPr>
              </a:p>
              <a:p>
                <a:pPr marL="324000" lvl="1" indent="0">
                  <a:buNone/>
                </a:pPr>
                <a:r>
                  <a:rPr lang="en-US" sz="1600" smtClean="0"/>
                  <a:t>	</a:t>
                </a:r>
                <a:r>
                  <a:rPr lang="vi-VN" sz="1600" smtClean="0"/>
                  <a:t>output </a:t>
                </a:r>
                <a:r>
                  <a:rPr lang="vi-VN" sz="1600"/>
                  <a:t>gate quyết định xem cần lấy bao nhiêu từ cell state để trở thành </a:t>
                </a:r>
                <a:r>
                  <a:rPr lang="vi-VN" sz="1600" smtClean="0"/>
                  <a:t>output</a:t>
                </a:r>
                <a:r>
                  <a:rPr lang="en-US" sz="1600" smtClean="0"/>
                  <a:t> </a:t>
                </a:r>
                <a:r>
                  <a:rPr lang="vi-VN" sz="1600" smtClean="0"/>
                  <a:t>của </a:t>
                </a:r>
                <a:r>
                  <a:rPr lang="vi-VN" sz="1600"/>
                  <a:t>hidden </a:t>
                </a:r>
                <a:r>
                  <a:rPr lang="vi-VN" sz="1600" smtClean="0"/>
                  <a:t>state</a:t>
                </a:r>
                <a:r>
                  <a:rPr lang="vi-VN" sz="1800"/>
                  <a:t/>
                </a:r>
                <a:br>
                  <a:rPr lang="vi-VN" sz="1800"/>
                </a:br>
                <a:r>
                  <a:rPr lang="vi-VN"/>
                  <a:t/>
                </a:r>
                <a:br>
                  <a:rPr lang="vi-VN"/>
                </a:br>
                <a:endParaRPr lang="en-US" spc="-1">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9889" y="1825117"/>
                <a:ext cx="7343951" cy="4523432"/>
              </a:xfrm>
              <a:blipFill>
                <a:blip r:embed="rId2"/>
                <a:stretch>
                  <a:fillRect/>
                </a:stretch>
              </a:blipFill>
            </p:spPr>
            <p:txBody>
              <a:bodyPr/>
              <a:lstStyle/>
              <a:p>
                <a:r>
                  <a:rPr lang="vi-VN">
                    <a:noFill/>
                  </a:rPr>
                  <a:t> </a:t>
                </a:r>
              </a:p>
            </p:txBody>
          </p:sp>
        </mc:Fallback>
      </mc:AlternateContent>
      <p:sp>
        <p:nvSpPr>
          <p:cNvPr id="4" name="Rectangle 3"/>
          <p:cNvSpPr/>
          <p:nvPr/>
        </p:nvSpPr>
        <p:spPr>
          <a:xfrm>
            <a:off x="7863840" y="4517573"/>
            <a:ext cx="4390913" cy="276999"/>
          </a:xfrm>
          <a:prstGeom prst="rect">
            <a:avLst/>
          </a:prstGeom>
        </p:spPr>
        <p:txBody>
          <a:bodyPr wrap="square">
            <a:spAutoFit/>
          </a:bodyPr>
          <a:lstStyle/>
          <a:p>
            <a:r>
              <a:rPr lang="vi-VN" sz="1200" i="1"/>
              <a:t>https://colah.github.io/posts/2015-08-Understanding-LSTMs/</a:t>
            </a:r>
          </a:p>
        </p:txBody>
      </p:sp>
      <p:pic>
        <p:nvPicPr>
          <p:cNvPr id="6" name="Picture 2" descr="Bài 14: Long short term memory (LSTM) | Deep Learning cơ bả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5395" y="1759803"/>
            <a:ext cx="3802295" cy="229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481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19741" y="539931"/>
            <a:ext cx="11029616" cy="923110"/>
          </a:xfrm>
        </p:spPr>
        <p:txBody>
          <a:bodyPr/>
          <a:lstStyle/>
          <a:p>
            <a:r>
              <a:rPr lang="en-US" smtClean="0">
                <a:latin typeface="Arial" panose="020B0604020202020204" pitchFamily="34" charset="0"/>
                <a:cs typeface="Arial" panose="020B0604020202020204" pitchFamily="34" charset="0"/>
              </a:rPr>
              <a:t>gated recurrent unit - lớp hồi tiếp có cổng</a:t>
            </a:r>
            <a:endParaRPr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6382" y="1676400"/>
                <a:ext cx="6306178" cy="4775200"/>
              </a:xfrm>
            </p:spPr>
            <p:txBody>
              <a:bodyPr>
                <a:noAutofit/>
              </a:bodyPr>
              <a:lstStyle/>
              <a:p>
                <a:pPr>
                  <a:lnSpc>
                    <a:spcPct val="100000"/>
                  </a:lnSpc>
                </a:pPr>
                <a:r>
                  <a:rPr lang="en-US" sz="1800" b="1" spc="-1" smtClean="0">
                    <a:latin typeface="Arial"/>
                  </a:rPr>
                  <a:t>GRU</a:t>
                </a:r>
                <a:r>
                  <a:rPr lang="en-US" sz="1800" spc="-1" smtClean="0">
                    <a:latin typeface="Arial"/>
                  </a:rPr>
                  <a:t> là mô hình đơn giản hơn LSTM</a:t>
                </a:r>
              </a:p>
              <a:p>
                <a:pPr>
                  <a:lnSpc>
                    <a:spcPct val="100000"/>
                  </a:lnSpc>
                </a:pPr>
                <a:r>
                  <a:rPr lang="en-US" sz="1800" spc="-1" smtClean="0">
                    <a:latin typeface="Arial"/>
                  </a:rPr>
                  <a:t>Cấu trúc như sau:</a:t>
                </a:r>
              </a:p>
              <a:p>
                <a:pPr lvl="1"/>
                <a:r>
                  <a:rPr lang="en-US" spc="-1" smtClean="0">
                    <a:latin typeface="Arial"/>
                  </a:rPr>
                  <a:t>z</a:t>
                </a:r>
                <a:r>
                  <a:rPr lang="en-US" spc="-1" baseline="-25000" smtClean="0">
                    <a:latin typeface="Arial"/>
                  </a:rPr>
                  <a:t>t</a:t>
                </a:r>
                <a:r>
                  <a:rPr lang="en-US" spc="-1" smtClean="0">
                    <a:latin typeface="Arial"/>
                  </a:rPr>
                  <a:t> - </a:t>
                </a:r>
                <a:r>
                  <a:rPr lang="en-US" b="1" spc="-1" smtClean="0">
                    <a:latin typeface="Arial"/>
                  </a:rPr>
                  <a:t>update gate </a:t>
                </a:r>
                <a:r>
                  <a:rPr lang="en-US" spc="-1" smtClean="0">
                    <a:latin typeface="Arial"/>
                  </a:rPr>
                  <a:t>- cổng cập nhật. </a:t>
                </a:r>
                <a:r>
                  <a:rPr lang="vi-VN" spc="-1">
                    <a:latin typeface="Arial"/>
                  </a:rPr>
                  <a:t>Cổng cập nhật giúp mô hình xác định được lượng thông tin trong quá </a:t>
                </a:r>
                <a:r>
                  <a:rPr lang="vi-VN" spc="-1" smtClean="0">
                    <a:latin typeface="Arial"/>
                  </a:rPr>
                  <a:t>khứ </a:t>
                </a:r>
                <a:r>
                  <a:rPr lang="vi-VN" spc="-1">
                    <a:latin typeface="Arial"/>
                  </a:rPr>
                  <a:t>cần chuyển đến tương lai </a:t>
                </a:r>
                <a:endParaRPr lang="en-US" spc="-1" smtClean="0">
                  <a:latin typeface="Arial"/>
                </a:endParaRPr>
              </a:p>
              <a:p>
                <a:pPr marL="324000" lvl="1" indent="0">
                  <a:buNone/>
                </a:pPr>
                <a14:m>
                  <m:oMathPara xmlns:m="http://schemas.openxmlformats.org/officeDocument/2006/math">
                    <m:oMathParaPr>
                      <m:jc m:val="centerGroup"/>
                    </m:oMathParaPr>
                    <m:oMath xmlns:m="http://schemas.openxmlformats.org/officeDocument/2006/math">
                      <m:sSub>
                        <m:sSubPr>
                          <m:ctrlPr>
                            <a:rPr lang="en-US" i="1" spc="-1" smtClean="0">
                              <a:latin typeface="Cambria Math" panose="02040503050406030204" pitchFamily="18" charset="0"/>
                            </a:rPr>
                          </m:ctrlPr>
                        </m:sSubPr>
                        <m:e>
                          <m:r>
                            <a:rPr lang="en-US" b="0" i="1" spc="-1" smtClean="0">
                              <a:latin typeface="Cambria Math" panose="02040503050406030204" pitchFamily="18" charset="0"/>
                            </a:rPr>
                            <m:t>𝑧</m:t>
                          </m:r>
                        </m:e>
                        <m:sub>
                          <m:r>
                            <a:rPr lang="en-US" b="0" i="1" spc="-1" smtClean="0">
                              <a:latin typeface="Cambria Math" panose="02040503050406030204" pitchFamily="18" charset="0"/>
                            </a:rPr>
                            <m:t>𝑡</m:t>
                          </m:r>
                        </m:sub>
                      </m:sSub>
                      <m:r>
                        <a:rPr lang="en-US" b="0" i="1" spc="-1" smtClean="0">
                          <a:latin typeface="Cambria Math" panose="02040503050406030204" pitchFamily="18" charset="0"/>
                        </a:rPr>
                        <m:t>=</m:t>
                      </m:r>
                      <m:r>
                        <a:rPr lang="en-US" b="0" i="1" spc="-1" smtClean="0">
                          <a:latin typeface="Cambria Math" panose="02040503050406030204" pitchFamily="18" charset="0"/>
                          <a:ea typeface="Cambria Math" panose="02040503050406030204" pitchFamily="18" charset="0"/>
                        </a:rPr>
                        <m:t>𝜎</m:t>
                      </m:r>
                      <m:r>
                        <a:rPr lang="en-US" b="0" i="1" spc="-1" smtClean="0">
                          <a:latin typeface="Cambria Math" panose="02040503050406030204" pitchFamily="18" charset="0"/>
                          <a:ea typeface="Cambria Math" panose="02040503050406030204" pitchFamily="18" charset="0"/>
                        </a:rPr>
                        <m:t>(</m:t>
                      </m:r>
                      <m:sSub>
                        <m:sSubPr>
                          <m:ctrlPr>
                            <a:rPr lang="en-US" b="0" i="1" spc="-1" smtClean="0">
                              <a:latin typeface="Cambria Math" panose="02040503050406030204" pitchFamily="18" charset="0"/>
                              <a:ea typeface="Cambria Math" panose="02040503050406030204" pitchFamily="18" charset="0"/>
                            </a:rPr>
                          </m:ctrlPr>
                        </m:sSubPr>
                        <m:e>
                          <m:r>
                            <a:rPr lang="en-US" b="0" i="1" spc="-1" smtClean="0">
                              <a:latin typeface="Cambria Math" panose="02040503050406030204" pitchFamily="18" charset="0"/>
                              <a:ea typeface="Cambria Math" panose="02040503050406030204" pitchFamily="18" charset="0"/>
                            </a:rPr>
                            <m:t>𝑊</m:t>
                          </m:r>
                        </m:e>
                        <m:sub>
                          <m:r>
                            <a:rPr lang="en-US" b="0" i="1" spc="-1" smtClean="0">
                              <a:latin typeface="Cambria Math" panose="02040503050406030204" pitchFamily="18" charset="0"/>
                              <a:ea typeface="Cambria Math" panose="02040503050406030204" pitchFamily="18" charset="0"/>
                            </a:rPr>
                            <m:t>𝑧</m:t>
                          </m:r>
                        </m:sub>
                      </m:sSub>
                      <m:r>
                        <a:rPr lang="en-US" b="0" i="1" spc="-1" smtClean="0">
                          <a:latin typeface="Cambria Math" panose="02040503050406030204" pitchFamily="18" charset="0"/>
                          <a:ea typeface="Cambria Math" panose="02040503050406030204" pitchFamily="18" charset="0"/>
                        </a:rPr>
                        <m:t>∙</m:t>
                      </m:r>
                      <m:sSub>
                        <m:sSubPr>
                          <m:ctrlPr>
                            <a:rPr lang="en-US" b="0" i="1" spc="-1" smtClean="0">
                              <a:latin typeface="Cambria Math" panose="02040503050406030204" pitchFamily="18" charset="0"/>
                              <a:ea typeface="Cambria Math" panose="02040503050406030204" pitchFamily="18" charset="0"/>
                            </a:rPr>
                          </m:ctrlPr>
                        </m:sSubPr>
                        <m:e>
                          <m:r>
                            <a:rPr lang="en-US" b="0" i="1" spc="-1" smtClean="0">
                              <a:latin typeface="Cambria Math" panose="02040503050406030204" pitchFamily="18" charset="0"/>
                              <a:ea typeface="Cambria Math" panose="02040503050406030204" pitchFamily="18" charset="0"/>
                            </a:rPr>
                            <m:t>𝑥</m:t>
                          </m:r>
                        </m:e>
                        <m:sub>
                          <m:r>
                            <a:rPr lang="en-US" b="0" i="1" spc="-1" smtClean="0">
                              <a:latin typeface="Cambria Math" panose="02040503050406030204" pitchFamily="18" charset="0"/>
                              <a:ea typeface="Cambria Math" panose="02040503050406030204" pitchFamily="18" charset="0"/>
                            </a:rPr>
                            <m:t>𝑡</m:t>
                          </m:r>
                        </m:sub>
                      </m:sSub>
                      <m:r>
                        <a:rPr lang="en-US" b="0" i="1" spc="-1" smtClean="0">
                          <a:latin typeface="Cambria Math" panose="02040503050406030204" pitchFamily="18" charset="0"/>
                          <a:ea typeface="Cambria Math" panose="02040503050406030204" pitchFamily="18" charset="0"/>
                        </a:rPr>
                        <m:t>+</m:t>
                      </m:r>
                      <m:sSub>
                        <m:sSubPr>
                          <m:ctrlPr>
                            <a:rPr lang="en-US" b="0" i="1" spc="-1" smtClean="0">
                              <a:latin typeface="Cambria Math" panose="02040503050406030204" pitchFamily="18" charset="0"/>
                              <a:ea typeface="Cambria Math" panose="02040503050406030204" pitchFamily="18" charset="0"/>
                            </a:rPr>
                          </m:ctrlPr>
                        </m:sSubPr>
                        <m:e>
                          <m:r>
                            <a:rPr lang="en-US" b="0" i="1" spc="-1" smtClean="0">
                              <a:latin typeface="Cambria Math" panose="02040503050406030204" pitchFamily="18" charset="0"/>
                              <a:ea typeface="Cambria Math" panose="02040503050406030204" pitchFamily="18" charset="0"/>
                            </a:rPr>
                            <m:t>𝑈</m:t>
                          </m:r>
                        </m:e>
                        <m:sub>
                          <m:r>
                            <a:rPr lang="en-US" b="0" i="1" spc="-1" smtClean="0">
                              <a:latin typeface="Cambria Math" panose="02040503050406030204" pitchFamily="18" charset="0"/>
                              <a:ea typeface="Cambria Math" panose="02040503050406030204" pitchFamily="18" charset="0"/>
                            </a:rPr>
                            <m:t>𝑧</m:t>
                          </m:r>
                        </m:sub>
                      </m:sSub>
                      <m:r>
                        <a:rPr lang="en-US" b="0" i="1" spc="-1" smtClean="0">
                          <a:latin typeface="Cambria Math" panose="02040503050406030204" pitchFamily="18" charset="0"/>
                          <a:ea typeface="Cambria Math" panose="02040503050406030204" pitchFamily="18" charset="0"/>
                        </a:rPr>
                        <m:t>∙</m:t>
                      </m:r>
                      <m:sSub>
                        <m:sSubPr>
                          <m:ctrlPr>
                            <a:rPr lang="en-US" b="0" i="1" spc="-1" smtClean="0">
                              <a:latin typeface="Cambria Math" panose="02040503050406030204" pitchFamily="18" charset="0"/>
                              <a:ea typeface="Cambria Math" panose="02040503050406030204" pitchFamily="18" charset="0"/>
                            </a:rPr>
                          </m:ctrlPr>
                        </m:sSubPr>
                        <m:e>
                          <m:r>
                            <a:rPr lang="en-US" b="0" i="1" spc="-1" smtClean="0">
                              <a:latin typeface="Cambria Math" panose="02040503050406030204" pitchFamily="18" charset="0"/>
                              <a:ea typeface="Cambria Math" panose="02040503050406030204" pitchFamily="18" charset="0"/>
                            </a:rPr>
                            <m:t>h</m:t>
                          </m:r>
                        </m:e>
                        <m:sub>
                          <m:r>
                            <a:rPr lang="en-US" b="0" i="1" spc="-1" smtClean="0">
                              <a:latin typeface="Cambria Math" panose="02040503050406030204" pitchFamily="18" charset="0"/>
                              <a:ea typeface="Cambria Math" panose="02040503050406030204" pitchFamily="18" charset="0"/>
                            </a:rPr>
                            <m:t>𝑡</m:t>
                          </m:r>
                          <m:r>
                            <a:rPr lang="en-US" b="0" i="1" spc="-1" smtClean="0">
                              <a:latin typeface="Cambria Math" panose="02040503050406030204" pitchFamily="18" charset="0"/>
                              <a:ea typeface="Cambria Math" panose="02040503050406030204" pitchFamily="18" charset="0"/>
                            </a:rPr>
                            <m:t>−1</m:t>
                          </m:r>
                        </m:sub>
                      </m:sSub>
                      <m:r>
                        <a:rPr lang="en-US" b="0" i="1" spc="-1" smtClean="0">
                          <a:latin typeface="Cambria Math" panose="02040503050406030204" pitchFamily="18" charset="0"/>
                          <a:ea typeface="Cambria Math" panose="02040503050406030204" pitchFamily="18" charset="0"/>
                        </a:rPr>
                        <m:t>)</m:t>
                      </m:r>
                    </m:oMath>
                  </m:oMathPara>
                </a14:m>
                <a:endParaRPr lang="en-US" spc="-1" smtClean="0">
                  <a:latin typeface="Arial"/>
                </a:endParaRPr>
              </a:p>
              <a:p>
                <a:pPr lvl="1"/>
                <a:r>
                  <a:rPr lang="en-US" spc="-1" smtClean="0">
                    <a:latin typeface="Arial"/>
                  </a:rPr>
                  <a:t>r</a:t>
                </a:r>
                <a:r>
                  <a:rPr lang="en-US" spc="-1" baseline="-25000" smtClean="0">
                    <a:latin typeface="Arial"/>
                  </a:rPr>
                  <a:t>t</a:t>
                </a:r>
                <a:r>
                  <a:rPr lang="en-US" spc="-1" smtClean="0">
                    <a:latin typeface="Arial"/>
                  </a:rPr>
                  <a:t> - </a:t>
                </a:r>
                <a:r>
                  <a:rPr lang="en-US" b="1" spc="-1" smtClean="0">
                    <a:latin typeface="Arial"/>
                  </a:rPr>
                  <a:t>reset gate </a:t>
                </a:r>
                <a:r>
                  <a:rPr lang="en-US" spc="-1" smtClean="0">
                    <a:latin typeface="Arial"/>
                  </a:rPr>
                  <a:t>- cổng thiết lập lại. Reset gate </a:t>
                </a:r>
                <a:r>
                  <a:rPr lang="vi-VN" spc="-1">
                    <a:latin typeface="Arial"/>
                  </a:rPr>
                  <a:t>quyết định lượng thông tin trong quá khứ bị </a:t>
                </a:r>
                <a:r>
                  <a:rPr lang="vi-VN" spc="-1" smtClean="0">
                    <a:latin typeface="Arial"/>
                  </a:rPr>
                  <a:t>quên đi</a:t>
                </a:r>
                <a:r>
                  <a:rPr lang="en-US" spc="-1" smtClean="0">
                    <a:latin typeface="Arial"/>
                  </a:rPr>
                  <a:t>.</a:t>
                </a:r>
              </a:p>
              <a:p>
                <a:pPr marL="324000" lvl="1" indent="0">
                  <a:buNone/>
                </a:pPr>
                <a14:m>
                  <m:oMathPara xmlns:m="http://schemas.openxmlformats.org/officeDocument/2006/math">
                    <m:oMathParaPr>
                      <m:jc m:val="centerGroup"/>
                    </m:oMathParaPr>
                    <m:oMath xmlns:m="http://schemas.openxmlformats.org/officeDocument/2006/math">
                      <m:sSub>
                        <m:sSubPr>
                          <m:ctrlPr>
                            <a:rPr lang="en-US" i="1" spc="-1">
                              <a:latin typeface="Cambria Math" panose="02040503050406030204" pitchFamily="18" charset="0"/>
                            </a:rPr>
                          </m:ctrlPr>
                        </m:sSubPr>
                        <m:e>
                          <m:r>
                            <a:rPr lang="en-US" b="0" i="1" spc="-1" smtClean="0">
                              <a:latin typeface="Cambria Math" panose="02040503050406030204" pitchFamily="18" charset="0"/>
                            </a:rPr>
                            <m:t>𝑟</m:t>
                          </m:r>
                        </m:e>
                        <m:sub>
                          <m:r>
                            <a:rPr lang="en-US" i="1" spc="-1">
                              <a:latin typeface="Cambria Math" panose="02040503050406030204" pitchFamily="18" charset="0"/>
                            </a:rPr>
                            <m:t>𝑡</m:t>
                          </m:r>
                        </m:sub>
                      </m:sSub>
                      <m:r>
                        <a:rPr lang="en-US" i="1" spc="-1">
                          <a:latin typeface="Cambria Math" panose="02040503050406030204" pitchFamily="18" charset="0"/>
                        </a:rPr>
                        <m:t>=</m:t>
                      </m:r>
                      <m:r>
                        <a:rPr lang="en-US" i="1" spc="-1">
                          <a:latin typeface="Cambria Math" panose="02040503050406030204" pitchFamily="18" charset="0"/>
                          <a:ea typeface="Cambria Math" panose="02040503050406030204" pitchFamily="18" charset="0"/>
                        </a:rPr>
                        <m:t>𝜎</m:t>
                      </m:r>
                      <m:r>
                        <a:rPr lang="en-US" i="1" spc="-1">
                          <a:latin typeface="Cambria Math" panose="02040503050406030204" pitchFamily="18" charset="0"/>
                          <a:ea typeface="Cambria Math" panose="02040503050406030204" pitchFamily="18" charset="0"/>
                        </a:rPr>
                        <m:t>(</m:t>
                      </m:r>
                      <m:sSub>
                        <m:sSubPr>
                          <m:ctrlPr>
                            <a:rPr lang="en-US" i="1" spc="-1">
                              <a:latin typeface="Cambria Math" panose="02040503050406030204" pitchFamily="18" charset="0"/>
                              <a:ea typeface="Cambria Math" panose="02040503050406030204" pitchFamily="18" charset="0"/>
                            </a:rPr>
                          </m:ctrlPr>
                        </m:sSubPr>
                        <m:e>
                          <m:r>
                            <a:rPr lang="en-US" i="1" spc="-1">
                              <a:latin typeface="Cambria Math" panose="02040503050406030204" pitchFamily="18" charset="0"/>
                              <a:ea typeface="Cambria Math" panose="02040503050406030204" pitchFamily="18" charset="0"/>
                            </a:rPr>
                            <m:t>𝑊</m:t>
                          </m:r>
                        </m:e>
                        <m:sub>
                          <m:r>
                            <a:rPr lang="en-US" b="0" i="1" spc="-1" smtClean="0">
                              <a:latin typeface="Cambria Math" panose="02040503050406030204" pitchFamily="18" charset="0"/>
                              <a:ea typeface="Cambria Math" panose="02040503050406030204" pitchFamily="18" charset="0"/>
                            </a:rPr>
                            <m:t>𝑟</m:t>
                          </m:r>
                        </m:sub>
                      </m:sSub>
                      <m:r>
                        <a:rPr lang="en-US" i="1" spc="-1">
                          <a:latin typeface="Cambria Math" panose="02040503050406030204" pitchFamily="18" charset="0"/>
                          <a:ea typeface="Cambria Math" panose="02040503050406030204" pitchFamily="18" charset="0"/>
                        </a:rPr>
                        <m:t>∙</m:t>
                      </m:r>
                      <m:sSub>
                        <m:sSubPr>
                          <m:ctrlPr>
                            <a:rPr lang="en-US" i="1" spc="-1">
                              <a:latin typeface="Cambria Math" panose="02040503050406030204" pitchFamily="18" charset="0"/>
                              <a:ea typeface="Cambria Math" panose="02040503050406030204" pitchFamily="18" charset="0"/>
                            </a:rPr>
                          </m:ctrlPr>
                        </m:sSubPr>
                        <m:e>
                          <m:r>
                            <a:rPr lang="en-US" i="1" spc="-1">
                              <a:latin typeface="Cambria Math" panose="02040503050406030204" pitchFamily="18" charset="0"/>
                              <a:ea typeface="Cambria Math" panose="02040503050406030204" pitchFamily="18" charset="0"/>
                            </a:rPr>
                            <m:t>𝑥</m:t>
                          </m:r>
                        </m:e>
                        <m:sub>
                          <m:r>
                            <a:rPr lang="en-US" i="1" spc="-1">
                              <a:latin typeface="Cambria Math" panose="02040503050406030204" pitchFamily="18" charset="0"/>
                              <a:ea typeface="Cambria Math" panose="02040503050406030204" pitchFamily="18" charset="0"/>
                            </a:rPr>
                            <m:t>𝑡</m:t>
                          </m:r>
                        </m:sub>
                      </m:sSub>
                      <m:r>
                        <a:rPr lang="en-US" i="1" spc="-1">
                          <a:latin typeface="Cambria Math" panose="02040503050406030204" pitchFamily="18" charset="0"/>
                          <a:ea typeface="Cambria Math" panose="02040503050406030204" pitchFamily="18" charset="0"/>
                        </a:rPr>
                        <m:t>+</m:t>
                      </m:r>
                      <m:sSub>
                        <m:sSubPr>
                          <m:ctrlPr>
                            <a:rPr lang="en-US" i="1" spc="-1">
                              <a:latin typeface="Cambria Math" panose="02040503050406030204" pitchFamily="18" charset="0"/>
                              <a:ea typeface="Cambria Math" panose="02040503050406030204" pitchFamily="18" charset="0"/>
                            </a:rPr>
                          </m:ctrlPr>
                        </m:sSubPr>
                        <m:e>
                          <m:r>
                            <a:rPr lang="en-US" i="1" spc="-1">
                              <a:latin typeface="Cambria Math" panose="02040503050406030204" pitchFamily="18" charset="0"/>
                              <a:ea typeface="Cambria Math" panose="02040503050406030204" pitchFamily="18" charset="0"/>
                            </a:rPr>
                            <m:t>𝑈</m:t>
                          </m:r>
                        </m:e>
                        <m:sub>
                          <m:r>
                            <a:rPr lang="en-US" b="0" i="1" spc="-1" smtClean="0">
                              <a:latin typeface="Cambria Math" panose="02040503050406030204" pitchFamily="18" charset="0"/>
                              <a:ea typeface="Cambria Math" panose="02040503050406030204" pitchFamily="18" charset="0"/>
                            </a:rPr>
                            <m:t>𝑟</m:t>
                          </m:r>
                        </m:sub>
                      </m:sSub>
                      <m:r>
                        <a:rPr lang="en-US" i="1" spc="-1">
                          <a:latin typeface="Cambria Math" panose="02040503050406030204" pitchFamily="18" charset="0"/>
                          <a:ea typeface="Cambria Math" panose="02040503050406030204" pitchFamily="18" charset="0"/>
                        </a:rPr>
                        <m:t>∙</m:t>
                      </m:r>
                      <m:sSub>
                        <m:sSubPr>
                          <m:ctrlPr>
                            <a:rPr lang="en-US" i="1" spc="-1">
                              <a:latin typeface="Cambria Math" panose="02040503050406030204" pitchFamily="18" charset="0"/>
                              <a:ea typeface="Cambria Math" panose="02040503050406030204" pitchFamily="18" charset="0"/>
                            </a:rPr>
                          </m:ctrlPr>
                        </m:sSubPr>
                        <m:e>
                          <m:r>
                            <a:rPr lang="en-US" i="1" spc="-1">
                              <a:latin typeface="Cambria Math" panose="02040503050406030204" pitchFamily="18" charset="0"/>
                              <a:ea typeface="Cambria Math" panose="02040503050406030204" pitchFamily="18" charset="0"/>
                            </a:rPr>
                            <m:t>h</m:t>
                          </m:r>
                        </m:e>
                        <m:sub>
                          <m:r>
                            <a:rPr lang="en-US" i="1" spc="-1">
                              <a:latin typeface="Cambria Math" panose="02040503050406030204" pitchFamily="18" charset="0"/>
                              <a:ea typeface="Cambria Math" panose="02040503050406030204" pitchFamily="18" charset="0"/>
                            </a:rPr>
                            <m:t>𝑡</m:t>
                          </m:r>
                          <m:r>
                            <a:rPr lang="en-US" i="1" spc="-1">
                              <a:latin typeface="Cambria Math" panose="02040503050406030204" pitchFamily="18" charset="0"/>
                              <a:ea typeface="Cambria Math" panose="02040503050406030204" pitchFamily="18" charset="0"/>
                            </a:rPr>
                            <m:t>−1</m:t>
                          </m:r>
                        </m:sub>
                      </m:sSub>
                      <m:r>
                        <a:rPr lang="en-US" i="1" spc="-1">
                          <a:latin typeface="Cambria Math" panose="02040503050406030204" pitchFamily="18" charset="0"/>
                          <a:ea typeface="Cambria Math" panose="02040503050406030204" pitchFamily="18" charset="0"/>
                        </a:rPr>
                        <m:t>)</m:t>
                      </m:r>
                    </m:oMath>
                  </m:oMathPara>
                </a14:m>
                <a:endParaRPr lang="en-US" spc="-1" smtClean="0">
                  <a:latin typeface="Arial"/>
                </a:endParaRPr>
              </a:p>
              <a:p>
                <a:pPr lvl="1"/>
                <a14:m>
                  <m:oMath xmlns:m="http://schemas.openxmlformats.org/officeDocument/2006/math">
                    <m:sSub>
                      <m:sSubPr>
                        <m:ctrlPr>
                          <a:rPr lang="en-US" i="1" spc="-1" smtClean="0">
                            <a:latin typeface="Cambria Math" panose="02040503050406030204" pitchFamily="18" charset="0"/>
                          </a:rPr>
                        </m:ctrlPr>
                      </m:sSubPr>
                      <m:e>
                        <m:acc>
                          <m:accPr>
                            <m:chr m:val="̃"/>
                            <m:ctrlPr>
                              <a:rPr lang="en-US" i="1" spc="-1" smtClean="0">
                                <a:latin typeface="Cambria Math" panose="02040503050406030204" pitchFamily="18" charset="0"/>
                              </a:rPr>
                            </m:ctrlPr>
                          </m:accPr>
                          <m:e>
                            <m:r>
                              <a:rPr lang="en-US" b="0" i="1" spc="-1" smtClean="0">
                                <a:latin typeface="Cambria Math" panose="02040503050406030204" pitchFamily="18" charset="0"/>
                              </a:rPr>
                              <m:t>h</m:t>
                            </m:r>
                          </m:e>
                        </m:acc>
                      </m:e>
                      <m:sub>
                        <m:r>
                          <a:rPr lang="en-US" b="0" i="1" spc="-1" smtClean="0">
                            <a:latin typeface="Cambria Math" panose="02040503050406030204" pitchFamily="18" charset="0"/>
                          </a:rPr>
                          <m:t>𝑡</m:t>
                        </m:r>
                      </m:sub>
                    </m:sSub>
                  </m:oMath>
                </a14:m>
                <a:r>
                  <a:rPr lang="en-US" spc="-1">
                    <a:latin typeface="Arial"/>
                  </a:rPr>
                  <a:t> - </a:t>
                </a:r>
                <a:r>
                  <a:rPr lang="en-US" b="1" spc="-1" smtClean="0">
                    <a:latin typeface="Arial"/>
                  </a:rPr>
                  <a:t>current </a:t>
                </a:r>
                <a:r>
                  <a:rPr lang="en-US" b="1" spc="-1">
                    <a:latin typeface="Arial"/>
                  </a:rPr>
                  <a:t>memory content</a:t>
                </a:r>
                <a:r>
                  <a:rPr lang="en-US" spc="-1">
                    <a:latin typeface="Arial"/>
                  </a:rPr>
                  <a:t> - </a:t>
                </a:r>
                <a:r>
                  <a:rPr lang="en-US" spc="-1" smtClean="0">
                    <a:latin typeface="Arial"/>
                  </a:rPr>
                  <a:t>nội </a:t>
                </a:r>
                <a:r>
                  <a:rPr lang="en-US" spc="-1">
                    <a:latin typeface="Arial"/>
                  </a:rPr>
                  <a:t>dung nhớ hiện </a:t>
                </a:r>
                <a:r>
                  <a:rPr lang="en-US" spc="-1" smtClean="0">
                    <a:latin typeface="Arial"/>
                  </a:rPr>
                  <a:t>tại, </a:t>
                </a:r>
                <a:r>
                  <a:rPr lang="vi-VN" spc="-1">
                    <a:latin typeface="Arial"/>
                  </a:rPr>
                  <a:t>sử dụng cổng reset để </a:t>
                </a:r>
                <a:r>
                  <a:rPr lang="en-US" spc="-1" smtClean="0">
                    <a:latin typeface="Arial"/>
                  </a:rPr>
                  <a:t>xoá bớt</a:t>
                </a:r>
                <a:r>
                  <a:rPr lang="vi-VN" spc="-1" smtClean="0">
                    <a:latin typeface="Arial"/>
                  </a:rPr>
                  <a:t> </a:t>
                </a:r>
                <a:r>
                  <a:rPr lang="vi-VN" spc="-1">
                    <a:latin typeface="Arial"/>
                  </a:rPr>
                  <a:t>thông tin </a:t>
                </a:r>
                <a:r>
                  <a:rPr lang="vi-VN" spc="-1" smtClean="0">
                    <a:latin typeface="Arial"/>
                  </a:rPr>
                  <a:t>quá </a:t>
                </a:r>
                <a:r>
                  <a:rPr lang="vi-VN" spc="-1">
                    <a:latin typeface="Arial"/>
                  </a:rPr>
                  <a:t>khứ</a:t>
                </a:r>
                <a:endParaRPr lang="en-US" spc="-1" smtClean="0">
                  <a:latin typeface="Arial"/>
                </a:endParaRPr>
              </a:p>
              <a:p>
                <a:pPr marL="324000" lvl="1" indent="0">
                  <a:buNone/>
                </a:pPr>
                <a14:m>
                  <m:oMathPara xmlns:m="http://schemas.openxmlformats.org/officeDocument/2006/math">
                    <m:oMathParaPr>
                      <m:jc m:val="centerGroup"/>
                    </m:oMathParaPr>
                    <m:oMath xmlns:m="http://schemas.openxmlformats.org/officeDocument/2006/math">
                      <m:sSub>
                        <m:sSubPr>
                          <m:ctrlPr>
                            <a:rPr lang="en-US" i="1" spc="-1">
                              <a:latin typeface="Cambria Math" panose="02040503050406030204" pitchFamily="18" charset="0"/>
                            </a:rPr>
                          </m:ctrlPr>
                        </m:sSubPr>
                        <m:e>
                          <m:acc>
                            <m:accPr>
                              <m:chr m:val="̃"/>
                              <m:ctrlPr>
                                <a:rPr lang="en-US" i="1" spc="-1" smtClean="0">
                                  <a:latin typeface="Cambria Math" panose="02040503050406030204" pitchFamily="18" charset="0"/>
                                </a:rPr>
                              </m:ctrlPr>
                            </m:accPr>
                            <m:e>
                              <m:r>
                                <a:rPr lang="en-US" b="0" i="1" spc="-1" smtClean="0">
                                  <a:latin typeface="Cambria Math" panose="02040503050406030204" pitchFamily="18" charset="0"/>
                                </a:rPr>
                                <m:t>h</m:t>
                              </m:r>
                            </m:e>
                          </m:acc>
                        </m:e>
                        <m:sub>
                          <m:r>
                            <a:rPr lang="en-US" i="1" spc="-1">
                              <a:latin typeface="Cambria Math" panose="02040503050406030204" pitchFamily="18" charset="0"/>
                            </a:rPr>
                            <m:t>𝑡</m:t>
                          </m:r>
                        </m:sub>
                      </m:sSub>
                      <m:r>
                        <a:rPr lang="en-US" i="1" spc="-1">
                          <a:latin typeface="Cambria Math" panose="02040503050406030204" pitchFamily="18" charset="0"/>
                        </a:rPr>
                        <m:t>=</m:t>
                      </m:r>
                      <m:r>
                        <a:rPr lang="en-US" b="0" i="1" spc="-1" smtClean="0">
                          <a:latin typeface="Cambria Math" panose="02040503050406030204" pitchFamily="18" charset="0"/>
                        </a:rPr>
                        <m:t>𝑡𝑎𝑛h</m:t>
                      </m:r>
                      <m:r>
                        <a:rPr lang="en-US" i="1" spc="-1">
                          <a:latin typeface="Cambria Math" panose="02040503050406030204" pitchFamily="18" charset="0"/>
                          <a:ea typeface="Cambria Math" panose="02040503050406030204" pitchFamily="18" charset="0"/>
                        </a:rPr>
                        <m:t>(</m:t>
                      </m:r>
                      <m:r>
                        <a:rPr lang="en-US" b="0" i="1" spc="-1" smtClean="0">
                          <a:latin typeface="Cambria Math" panose="02040503050406030204" pitchFamily="18" charset="0"/>
                          <a:ea typeface="Cambria Math" panose="02040503050406030204" pitchFamily="18" charset="0"/>
                        </a:rPr>
                        <m:t>𝑊</m:t>
                      </m:r>
                      <m:r>
                        <a:rPr lang="en-US" i="1" spc="-1">
                          <a:latin typeface="Cambria Math" panose="02040503050406030204" pitchFamily="18" charset="0"/>
                          <a:ea typeface="Cambria Math" panose="02040503050406030204" pitchFamily="18" charset="0"/>
                        </a:rPr>
                        <m:t>∙</m:t>
                      </m:r>
                      <m:sSub>
                        <m:sSubPr>
                          <m:ctrlPr>
                            <a:rPr lang="en-US" i="1" spc="-1">
                              <a:latin typeface="Cambria Math" panose="02040503050406030204" pitchFamily="18" charset="0"/>
                              <a:ea typeface="Cambria Math" panose="02040503050406030204" pitchFamily="18" charset="0"/>
                            </a:rPr>
                          </m:ctrlPr>
                        </m:sSubPr>
                        <m:e>
                          <m:r>
                            <a:rPr lang="en-US" i="1" spc="-1">
                              <a:latin typeface="Cambria Math" panose="02040503050406030204" pitchFamily="18" charset="0"/>
                              <a:ea typeface="Cambria Math" panose="02040503050406030204" pitchFamily="18" charset="0"/>
                            </a:rPr>
                            <m:t>𝑥</m:t>
                          </m:r>
                        </m:e>
                        <m:sub>
                          <m:r>
                            <a:rPr lang="en-US" i="1" spc="-1">
                              <a:latin typeface="Cambria Math" panose="02040503050406030204" pitchFamily="18" charset="0"/>
                              <a:ea typeface="Cambria Math" panose="02040503050406030204" pitchFamily="18" charset="0"/>
                            </a:rPr>
                            <m:t>𝑡</m:t>
                          </m:r>
                        </m:sub>
                      </m:sSub>
                      <m:r>
                        <a:rPr lang="en-US" i="1" spc="-1">
                          <a:latin typeface="Cambria Math" panose="02040503050406030204" pitchFamily="18" charset="0"/>
                          <a:ea typeface="Cambria Math" panose="02040503050406030204" pitchFamily="18" charset="0"/>
                        </a:rPr>
                        <m:t>+</m:t>
                      </m:r>
                      <m:sSub>
                        <m:sSubPr>
                          <m:ctrlPr>
                            <a:rPr lang="en-US" i="1" spc="-1" smtClean="0">
                              <a:latin typeface="Cambria Math" panose="02040503050406030204" pitchFamily="18" charset="0"/>
                              <a:ea typeface="Cambria Math" panose="02040503050406030204" pitchFamily="18" charset="0"/>
                            </a:rPr>
                          </m:ctrlPr>
                        </m:sSubPr>
                        <m:e>
                          <m:r>
                            <a:rPr lang="en-US" b="0" i="1" spc="-1" smtClean="0">
                              <a:latin typeface="Cambria Math" panose="02040503050406030204" pitchFamily="18" charset="0"/>
                              <a:ea typeface="Cambria Math" panose="02040503050406030204" pitchFamily="18" charset="0"/>
                            </a:rPr>
                            <m:t>𝑟</m:t>
                          </m:r>
                        </m:e>
                        <m:sub>
                          <m:r>
                            <a:rPr lang="en-US" b="0" i="1" spc="-1" smtClean="0">
                              <a:latin typeface="Cambria Math" panose="02040503050406030204" pitchFamily="18" charset="0"/>
                              <a:ea typeface="Cambria Math" panose="02040503050406030204" pitchFamily="18" charset="0"/>
                            </a:rPr>
                            <m:t>𝑡</m:t>
                          </m:r>
                        </m:sub>
                      </m:sSub>
                      <m:r>
                        <a:rPr lang="en-US" b="0" i="1" spc="-1" smtClean="0">
                          <a:latin typeface="Cambria Math" panose="02040503050406030204" pitchFamily="18" charset="0"/>
                          <a:ea typeface="Cambria Math" panose="02040503050406030204" pitchFamily="18" charset="0"/>
                        </a:rPr>
                        <m:t> ∙</m:t>
                      </m:r>
                      <m:r>
                        <a:rPr lang="en-US" b="0" i="1" spc="-1" smtClean="0">
                          <a:latin typeface="Cambria Math" panose="02040503050406030204" pitchFamily="18" charset="0"/>
                          <a:ea typeface="Cambria Math" panose="02040503050406030204" pitchFamily="18" charset="0"/>
                        </a:rPr>
                        <m:t>𝑈</m:t>
                      </m:r>
                      <m:r>
                        <a:rPr lang="en-US" i="1" spc="-1">
                          <a:latin typeface="Cambria Math" panose="02040503050406030204" pitchFamily="18" charset="0"/>
                          <a:ea typeface="Cambria Math" panose="02040503050406030204" pitchFamily="18" charset="0"/>
                        </a:rPr>
                        <m:t>∙</m:t>
                      </m:r>
                      <m:sSub>
                        <m:sSubPr>
                          <m:ctrlPr>
                            <a:rPr lang="en-US" i="1" spc="-1">
                              <a:latin typeface="Cambria Math" panose="02040503050406030204" pitchFamily="18" charset="0"/>
                              <a:ea typeface="Cambria Math" panose="02040503050406030204" pitchFamily="18" charset="0"/>
                            </a:rPr>
                          </m:ctrlPr>
                        </m:sSubPr>
                        <m:e>
                          <m:r>
                            <a:rPr lang="en-US" i="1" spc="-1">
                              <a:latin typeface="Cambria Math" panose="02040503050406030204" pitchFamily="18" charset="0"/>
                              <a:ea typeface="Cambria Math" panose="02040503050406030204" pitchFamily="18" charset="0"/>
                            </a:rPr>
                            <m:t>h</m:t>
                          </m:r>
                        </m:e>
                        <m:sub>
                          <m:r>
                            <a:rPr lang="en-US" i="1" spc="-1">
                              <a:latin typeface="Cambria Math" panose="02040503050406030204" pitchFamily="18" charset="0"/>
                              <a:ea typeface="Cambria Math" panose="02040503050406030204" pitchFamily="18" charset="0"/>
                            </a:rPr>
                            <m:t>𝑡</m:t>
                          </m:r>
                          <m:r>
                            <a:rPr lang="en-US" i="1" spc="-1">
                              <a:latin typeface="Cambria Math" panose="02040503050406030204" pitchFamily="18" charset="0"/>
                              <a:ea typeface="Cambria Math" panose="02040503050406030204" pitchFamily="18" charset="0"/>
                            </a:rPr>
                            <m:t>−1</m:t>
                          </m:r>
                        </m:sub>
                      </m:sSub>
                      <m:r>
                        <a:rPr lang="en-US" i="1" spc="-1">
                          <a:latin typeface="Cambria Math" panose="02040503050406030204" pitchFamily="18" charset="0"/>
                          <a:ea typeface="Cambria Math" panose="02040503050406030204" pitchFamily="18" charset="0"/>
                        </a:rPr>
                        <m:t>)</m:t>
                      </m:r>
                    </m:oMath>
                  </m:oMathPara>
                </a14:m>
                <a:endParaRPr lang="en-US" spc="-1" smtClean="0">
                  <a:latin typeface="Arial"/>
                </a:endParaRPr>
              </a:p>
              <a:p>
                <a:pPr lvl="1"/>
                <a:r>
                  <a:rPr lang="en-US" spc="-1" smtClean="0">
                    <a:latin typeface="Arial"/>
                  </a:rPr>
                  <a:t>h</a:t>
                </a:r>
                <a:r>
                  <a:rPr lang="en-US" spc="-1" baseline="-25000" smtClean="0">
                    <a:latin typeface="Arial"/>
                  </a:rPr>
                  <a:t>t</a:t>
                </a:r>
                <a:r>
                  <a:rPr lang="en-US" spc="-1" smtClean="0">
                    <a:latin typeface="Arial"/>
                  </a:rPr>
                  <a:t> - </a:t>
                </a:r>
                <a:r>
                  <a:rPr lang="en-US" b="1" spc="-1" smtClean="0">
                    <a:latin typeface="Arial"/>
                  </a:rPr>
                  <a:t>final memory </a:t>
                </a:r>
                <a:r>
                  <a:rPr lang="en-US" spc="-1" smtClean="0">
                    <a:latin typeface="Arial"/>
                  </a:rPr>
                  <a:t>- nội dung nhớ cuối cùng - output, </a:t>
                </a:r>
                <a:r>
                  <a:rPr lang="en-US" spc="-1">
                    <a:latin typeface="Arial"/>
                  </a:rPr>
                  <a:t>s</a:t>
                </a:r>
                <a:r>
                  <a:rPr lang="en-US" spc="-1" smtClean="0">
                    <a:latin typeface="Arial"/>
                  </a:rPr>
                  <a:t>ử dụng cổng update để lấy lượng thông tin quá khứ.</a:t>
                </a:r>
              </a:p>
              <a:p>
                <a:pPr marL="324000" lvl="1" indent="0">
                  <a:buNone/>
                </a:pPr>
                <a14:m>
                  <m:oMathPara xmlns:m="http://schemas.openxmlformats.org/officeDocument/2006/math">
                    <m:oMathParaPr>
                      <m:jc m:val="centerGroup"/>
                    </m:oMathParaPr>
                    <m:oMath xmlns:m="http://schemas.openxmlformats.org/officeDocument/2006/math">
                      <m:sSub>
                        <m:sSubPr>
                          <m:ctrlPr>
                            <a:rPr lang="en-US" i="1" spc="-1" smtClean="0">
                              <a:latin typeface="Cambria Math" panose="02040503050406030204" pitchFamily="18" charset="0"/>
                            </a:rPr>
                          </m:ctrlPr>
                        </m:sSubPr>
                        <m:e>
                          <m:r>
                            <a:rPr lang="en-US" b="0" i="1" spc="-1" smtClean="0">
                              <a:latin typeface="Cambria Math" panose="02040503050406030204" pitchFamily="18" charset="0"/>
                            </a:rPr>
                            <m:t>h</m:t>
                          </m:r>
                        </m:e>
                        <m:sub>
                          <m:r>
                            <a:rPr lang="en-US" b="0" i="1" spc="-1" smtClean="0">
                              <a:latin typeface="Cambria Math" panose="02040503050406030204" pitchFamily="18" charset="0"/>
                            </a:rPr>
                            <m:t>𝑡</m:t>
                          </m:r>
                        </m:sub>
                      </m:sSub>
                      <m:r>
                        <a:rPr lang="en-US" b="0" i="1" spc="-1" smtClean="0">
                          <a:latin typeface="Cambria Math" panose="02040503050406030204" pitchFamily="18" charset="0"/>
                        </a:rPr>
                        <m:t>=</m:t>
                      </m:r>
                      <m:d>
                        <m:dPr>
                          <m:ctrlPr>
                            <a:rPr lang="en-US" b="0" i="1" spc="-1" smtClean="0">
                              <a:latin typeface="Cambria Math" panose="02040503050406030204" pitchFamily="18" charset="0"/>
                            </a:rPr>
                          </m:ctrlPr>
                        </m:dPr>
                        <m:e>
                          <m:r>
                            <a:rPr lang="en-US" b="0" i="1" spc="-1" smtClean="0">
                              <a:latin typeface="Cambria Math" panose="02040503050406030204" pitchFamily="18" charset="0"/>
                            </a:rPr>
                            <m:t>1−</m:t>
                          </m:r>
                          <m:sSub>
                            <m:sSubPr>
                              <m:ctrlPr>
                                <a:rPr lang="en-US" b="0" i="1" spc="-1" smtClean="0">
                                  <a:latin typeface="Cambria Math" panose="02040503050406030204" pitchFamily="18" charset="0"/>
                                </a:rPr>
                              </m:ctrlPr>
                            </m:sSubPr>
                            <m:e>
                              <m:r>
                                <a:rPr lang="en-US" b="0" i="1" spc="-1" smtClean="0">
                                  <a:latin typeface="Cambria Math" panose="02040503050406030204" pitchFamily="18" charset="0"/>
                                </a:rPr>
                                <m:t>𝑧</m:t>
                              </m:r>
                            </m:e>
                            <m:sub>
                              <m:r>
                                <a:rPr lang="en-US" b="0" i="1" spc="-1" smtClean="0">
                                  <a:latin typeface="Cambria Math" panose="02040503050406030204" pitchFamily="18" charset="0"/>
                                </a:rPr>
                                <m:t>𝑡</m:t>
                              </m:r>
                            </m:sub>
                          </m:sSub>
                        </m:e>
                      </m:d>
                      <m:r>
                        <a:rPr lang="en-US" b="0" i="1" spc="-1" smtClean="0">
                          <a:latin typeface="Cambria Math" panose="02040503050406030204" pitchFamily="18" charset="0"/>
                          <a:ea typeface="Cambria Math" panose="02040503050406030204" pitchFamily="18" charset="0"/>
                        </a:rPr>
                        <m:t>∙</m:t>
                      </m:r>
                      <m:sSub>
                        <m:sSubPr>
                          <m:ctrlPr>
                            <a:rPr lang="en-US" b="0" i="1" spc="-1" smtClean="0">
                              <a:latin typeface="Cambria Math" panose="02040503050406030204" pitchFamily="18" charset="0"/>
                              <a:ea typeface="Cambria Math" panose="02040503050406030204" pitchFamily="18" charset="0"/>
                            </a:rPr>
                          </m:ctrlPr>
                        </m:sSubPr>
                        <m:e>
                          <m:r>
                            <a:rPr lang="en-US" b="0" i="1" spc="-1" smtClean="0">
                              <a:latin typeface="Cambria Math" panose="02040503050406030204" pitchFamily="18" charset="0"/>
                              <a:ea typeface="Cambria Math" panose="02040503050406030204" pitchFamily="18" charset="0"/>
                            </a:rPr>
                            <m:t>h</m:t>
                          </m:r>
                        </m:e>
                        <m:sub>
                          <m:r>
                            <a:rPr lang="en-US" b="0" i="1" spc="-1" smtClean="0">
                              <a:latin typeface="Cambria Math" panose="02040503050406030204" pitchFamily="18" charset="0"/>
                              <a:ea typeface="Cambria Math" panose="02040503050406030204" pitchFamily="18" charset="0"/>
                            </a:rPr>
                            <m:t>𝑡</m:t>
                          </m:r>
                          <m:r>
                            <a:rPr lang="en-US" b="0" i="1" spc="-1" smtClean="0">
                              <a:latin typeface="Cambria Math" panose="02040503050406030204" pitchFamily="18" charset="0"/>
                              <a:ea typeface="Cambria Math" panose="02040503050406030204" pitchFamily="18" charset="0"/>
                            </a:rPr>
                            <m:t>−1</m:t>
                          </m:r>
                        </m:sub>
                      </m:sSub>
                      <m:r>
                        <a:rPr lang="en-US" b="0" i="1" spc="-1" smtClean="0">
                          <a:latin typeface="Cambria Math" panose="02040503050406030204" pitchFamily="18" charset="0"/>
                          <a:ea typeface="Cambria Math" panose="02040503050406030204" pitchFamily="18" charset="0"/>
                        </a:rPr>
                        <m:t>+</m:t>
                      </m:r>
                      <m:sSub>
                        <m:sSubPr>
                          <m:ctrlPr>
                            <a:rPr lang="en-US" b="0" i="1" spc="-1" smtClean="0">
                              <a:latin typeface="Cambria Math" panose="02040503050406030204" pitchFamily="18" charset="0"/>
                              <a:ea typeface="Cambria Math" panose="02040503050406030204" pitchFamily="18" charset="0"/>
                            </a:rPr>
                          </m:ctrlPr>
                        </m:sSubPr>
                        <m:e>
                          <m:r>
                            <a:rPr lang="en-US" b="0" i="1" spc="-1" smtClean="0">
                              <a:latin typeface="Cambria Math" panose="02040503050406030204" pitchFamily="18" charset="0"/>
                              <a:ea typeface="Cambria Math" panose="02040503050406030204" pitchFamily="18" charset="0"/>
                            </a:rPr>
                            <m:t>𝑧</m:t>
                          </m:r>
                        </m:e>
                        <m:sub>
                          <m:r>
                            <a:rPr lang="en-US" b="0" i="1" spc="-1" smtClean="0">
                              <a:latin typeface="Cambria Math" panose="02040503050406030204" pitchFamily="18" charset="0"/>
                              <a:ea typeface="Cambria Math" panose="02040503050406030204" pitchFamily="18" charset="0"/>
                            </a:rPr>
                            <m:t>𝑡</m:t>
                          </m:r>
                        </m:sub>
                      </m:sSub>
                      <m:r>
                        <a:rPr lang="en-US" b="0" i="1" spc="-1" smtClean="0">
                          <a:latin typeface="Cambria Math" panose="02040503050406030204" pitchFamily="18" charset="0"/>
                          <a:ea typeface="Cambria Math" panose="02040503050406030204" pitchFamily="18" charset="0"/>
                        </a:rPr>
                        <m:t>∙</m:t>
                      </m:r>
                      <m:sSub>
                        <m:sSubPr>
                          <m:ctrlPr>
                            <a:rPr lang="en-US" i="1" spc="-1">
                              <a:latin typeface="Cambria Math" panose="02040503050406030204" pitchFamily="18" charset="0"/>
                            </a:rPr>
                          </m:ctrlPr>
                        </m:sSubPr>
                        <m:e>
                          <m:acc>
                            <m:accPr>
                              <m:chr m:val="̃"/>
                              <m:ctrlPr>
                                <a:rPr lang="en-US" i="1" spc="-1">
                                  <a:latin typeface="Cambria Math" panose="02040503050406030204" pitchFamily="18" charset="0"/>
                                </a:rPr>
                              </m:ctrlPr>
                            </m:accPr>
                            <m:e>
                              <m:r>
                                <a:rPr lang="en-US" i="1" spc="-1">
                                  <a:latin typeface="Cambria Math" panose="02040503050406030204" pitchFamily="18" charset="0"/>
                                </a:rPr>
                                <m:t>h</m:t>
                              </m:r>
                            </m:e>
                          </m:acc>
                        </m:e>
                        <m:sub>
                          <m:r>
                            <a:rPr lang="en-US" i="1" spc="-1">
                              <a:latin typeface="Cambria Math" panose="02040503050406030204" pitchFamily="18" charset="0"/>
                            </a:rPr>
                            <m:t>𝑡</m:t>
                          </m:r>
                        </m:sub>
                      </m:sSub>
                    </m:oMath>
                  </m:oMathPara>
                </a14:m>
                <a:endParaRPr lang="en-US" spc="-1" smtClean="0">
                  <a:latin typeface="Aria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6382" y="1676400"/>
                <a:ext cx="6306178" cy="4775200"/>
              </a:xfrm>
              <a:blipFill>
                <a:blip r:embed="rId2"/>
                <a:stretch>
                  <a:fillRect l="-387"/>
                </a:stretch>
              </a:blipFill>
            </p:spPr>
            <p:txBody>
              <a:bodyPr/>
              <a:lstStyle/>
              <a:p>
                <a:r>
                  <a:rPr lang="vi-VN">
                    <a:noFill/>
                  </a:rPr>
                  <a:t> </a:t>
                </a:r>
              </a:p>
            </p:txBody>
          </p:sp>
        </mc:Fallback>
      </mc:AlternateContent>
      <p:pic>
        <p:nvPicPr>
          <p:cNvPr id="2050" name="Picture 2" descr="A gated recurrent unit neural network."/>
          <p:cNvPicPr>
            <a:picLocks noChangeAspect="1" noChangeArrowheads="1"/>
          </p:cNvPicPr>
          <p:nvPr/>
        </p:nvPicPr>
        <p:blipFill rotWithShape="1">
          <a:blip r:embed="rId3">
            <a:extLst>
              <a:ext uri="{28A0092B-C50C-407E-A947-70E740481C1C}">
                <a14:useLocalDpi xmlns:a14="http://schemas.microsoft.com/office/drawing/2010/main" val="0"/>
              </a:ext>
            </a:extLst>
          </a:blip>
          <a:srcRect r="53171"/>
          <a:stretch/>
        </p:blipFill>
        <p:spPr bwMode="auto">
          <a:xfrm>
            <a:off x="7335521" y="1879600"/>
            <a:ext cx="4033520" cy="26604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335521" y="4871740"/>
            <a:ext cx="4682797" cy="461665"/>
          </a:xfrm>
          <a:prstGeom prst="rect">
            <a:avLst/>
          </a:prstGeom>
        </p:spPr>
        <p:txBody>
          <a:bodyPr wrap="square">
            <a:spAutoFit/>
          </a:bodyPr>
          <a:lstStyle/>
          <a:p>
            <a:r>
              <a:rPr lang="vi-VN" sz="1200" i="1"/>
              <a:t>https://</a:t>
            </a:r>
            <a:r>
              <a:rPr lang="vi-VN" sz="1200" i="1" smtClean="0"/>
              <a:t>www.noron.vn/post/toan-bo-ve-mang-gru-1494wsylpn80d</a:t>
            </a:r>
            <a:endParaRPr lang="en-US" sz="1200" i="1" smtClean="0"/>
          </a:p>
          <a:p>
            <a:r>
              <a:rPr lang="vi-VN" sz="1200" i="1"/>
              <a:t>https://colah.github.io/posts/2015-08-Understanding-LSTMs</a:t>
            </a:r>
            <a:r>
              <a:rPr lang="vi-VN" sz="1200" i="1" smtClean="0"/>
              <a:t>/</a:t>
            </a:r>
            <a:endParaRPr lang="vi-VN" sz="1200" i="1"/>
          </a:p>
        </p:txBody>
      </p:sp>
    </p:spTree>
    <p:extLst>
      <p:ext uri="{BB962C8B-B14F-4D97-AF65-F5344CB8AC3E}">
        <p14:creationId xmlns:p14="http://schemas.microsoft.com/office/powerpoint/2010/main" val="981706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19741" y="84352"/>
            <a:ext cx="11029616" cy="1188720"/>
          </a:xfrm>
        </p:spPr>
        <p:txBody>
          <a:bodyPr/>
          <a:lstStyle/>
          <a:p>
            <a:r>
              <a:rPr lang="en-US" smtClean="0">
                <a:latin typeface="Arial" panose="020B0604020202020204" pitchFamily="34" charset="0"/>
                <a:cs typeface="Arial" panose="020B0604020202020204" pitchFamily="34" charset="0"/>
              </a:rPr>
              <a:t>rolling window - cửa sổ lăn</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19741" y="1463041"/>
            <a:ext cx="5381619" cy="2734490"/>
          </a:xfrm>
        </p:spPr>
        <p:txBody>
          <a:bodyPr>
            <a:noAutofit/>
          </a:bodyPr>
          <a:lstStyle/>
          <a:p>
            <a:pPr>
              <a:lnSpc>
                <a:spcPct val="100000"/>
              </a:lnSpc>
            </a:pPr>
            <a:r>
              <a:rPr lang="en-US" sz="1400" spc="-1" smtClean="0">
                <a:latin typeface="Arial"/>
              </a:rPr>
              <a:t>Là giải pháp để xử lý bài toán Sequence/ Time series </a:t>
            </a:r>
          </a:p>
          <a:p>
            <a:pPr>
              <a:lnSpc>
                <a:spcPct val="100000"/>
              </a:lnSpc>
            </a:pPr>
            <a:r>
              <a:rPr lang="en-US" sz="1400" spc="-1" smtClean="0">
                <a:latin typeface="Arial"/>
              </a:rPr>
              <a:t>Data point tại mỗi thời điểm t sẽ gồm data tại t và một khoảng data liên tục trước đó </a:t>
            </a:r>
            <a:r>
              <a:rPr lang="en-US" sz="1400" spc="-1">
                <a:latin typeface="Arial"/>
              </a:rPr>
              <a:t>có thời lượng </a:t>
            </a:r>
            <a:r>
              <a:rPr lang="en-US" sz="1400" spc="-1" smtClean="0">
                <a:latin typeface="Arial"/>
              </a:rPr>
              <a:t>τ. </a:t>
            </a:r>
          </a:p>
          <a:p>
            <a:pPr>
              <a:lnSpc>
                <a:spcPct val="100000"/>
              </a:lnSpc>
            </a:pPr>
            <a:r>
              <a:rPr lang="en-US" sz="1400" spc="-1" smtClean="0">
                <a:latin typeface="Arial"/>
              </a:rPr>
              <a:t>Giống như việc chụp lấy data qua một "cửa sổ" và trượt cửa sổ này theo thời gian</a:t>
            </a:r>
          </a:p>
          <a:p>
            <a:pPr>
              <a:lnSpc>
                <a:spcPct val="100000"/>
              </a:lnSpc>
            </a:pPr>
            <a:r>
              <a:rPr lang="en-US" sz="1400" spc="-1" smtClean="0">
                <a:latin typeface="Arial"/>
              </a:rPr>
              <a:t>Dữ liệu sẽ có dạng vector, vector này sẽ được đưa vào mạng neuron DNN, CNN hoặc RNN để xử lý</a:t>
            </a:r>
          </a:p>
        </p:txBody>
      </p:sp>
      <p:pic>
        <p:nvPicPr>
          <p:cNvPr id="3074" name="Picture 2" descr="5sec_moving_wind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977" y="640601"/>
            <a:ext cx="5261584" cy="3711634"/>
          </a:xfrm>
          <a:prstGeom prst="rect">
            <a:avLst/>
          </a:prstGeom>
          <a:noFill/>
          <a:extLst>
            <a:ext uri="{909E8E84-426E-40DD-AFC4-6F175D3DCCD1}">
              <a14:hiddenFill xmlns:a14="http://schemas.microsoft.com/office/drawing/2010/main">
                <a:solidFill>
                  <a:srgbClr val="FFFFFF"/>
                </a:solidFill>
              </a14:hiddenFill>
            </a:ext>
          </a:extLst>
        </p:spPr>
      </p:pic>
      <p:grpSp>
        <p:nvGrpSpPr>
          <p:cNvPr id="3099" name="Group 3098"/>
          <p:cNvGrpSpPr/>
          <p:nvPr/>
        </p:nvGrpSpPr>
        <p:grpSpPr>
          <a:xfrm>
            <a:off x="9541000" y="4770891"/>
            <a:ext cx="1632455" cy="1756396"/>
            <a:chOff x="7110951" y="5293361"/>
            <a:chExt cx="1027208" cy="1104704"/>
          </a:xfrm>
        </p:grpSpPr>
        <p:sp>
          <p:nvSpPr>
            <p:cNvPr id="5" name="Rectangle 4"/>
            <p:cNvSpPr/>
            <p:nvPr/>
          </p:nvSpPr>
          <p:spPr>
            <a:xfrm>
              <a:off x="7110951" y="5293361"/>
              <a:ext cx="264160" cy="1104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1" name="Group 20"/>
            <p:cNvGrpSpPr/>
            <p:nvPr/>
          </p:nvGrpSpPr>
          <p:grpSpPr>
            <a:xfrm rot="5400000">
              <a:off x="7321647" y="5581553"/>
              <a:ext cx="1104703" cy="528321"/>
              <a:chOff x="7737056" y="5516921"/>
              <a:chExt cx="2559932" cy="909050"/>
            </a:xfrm>
          </p:grpSpPr>
          <p:sp>
            <p:nvSpPr>
              <p:cNvPr id="7" name="Oval 6"/>
              <p:cNvSpPr/>
              <p:nvPr/>
            </p:nvSpPr>
            <p:spPr>
              <a:xfrm>
                <a:off x="9975683" y="6101648"/>
                <a:ext cx="321305" cy="318275"/>
              </a:xfrm>
              <a:prstGeom prst="ellipse">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Oval 7"/>
              <p:cNvSpPr/>
              <p:nvPr/>
            </p:nvSpPr>
            <p:spPr>
              <a:xfrm>
                <a:off x="9232659" y="6096867"/>
                <a:ext cx="321305" cy="318275"/>
              </a:xfrm>
              <a:prstGeom prst="ellipse">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Oval 8"/>
              <p:cNvSpPr/>
              <p:nvPr/>
            </p:nvSpPr>
            <p:spPr>
              <a:xfrm>
                <a:off x="8489635" y="6096497"/>
                <a:ext cx="321305" cy="318275"/>
              </a:xfrm>
              <a:prstGeom prst="ellipse">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Oval 9"/>
              <p:cNvSpPr/>
              <p:nvPr/>
            </p:nvSpPr>
            <p:spPr>
              <a:xfrm>
                <a:off x="7737056" y="6107696"/>
                <a:ext cx="321305" cy="318275"/>
              </a:xfrm>
              <a:prstGeom prst="ellipse">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Oval 10"/>
              <p:cNvSpPr/>
              <p:nvPr/>
            </p:nvSpPr>
            <p:spPr>
              <a:xfrm>
                <a:off x="8803147" y="5516921"/>
                <a:ext cx="321305" cy="318275"/>
              </a:xfrm>
              <a:prstGeom prst="ellipse">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2" name="Straight Arrow Connector 11"/>
              <p:cNvCxnSpPr>
                <a:stCxn id="10" idx="0"/>
                <a:endCxn id="11" idx="4"/>
              </p:cNvCxnSpPr>
              <p:nvPr/>
            </p:nvCxnSpPr>
            <p:spPr>
              <a:xfrm flipV="1">
                <a:off x="7897709" y="5835196"/>
                <a:ext cx="1066091" cy="272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0"/>
                <a:endCxn id="11" idx="4"/>
              </p:cNvCxnSpPr>
              <p:nvPr/>
            </p:nvCxnSpPr>
            <p:spPr>
              <a:xfrm flipV="1">
                <a:off x="8650288" y="5835196"/>
                <a:ext cx="313512" cy="261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0"/>
                <a:endCxn id="11" idx="4"/>
              </p:cNvCxnSpPr>
              <p:nvPr/>
            </p:nvCxnSpPr>
            <p:spPr>
              <a:xfrm flipH="1" flipV="1">
                <a:off x="8963800" y="5835196"/>
                <a:ext cx="429512" cy="26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0"/>
                <a:endCxn id="11" idx="4"/>
              </p:cNvCxnSpPr>
              <p:nvPr/>
            </p:nvCxnSpPr>
            <p:spPr>
              <a:xfrm flipH="1" flipV="1">
                <a:off x="8963800" y="5835196"/>
                <a:ext cx="1172536" cy="266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p:cNvCxnSpPr>
              <a:endCxn id="10" idx="4"/>
            </p:cNvCxnSpPr>
            <p:nvPr/>
          </p:nvCxnSpPr>
          <p:spPr>
            <a:xfrm>
              <a:off x="7375111" y="5362689"/>
              <a:ext cx="2347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9" idx="4"/>
            </p:cNvCxnSpPr>
            <p:nvPr/>
          </p:nvCxnSpPr>
          <p:spPr>
            <a:xfrm>
              <a:off x="7375111" y="5380632"/>
              <a:ext cx="241236" cy="306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8" idx="4"/>
            </p:cNvCxnSpPr>
            <p:nvPr/>
          </p:nvCxnSpPr>
          <p:spPr>
            <a:xfrm>
              <a:off x="7381619" y="5404263"/>
              <a:ext cx="234513" cy="603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7" idx="4"/>
            </p:cNvCxnSpPr>
            <p:nvPr/>
          </p:nvCxnSpPr>
          <p:spPr>
            <a:xfrm>
              <a:off x="7374863" y="5362688"/>
              <a:ext cx="238490" cy="966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10" idx="4"/>
            </p:cNvCxnSpPr>
            <p:nvPr/>
          </p:nvCxnSpPr>
          <p:spPr>
            <a:xfrm flipV="1">
              <a:off x="7381372" y="5362690"/>
              <a:ext cx="228466" cy="342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73" name="Straight Arrow Connector 3072"/>
            <p:cNvCxnSpPr>
              <a:endCxn id="9" idx="4"/>
            </p:cNvCxnSpPr>
            <p:nvPr/>
          </p:nvCxnSpPr>
          <p:spPr>
            <a:xfrm>
              <a:off x="7407993" y="5687454"/>
              <a:ext cx="20835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77" name="Straight Arrow Connector 3076"/>
            <p:cNvCxnSpPr>
              <a:endCxn id="8" idx="4"/>
            </p:cNvCxnSpPr>
            <p:nvPr/>
          </p:nvCxnSpPr>
          <p:spPr>
            <a:xfrm>
              <a:off x="7388297" y="5714367"/>
              <a:ext cx="227835" cy="29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79" name="Straight Arrow Connector 3078"/>
            <p:cNvCxnSpPr>
              <a:stCxn id="5" idx="3"/>
              <a:endCxn id="7" idx="4"/>
            </p:cNvCxnSpPr>
            <p:nvPr/>
          </p:nvCxnSpPr>
          <p:spPr>
            <a:xfrm>
              <a:off x="7375111" y="5845713"/>
              <a:ext cx="238242" cy="483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1" name="Straight Arrow Connector 3080"/>
            <p:cNvCxnSpPr>
              <a:endCxn id="10" idx="4"/>
            </p:cNvCxnSpPr>
            <p:nvPr/>
          </p:nvCxnSpPr>
          <p:spPr>
            <a:xfrm flipV="1">
              <a:off x="7388081" y="5362690"/>
              <a:ext cx="221757" cy="691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3" name="Straight Arrow Connector 3082"/>
            <p:cNvCxnSpPr>
              <a:endCxn id="9" idx="4"/>
            </p:cNvCxnSpPr>
            <p:nvPr/>
          </p:nvCxnSpPr>
          <p:spPr>
            <a:xfrm flipV="1">
              <a:off x="7388082" y="5687455"/>
              <a:ext cx="228265" cy="358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85" name="Straight Arrow Connector 3084"/>
            <p:cNvCxnSpPr>
              <a:endCxn id="8" idx="4"/>
            </p:cNvCxnSpPr>
            <p:nvPr/>
          </p:nvCxnSpPr>
          <p:spPr>
            <a:xfrm flipV="1">
              <a:off x="7388297" y="6008097"/>
              <a:ext cx="227835" cy="195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91" name="Straight Arrow Connector 3090"/>
            <p:cNvCxnSpPr>
              <a:endCxn id="7" idx="4"/>
            </p:cNvCxnSpPr>
            <p:nvPr/>
          </p:nvCxnSpPr>
          <p:spPr>
            <a:xfrm>
              <a:off x="7388081" y="6328738"/>
              <a:ext cx="2252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93" name="Straight Arrow Connector 3092"/>
            <p:cNvCxnSpPr>
              <a:endCxn id="8" idx="4"/>
            </p:cNvCxnSpPr>
            <p:nvPr/>
          </p:nvCxnSpPr>
          <p:spPr>
            <a:xfrm flipV="1">
              <a:off x="7407993" y="6008097"/>
              <a:ext cx="208139" cy="320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95" name="Straight Arrow Connector 3094"/>
            <p:cNvCxnSpPr>
              <a:endCxn id="9" idx="4"/>
            </p:cNvCxnSpPr>
            <p:nvPr/>
          </p:nvCxnSpPr>
          <p:spPr>
            <a:xfrm flipV="1">
              <a:off x="7381572" y="5687455"/>
              <a:ext cx="234775" cy="61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97" name="Straight Arrow Connector 3096"/>
            <p:cNvCxnSpPr>
              <a:endCxn id="10" idx="5"/>
            </p:cNvCxnSpPr>
            <p:nvPr/>
          </p:nvCxnSpPr>
          <p:spPr>
            <a:xfrm flipV="1">
              <a:off x="7388081" y="5411711"/>
              <a:ext cx="248846" cy="913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02" name="Rectangle 3101"/>
          <p:cNvSpPr/>
          <p:nvPr/>
        </p:nvSpPr>
        <p:spPr>
          <a:xfrm>
            <a:off x="6783977" y="4352235"/>
            <a:ext cx="6096000" cy="276999"/>
          </a:xfrm>
          <a:prstGeom prst="rect">
            <a:avLst/>
          </a:prstGeom>
        </p:spPr>
        <p:txBody>
          <a:bodyPr>
            <a:spAutoFit/>
          </a:bodyPr>
          <a:lstStyle/>
          <a:p>
            <a:r>
              <a:rPr lang="vi-VN" sz="1200" i="1"/>
              <a:t>https://docs.wavefront.com/query_language_windows_trends.html</a:t>
            </a:r>
          </a:p>
        </p:txBody>
      </p:sp>
    </p:spTree>
    <p:extLst>
      <p:ext uri="{BB962C8B-B14F-4D97-AF65-F5344CB8AC3E}">
        <p14:creationId xmlns:p14="http://schemas.microsoft.com/office/powerpoint/2010/main" val="4229811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419741" y="84352"/>
            <a:ext cx="11029616" cy="1188720"/>
          </a:xfrm>
        </p:spPr>
        <p:txBody>
          <a:bodyPr/>
          <a:lstStyle/>
          <a:p>
            <a:r>
              <a:rPr lang="en-US" smtClean="0">
                <a:latin typeface="Arial" panose="020B0604020202020204" pitchFamily="34" charset="0"/>
                <a:cs typeface="Arial" panose="020B0604020202020204" pitchFamily="34" charset="0"/>
              </a:rPr>
              <a:t>Hướng tiếp theo và tạm biệt</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766353" y="1463040"/>
            <a:ext cx="10493829" cy="4598125"/>
          </a:xfrm>
        </p:spPr>
        <p:txBody>
          <a:bodyPr>
            <a:noAutofit/>
          </a:bodyPr>
          <a:lstStyle/>
          <a:p>
            <a:pPr>
              <a:lnSpc>
                <a:spcPct val="100000"/>
              </a:lnSpc>
            </a:pPr>
            <a:r>
              <a:rPr lang="en-US" sz="1800" spc="-1" smtClean="0">
                <a:latin typeface="Arial"/>
              </a:rPr>
              <a:t>Học thêm Python nâng cao để làm Web, nhúng...</a:t>
            </a:r>
          </a:p>
          <a:p>
            <a:pPr>
              <a:lnSpc>
                <a:spcPct val="100000"/>
              </a:lnSpc>
            </a:pPr>
            <a:r>
              <a:rPr lang="en-US" sz="1800" spc="-1" smtClean="0">
                <a:latin typeface="Arial"/>
              </a:rPr>
              <a:t>Học thêm framework bậc thấp như </a:t>
            </a:r>
            <a:r>
              <a:rPr lang="en-US" sz="1800" b="1" spc="-1" smtClean="0">
                <a:latin typeface="Arial"/>
              </a:rPr>
              <a:t>Tensorflow</a:t>
            </a:r>
            <a:r>
              <a:rPr lang="en-US" sz="1800" spc="-1" smtClean="0">
                <a:latin typeface="Arial"/>
              </a:rPr>
              <a:t>, </a:t>
            </a:r>
            <a:r>
              <a:rPr lang="en-US" sz="1800" b="1" spc="-1" smtClean="0">
                <a:latin typeface="Arial"/>
              </a:rPr>
              <a:t>Theano...</a:t>
            </a:r>
          </a:p>
          <a:p>
            <a:pPr>
              <a:lnSpc>
                <a:spcPct val="100000"/>
              </a:lnSpc>
            </a:pPr>
            <a:r>
              <a:rPr lang="en-US" sz="1800" spc="-1" smtClean="0">
                <a:latin typeface="Arial"/>
              </a:rPr>
              <a:t>Học </a:t>
            </a:r>
            <a:r>
              <a:rPr lang="en-US" sz="1800" b="1" spc="-1" smtClean="0">
                <a:latin typeface="Arial"/>
              </a:rPr>
              <a:t>OpenCV</a:t>
            </a:r>
            <a:r>
              <a:rPr lang="en-US" sz="1800" spc="-1" smtClean="0">
                <a:latin typeface="Arial"/>
              </a:rPr>
              <a:t> để theo hướng </a:t>
            </a:r>
            <a:r>
              <a:rPr lang="en-US" sz="1800" b="1" spc="-1" smtClean="0">
                <a:latin typeface="Arial"/>
              </a:rPr>
              <a:t>Computer Vision </a:t>
            </a:r>
            <a:r>
              <a:rPr lang="en-US" sz="1800" spc="-1" smtClean="0">
                <a:latin typeface="Arial"/>
              </a:rPr>
              <a:t>(Thị giác máy tính)</a:t>
            </a:r>
          </a:p>
          <a:p>
            <a:pPr>
              <a:lnSpc>
                <a:spcPct val="100000"/>
              </a:lnSpc>
            </a:pPr>
            <a:r>
              <a:rPr lang="en-US" sz="1800" spc="-1">
                <a:latin typeface="Arial"/>
              </a:rPr>
              <a:t>Học mở rộng </a:t>
            </a:r>
            <a:r>
              <a:rPr lang="en-US" sz="1800" b="1" spc="-1">
                <a:latin typeface="Arial"/>
              </a:rPr>
              <a:t>Machine Learning</a:t>
            </a:r>
          </a:p>
          <a:p>
            <a:pPr>
              <a:lnSpc>
                <a:spcPct val="100000"/>
              </a:lnSpc>
            </a:pPr>
            <a:r>
              <a:rPr lang="en-US" sz="1800" b="1" spc="-1" smtClean="0">
                <a:latin typeface="Arial"/>
              </a:rPr>
              <a:t>Natural </a:t>
            </a:r>
            <a:r>
              <a:rPr lang="en-US" sz="1800" b="1" spc="-1">
                <a:latin typeface="Arial"/>
              </a:rPr>
              <a:t>L</a:t>
            </a:r>
            <a:r>
              <a:rPr lang="en-US" sz="1800" b="1" spc="-1" smtClean="0">
                <a:latin typeface="Arial"/>
              </a:rPr>
              <a:t>anguage </a:t>
            </a:r>
            <a:r>
              <a:rPr lang="en-US" sz="1800" b="1" spc="-1">
                <a:latin typeface="Arial"/>
              </a:rPr>
              <a:t>P</a:t>
            </a:r>
            <a:r>
              <a:rPr lang="en-US" sz="1800" b="1" spc="-1" smtClean="0">
                <a:latin typeface="Arial"/>
              </a:rPr>
              <a:t>rocessing</a:t>
            </a:r>
            <a:r>
              <a:rPr lang="en-US" sz="1800" spc="-1" smtClean="0">
                <a:latin typeface="Arial"/>
              </a:rPr>
              <a:t> (Xử </a:t>
            </a:r>
            <a:r>
              <a:rPr lang="en-US" sz="1800" spc="-1">
                <a:latin typeface="Arial"/>
              </a:rPr>
              <a:t>lý ngôn ngữ tự </a:t>
            </a:r>
            <a:r>
              <a:rPr lang="en-US" sz="1800" spc="-1" smtClean="0">
                <a:latin typeface="Arial"/>
              </a:rPr>
              <a:t>nhiên)</a:t>
            </a:r>
            <a:endParaRPr lang="en-US" sz="1800" spc="-1">
              <a:latin typeface="Arial"/>
            </a:endParaRPr>
          </a:p>
          <a:p>
            <a:pPr>
              <a:lnSpc>
                <a:spcPct val="100000"/>
              </a:lnSpc>
            </a:pPr>
            <a:r>
              <a:rPr lang="en-US" sz="1800" b="1" spc="-1" smtClean="0">
                <a:latin typeface="Arial"/>
              </a:rPr>
              <a:t>Reinforcement Learning </a:t>
            </a:r>
            <a:r>
              <a:rPr lang="en-US" sz="1800" spc="-1" smtClean="0">
                <a:latin typeface="Arial"/>
              </a:rPr>
              <a:t>(Học tăng cường</a:t>
            </a:r>
            <a:r>
              <a:rPr lang="en-US" sz="1800" spc="-1">
                <a:latin typeface="Arial"/>
              </a:rPr>
              <a:t>), </a:t>
            </a:r>
            <a:endParaRPr lang="en-US" sz="1800" spc="-1" smtClean="0">
              <a:latin typeface="Arial"/>
            </a:endParaRPr>
          </a:p>
          <a:p>
            <a:pPr>
              <a:lnSpc>
                <a:spcPct val="100000"/>
              </a:lnSpc>
            </a:pPr>
            <a:r>
              <a:rPr lang="en-US" sz="1800" b="1" spc="-1" smtClean="0">
                <a:latin typeface="Arial"/>
              </a:rPr>
              <a:t>Generative Adversarial Network </a:t>
            </a:r>
            <a:r>
              <a:rPr lang="en-US" sz="1800" spc="-1" smtClean="0">
                <a:latin typeface="Arial"/>
              </a:rPr>
              <a:t>(GAN - Mạng đối nghịch tạo sinh)</a:t>
            </a:r>
          </a:p>
          <a:p>
            <a:pPr>
              <a:lnSpc>
                <a:spcPct val="100000"/>
              </a:lnSpc>
            </a:pPr>
            <a:endParaRPr lang="en-US" sz="1400" b="1" spc="-1" smtClean="0">
              <a:latin typeface="Arial"/>
            </a:endParaRPr>
          </a:p>
          <a:p>
            <a:pPr marL="0" indent="0" algn="ctr">
              <a:lnSpc>
                <a:spcPct val="100000"/>
              </a:lnSpc>
              <a:buNone/>
            </a:pPr>
            <a:r>
              <a:rPr lang="en-US" sz="2400" spc="-1" smtClean="0">
                <a:latin typeface="Arial"/>
              </a:rPr>
              <a:t>CẢM ƠN VÀ HẸN GẶP LẠI!</a:t>
            </a:r>
          </a:p>
        </p:txBody>
      </p:sp>
    </p:spTree>
    <p:extLst>
      <p:ext uri="{BB962C8B-B14F-4D97-AF65-F5344CB8AC3E}">
        <p14:creationId xmlns:p14="http://schemas.microsoft.com/office/powerpoint/2010/main" val="3546469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Xác suất, tương quan</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81192" y="1114697"/>
            <a:ext cx="11029615" cy="5146766"/>
          </a:xfrm>
        </p:spPr>
        <p:txBody>
          <a:bodyPr>
            <a:normAutofit/>
          </a:bodyPr>
          <a:lstStyle/>
          <a:p>
            <a:r>
              <a:rPr lang="en-US" sz="1500"/>
              <a:t>Xác suất là </a:t>
            </a:r>
            <a:r>
              <a:rPr lang="en-US" sz="1500" smtClean="0"/>
              <a:t>khả </a:t>
            </a:r>
            <a:r>
              <a:rPr lang="en-US" sz="1500"/>
              <a:t>năng xảy ra một sự kiện, hoặc khả năng một mệnh đề là đúng. </a:t>
            </a:r>
            <a:endParaRPr lang="en-US" sz="1500" smtClean="0"/>
          </a:p>
          <a:p>
            <a:r>
              <a:rPr lang="en-US" sz="1500" smtClean="0"/>
              <a:t>Xác </a:t>
            </a:r>
            <a:r>
              <a:rPr lang="en-US" sz="1500"/>
              <a:t>suất của một sự kiện là một số trong khoảng từ 0 đến 1, trong đó, nói một cách đại khái, 0 biểu thị sự bất khả thi của sự kiện và 1 biểu thị sự chắc chắn</a:t>
            </a:r>
            <a:r>
              <a:rPr lang="en-US" sz="1500" smtClean="0"/>
              <a:t>.</a:t>
            </a:r>
          </a:p>
          <a:p>
            <a:r>
              <a:rPr lang="en-US" sz="1500" smtClean="0"/>
              <a:t>X là đại lượng có giá trị 0 hoặc 1, xác xuất để X = 1 và X = 0 ký hiệu tương ứng là P(X =1) và P(X =0)</a:t>
            </a:r>
          </a:p>
          <a:p>
            <a:pPr lvl="1"/>
            <a:r>
              <a:rPr lang="en-US" sz="1200" smtClean="0"/>
              <a:t>P(X = 1) = 1 - P(X = 0)</a:t>
            </a:r>
            <a:endParaRPr lang="en-US" sz="1200"/>
          </a:p>
          <a:p>
            <a:r>
              <a:rPr lang="en-US" sz="1500" smtClean="0"/>
              <a:t>Nếu ngưỡng để dự đoán là Pthres = 0,5 thì X sẽ được dự đoán bằng 1 nếu P(X = 1) &gt; 0,5</a:t>
            </a:r>
          </a:p>
          <a:p>
            <a:r>
              <a:rPr lang="en-US" sz="1500" smtClean="0"/>
              <a:t>Hệ số tương quan: Con số thể hiện sự liên quan với nhau giữa 2 đại lượng, càng gần 1 hoặc -1 thì hai đại lượng càng liên quan nhau, càng gần 0 thì hai đại lượng càng ít liên quan đến nhau</a:t>
            </a:r>
          </a:p>
          <a:p>
            <a:endParaRPr lang="en-US" sz="1500"/>
          </a:p>
          <a:p>
            <a:endParaRPr lang="en-US" sz="1500" smtClean="0"/>
          </a:p>
          <a:p>
            <a:pPr lvl="1"/>
            <a:r>
              <a:rPr lang="en-US" sz="1200" smtClean="0"/>
              <a:t>Với E - phép tính kỳ vọng (trung bình)</a:t>
            </a:r>
          </a:p>
          <a:p>
            <a:pPr lvl="1"/>
            <a:endParaRPr lang="en-US" sz="1200" smtClean="0"/>
          </a:p>
          <a:p>
            <a:pPr lvl="1"/>
            <a:r>
              <a:rPr lang="en-US" sz="1200" smtClean="0"/>
              <a:t>μ - giá trị kỳ vọng</a:t>
            </a:r>
          </a:p>
          <a:p>
            <a:pPr lvl="1"/>
            <a:r>
              <a:rPr lang="en-US" sz="1200" smtClean="0"/>
              <a:t>σ - độ lệch chuẩn</a:t>
            </a:r>
          </a:p>
          <a:p>
            <a:pPr lvl="1"/>
            <a:endParaRPr lang="en-US" sz="1200" smtClean="0"/>
          </a:p>
        </p:txBody>
      </p:sp>
      <p:pic>
        <p:nvPicPr>
          <p:cNvPr id="5" name="Picture 4"/>
          <p:cNvPicPr>
            <a:picLocks noChangeAspect="1"/>
          </p:cNvPicPr>
          <p:nvPr/>
        </p:nvPicPr>
        <p:blipFill>
          <a:blip r:embed="rId2"/>
          <a:stretch>
            <a:fillRect/>
          </a:stretch>
        </p:blipFill>
        <p:spPr>
          <a:xfrm>
            <a:off x="1349148" y="4143375"/>
            <a:ext cx="4419600" cy="457200"/>
          </a:xfrm>
          <a:prstGeom prst="rect">
            <a:avLst/>
          </a:prstGeom>
        </p:spPr>
      </p:pic>
      <p:pic>
        <p:nvPicPr>
          <p:cNvPr id="7" name="Picture 6"/>
          <p:cNvPicPr>
            <a:picLocks noChangeAspect="1"/>
          </p:cNvPicPr>
          <p:nvPr/>
        </p:nvPicPr>
        <p:blipFill>
          <a:blip r:embed="rId3"/>
          <a:stretch>
            <a:fillRect/>
          </a:stretch>
        </p:blipFill>
        <p:spPr>
          <a:xfrm>
            <a:off x="6641207" y="4244884"/>
            <a:ext cx="4600575" cy="1619250"/>
          </a:xfrm>
          <a:prstGeom prst="rect">
            <a:avLst/>
          </a:prstGeom>
        </p:spPr>
      </p:pic>
      <p:pic>
        <p:nvPicPr>
          <p:cNvPr id="9" name="Picture 8"/>
          <p:cNvPicPr>
            <a:picLocks noChangeAspect="1"/>
          </p:cNvPicPr>
          <p:nvPr/>
        </p:nvPicPr>
        <p:blipFill>
          <a:blip r:embed="rId4"/>
          <a:stretch>
            <a:fillRect/>
          </a:stretch>
        </p:blipFill>
        <p:spPr>
          <a:xfrm>
            <a:off x="2657474" y="4948917"/>
            <a:ext cx="3438525" cy="561975"/>
          </a:xfrm>
          <a:prstGeom prst="rect">
            <a:avLst/>
          </a:prstGeom>
        </p:spPr>
      </p:pic>
      <p:pic>
        <p:nvPicPr>
          <p:cNvPr id="11" name="Picture 10"/>
          <p:cNvPicPr>
            <a:picLocks noChangeAspect="1"/>
          </p:cNvPicPr>
          <p:nvPr/>
        </p:nvPicPr>
        <p:blipFill rotWithShape="1">
          <a:blip r:embed="rId5"/>
          <a:srcRect r="56047"/>
          <a:stretch/>
        </p:blipFill>
        <p:spPr>
          <a:xfrm>
            <a:off x="2657474" y="5578384"/>
            <a:ext cx="1582511" cy="571500"/>
          </a:xfrm>
          <a:prstGeom prst="rect">
            <a:avLst/>
          </a:prstGeom>
        </p:spPr>
      </p:pic>
    </p:spTree>
    <p:extLst>
      <p:ext uri="{BB962C8B-B14F-4D97-AF65-F5344CB8AC3E}">
        <p14:creationId xmlns:p14="http://schemas.microsoft.com/office/powerpoint/2010/main" val="2517340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191" y="83848"/>
            <a:ext cx="11029616" cy="1188720"/>
          </a:xfrm>
        </p:spPr>
        <p:txBody>
          <a:bodyPr/>
          <a:lstStyle/>
          <a:p>
            <a:r>
              <a:rPr lang="en-US" smtClean="0">
                <a:latin typeface="Arial" panose="020B0604020202020204" pitchFamily="34" charset="0"/>
                <a:cs typeface="Arial" panose="020B0604020202020204" pitchFamily="34" charset="0"/>
              </a:rPr>
              <a:t>Machine learning cơ bản</a:t>
            </a:r>
            <a:endParaRPr lang="en-US">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94104" y="1460918"/>
            <a:ext cx="5802193" cy="4669916"/>
          </a:xfrm>
        </p:spPr>
        <p:txBody>
          <a:bodyPr>
            <a:normAutofit/>
          </a:bodyPr>
          <a:lstStyle/>
          <a:p>
            <a:pPr lvl="1"/>
            <a:r>
              <a:rPr lang="en-US" sz="2000" b="1" smtClean="0"/>
              <a:t>Artificial Intelligence </a:t>
            </a:r>
            <a:r>
              <a:rPr lang="en-US" sz="2000" smtClean="0"/>
              <a:t>- trí tuệ nhân tạo: công nghệ giúp máy móc thực hiện được </a:t>
            </a:r>
            <a:r>
              <a:rPr lang="en-US" sz="2000" b="1" smtClean="0"/>
              <a:t>hành vi như con người</a:t>
            </a:r>
          </a:p>
          <a:p>
            <a:pPr lvl="1"/>
            <a:r>
              <a:rPr lang="en-US" sz="2000" b="1" smtClean="0"/>
              <a:t>Machine Learning </a:t>
            </a:r>
            <a:r>
              <a:rPr lang="en-US" sz="2000" smtClean="0"/>
              <a:t>- học máy: một tập con của AI: công nghệ có thể </a:t>
            </a:r>
            <a:r>
              <a:rPr lang="en-US" sz="2000" b="1" smtClean="0"/>
              <a:t>"huấn luyện" </a:t>
            </a:r>
            <a:r>
              <a:rPr lang="en-US" sz="2000" smtClean="0"/>
              <a:t>được máy tính. Ví dụ: hồi quy, phân loại, phân cụm, cây quyết định, rừng ngẫu nhiên, SVM, mạng perceptron...</a:t>
            </a:r>
          </a:p>
          <a:p>
            <a:pPr lvl="1"/>
            <a:r>
              <a:rPr lang="en-US" sz="2000" b="1" smtClean="0"/>
              <a:t>Deep Learning </a:t>
            </a:r>
            <a:r>
              <a:rPr lang="en-US" sz="2000" smtClean="0"/>
              <a:t>- học sâu: tập con của Machine learning, công nghệ huấn luyện được máy tính nhờ vào việc sử dụng mạng neuron nhân tạo.</a:t>
            </a:r>
          </a:p>
        </p:txBody>
      </p:sp>
      <p:pic>
        <p:nvPicPr>
          <p:cNvPr id="1028" name="Picture 4" descr="What is Artificial Intelligence, Machine Learning, and Deep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532206"/>
            <a:ext cx="5741230" cy="30319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296297" y="5132067"/>
            <a:ext cx="6096000" cy="430887"/>
          </a:xfrm>
          <a:prstGeom prst="rect">
            <a:avLst/>
          </a:prstGeom>
        </p:spPr>
        <p:txBody>
          <a:bodyPr>
            <a:spAutoFit/>
          </a:bodyPr>
          <a:lstStyle/>
          <a:p>
            <a:r>
              <a:rPr lang="en-US" sz="1100" i="1" smtClean="0"/>
              <a:t>Nguồn ảnh: </a:t>
            </a:r>
            <a:r>
              <a:rPr lang="vi-VN" sz="1100" i="1" smtClean="0"/>
              <a:t>https</a:t>
            </a:r>
            <a:r>
              <a:rPr lang="vi-VN" sz="1100" i="1"/>
              <a:t>://www.kdnuggets.com/2017/07/rapidminer-ai-machine-learning-deep-learning.html</a:t>
            </a:r>
          </a:p>
        </p:txBody>
      </p:sp>
    </p:spTree>
    <p:extLst>
      <p:ext uri="{BB962C8B-B14F-4D97-AF65-F5344CB8AC3E}">
        <p14:creationId xmlns:p14="http://schemas.microsoft.com/office/powerpoint/2010/main" val="1441245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OUR.pptx" id="{C8B94E25-33BD-45D5-BF09-DFDE6F66F827}" vid="{3906A810-667D-48F7-952C-A904CEA9ED63}"/>
    </a:ext>
  </a:extLst>
</a:theme>
</file>

<file path=docProps/app.xml><?xml version="1.0" encoding="utf-8"?>
<Properties xmlns="http://schemas.openxmlformats.org/officeDocument/2006/extended-properties" xmlns:vt="http://schemas.openxmlformats.org/officeDocument/2006/docPropsVTypes">
  <Template>Future forward</Template>
  <TotalTime>0</TotalTime>
  <Words>7174</Words>
  <Application>Microsoft Office PowerPoint</Application>
  <PresentationFormat>Widescreen</PresentationFormat>
  <Paragraphs>784</Paragraphs>
  <Slides>78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78</vt:i4>
      </vt:variant>
    </vt:vector>
  </HeadingPairs>
  <TitlesOfParts>
    <vt:vector size="90" baseType="lpstr">
      <vt:lpstr>-apple-system</vt:lpstr>
      <vt:lpstr>Arial</vt:lpstr>
      <vt:lpstr>Calibri</vt:lpstr>
      <vt:lpstr>Cambria Math</vt:lpstr>
      <vt:lpstr>Franklin Gothic Book</vt:lpstr>
      <vt:lpstr>Franklin Gothic Demi</vt:lpstr>
      <vt:lpstr>Roboto</vt:lpstr>
      <vt:lpstr>StarSymbol</vt:lpstr>
      <vt:lpstr>Tahoma</vt:lpstr>
      <vt:lpstr>var(--ff-mono)</vt:lpstr>
      <vt:lpstr>Wingdings 2</vt:lpstr>
      <vt:lpstr>DividendVTI</vt:lpstr>
      <vt:lpstr>Khoá học deep learning</vt:lpstr>
      <vt:lpstr>1. giới thiệu khoá học</vt:lpstr>
      <vt:lpstr>giới thiệu khoá học</vt:lpstr>
      <vt:lpstr>Cài đặt môi trường</vt:lpstr>
      <vt:lpstr>Cài đặt môi trường</vt:lpstr>
      <vt:lpstr>Cài đặt môi trường</vt:lpstr>
      <vt:lpstr>Python cơ bản</vt:lpstr>
      <vt:lpstr>Xác suất, tương quan</vt:lpstr>
      <vt:lpstr>Machine learning cơ bản</vt:lpstr>
      <vt:lpstr>Machine learning cơ bản</vt:lpstr>
      <vt:lpstr>linear regression - hồi quy tuyến tính</vt:lpstr>
      <vt:lpstr>linear regression - hồi quy tuyến tính</vt:lpstr>
      <vt:lpstr>loss function - hàm mất mát</vt:lpstr>
      <vt:lpstr>r bình phương</vt:lpstr>
      <vt:lpstr>Gradient descent</vt:lpstr>
      <vt:lpstr>Thực hành: linear regression</vt:lpstr>
      <vt:lpstr>Logistic regression - hồi quy logic</vt:lpstr>
      <vt:lpstr>cross entropy loss - Hàm mất mát entropy chéo</vt:lpstr>
      <vt:lpstr>cross entropy loss - Hàm mất mát entropy chéo</vt:lpstr>
      <vt:lpstr>confusion matrix - ma trận nhầm lẫn</vt:lpstr>
      <vt:lpstr>ROC - Receive Operator Characteristic Curve</vt:lpstr>
      <vt:lpstr>AUC - Area Under the ROC Curve</vt:lpstr>
      <vt:lpstr>overfitting</vt:lpstr>
      <vt:lpstr>overfitting</vt:lpstr>
      <vt:lpstr>Bias - variance </vt:lpstr>
      <vt:lpstr>preprocessing - tiền xử lý (1): Train-test split - tách mẫu huấn luyện - kiểm thử</vt:lpstr>
      <vt:lpstr>k-fold cross validation - kiểm chứng chéo</vt:lpstr>
      <vt:lpstr>preprocessing-tiền xử lý (2): Scaling</vt:lpstr>
      <vt:lpstr>regularization - Chính quy hoá</vt:lpstr>
      <vt:lpstr>regularization - Chính quy hoá</vt:lpstr>
      <vt:lpstr>optimizer - Bộ tối ưu</vt:lpstr>
      <vt:lpstr>optimizer</vt:lpstr>
      <vt:lpstr>optimizer</vt:lpstr>
      <vt:lpstr>artificial Neuron - Nơ ron nhân tạo</vt:lpstr>
      <vt:lpstr>Neuron - neural network - Nơ ron, mạng nơ ron</vt:lpstr>
      <vt:lpstr>neural network - mạng nơ ron</vt:lpstr>
      <vt:lpstr>Dense neural network - mạng nơ ron dày</vt:lpstr>
      <vt:lpstr>activation function - hàm kích hoạt</vt:lpstr>
      <vt:lpstr>activation function - hàm kích hoạt</vt:lpstr>
      <vt:lpstr>activation function - hàm kích hoạt</vt:lpstr>
      <vt:lpstr>activation function - hàm kích hoạt</vt:lpstr>
      <vt:lpstr>tensorflow playground</vt:lpstr>
      <vt:lpstr>Chain rule - đạo hàm của hàm hợp</vt:lpstr>
      <vt:lpstr>Backpropagation - lan truyền ngược</vt:lpstr>
      <vt:lpstr>Backpropagation - lan truyền ngược</vt:lpstr>
      <vt:lpstr>keras</vt:lpstr>
      <vt:lpstr>Regression with dnn - hồi quy với mạng dnn</vt:lpstr>
      <vt:lpstr>Binary classification with dnn - phân loại nhị phân với dnn</vt:lpstr>
      <vt:lpstr>multiclass classification with dnn - phân loại nhiều đầu ra với dnn</vt:lpstr>
      <vt:lpstr>multiclass classification with dnn - phân loại nhiều đầu ra với dnn</vt:lpstr>
      <vt:lpstr>preprocessing (4) - dummy</vt:lpstr>
      <vt:lpstr>F1-score</vt:lpstr>
      <vt:lpstr>Phân tích ảnh kỹ thuật số</vt:lpstr>
      <vt:lpstr>Convolution - tích chập</vt:lpstr>
      <vt:lpstr>2D Convolution - tích chập 2 chiều</vt:lpstr>
      <vt:lpstr>Kernel</vt:lpstr>
      <vt:lpstr>Padding - lề</vt:lpstr>
      <vt:lpstr>Stride - nhảy</vt:lpstr>
      <vt:lpstr>COnvolutional layer - Lớp tích chập</vt:lpstr>
      <vt:lpstr>Pooling layer - Lớp nén</vt:lpstr>
      <vt:lpstr>flatten layer - Lớp làm phẳng</vt:lpstr>
      <vt:lpstr>convolutional neural network - mạng neuron tích chập</vt:lpstr>
      <vt:lpstr>Preprocessing/Tiền xử lý (3): Xử lý ảnh</vt:lpstr>
      <vt:lpstr>Dropout - bỏ học</vt:lpstr>
      <vt:lpstr>data augmentation - gia tăng dữ liệu</vt:lpstr>
      <vt:lpstr>BAtch normalization - chuẩn hoá batch</vt:lpstr>
      <vt:lpstr>transfer learning - học chuyển giao</vt:lpstr>
      <vt:lpstr>Chạy tensorflow trên Gpu</vt:lpstr>
      <vt:lpstr>Chạy code trên mây</vt:lpstr>
      <vt:lpstr>Sequence - Chuỗi thứ tự</vt:lpstr>
      <vt:lpstr>Sequence - Chuỗi thứ tự</vt:lpstr>
      <vt:lpstr>Vanilla recurrent neural network - Mạng neural hồi tiếp đơn giản </vt:lpstr>
      <vt:lpstr>DEEP recurrent neural network - mạng neural hồi tiếp sâu</vt:lpstr>
      <vt:lpstr>long-short term memory - lớp bộ nhớ hồi tiếp ngắn-dài hạn</vt:lpstr>
      <vt:lpstr>long-short term memory - lớp bộ nhớ hồi tiếp ngắn-dài hạn</vt:lpstr>
      <vt:lpstr>gated recurrent unit - lớp hồi tiếp có cổng</vt:lpstr>
      <vt:lpstr>rolling window - cửa sổ lăn</vt:lpstr>
      <vt:lpstr>Hướng tiếp theo và tạm biệt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2021-10-05T13:34:01Z</dcterms:created>
  <dcterms:modified xsi:type="dcterms:W3CDTF">2021-11-22T10:15:38Z</dcterms:modified>
</cp:coreProperties>
</file>